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1"/>
  </p:notesMasterIdLst>
  <p:sldIdLst>
    <p:sldId id="256" r:id="rId2"/>
    <p:sldId id="283" r:id="rId3"/>
    <p:sldId id="284" r:id="rId4"/>
    <p:sldId id="259" r:id="rId5"/>
    <p:sldId id="273" r:id="rId6"/>
    <p:sldId id="279" r:id="rId7"/>
    <p:sldId id="258" r:id="rId8"/>
    <p:sldId id="261" r:id="rId9"/>
    <p:sldId id="262" r:id="rId10"/>
    <p:sldId id="285" r:id="rId11"/>
    <p:sldId id="263" r:id="rId12"/>
    <p:sldId id="266" r:id="rId13"/>
    <p:sldId id="274" r:id="rId14"/>
    <p:sldId id="286" r:id="rId15"/>
    <p:sldId id="270" r:id="rId16"/>
    <p:sldId id="271" r:id="rId17"/>
    <p:sldId id="272" r:id="rId18"/>
    <p:sldId id="275"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500" y="-108"/>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3552" y="4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BE0610-0663-4032-BD15-4EA162131458}" type="datetimeFigureOut">
              <a:rPr lang="en-US" smtClean="0"/>
              <a:t>9/25/2015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32192A-08F3-478A-A5AD-84A35B5D5687}" type="slidenum">
              <a:rPr lang="en-US" smtClean="0"/>
              <a:t>‹#›</a:t>
            </a:fld>
            <a:endParaRPr lang="en-US"/>
          </a:p>
        </p:txBody>
      </p:sp>
    </p:spTree>
    <p:extLst>
      <p:ext uri="{BB962C8B-B14F-4D97-AF65-F5344CB8AC3E}">
        <p14:creationId xmlns:p14="http://schemas.microsoft.com/office/powerpoint/2010/main" val="2076047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We are here today to focus on something that we would rather not talk about. Thank you so much for coming! </a:t>
            </a:r>
            <a:r>
              <a:rPr lang="en-US" dirty="0" smtClean="0"/>
              <a:t>Your presence here </a:t>
            </a:r>
            <a:r>
              <a:rPr lang="en-US" baseline="0" dirty="0" smtClean="0"/>
              <a:t>shows a commitment this community and to one another.</a:t>
            </a:r>
            <a:r>
              <a:rPr lang="en-US" dirty="0" smtClean="0"/>
              <a:t> As we spend time learning about sexual abuse, we will be better equipped to recognize it, to prevent it, and</a:t>
            </a:r>
            <a:r>
              <a:rPr lang="en-US" baseline="0" dirty="0" smtClean="0"/>
              <a:t> to </a:t>
            </a:r>
            <a:r>
              <a:rPr lang="en-US" dirty="0" smtClean="0"/>
              <a:t>make this place a safer place for everyone. </a:t>
            </a:r>
            <a:r>
              <a:rPr lang="en-US" baseline="0" dirty="0" smtClean="0"/>
              <a:t>THANK YOU.</a:t>
            </a:r>
          </a:p>
          <a:p>
            <a:endParaRPr lang="en-US" baseline="0" dirty="0" smtClean="0"/>
          </a:p>
          <a:p>
            <a:r>
              <a:rPr lang="en-US" baseline="0" dirty="0" smtClean="0"/>
              <a:t>Introduce self.</a:t>
            </a:r>
            <a:endParaRPr lang="en-US" dirty="0"/>
          </a:p>
        </p:txBody>
      </p:sp>
      <p:sp>
        <p:nvSpPr>
          <p:cNvPr id="4" name="Slide Number Placeholder 3"/>
          <p:cNvSpPr>
            <a:spLocks noGrp="1"/>
          </p:cNvSpPr>
          <p:nvPr>
            <p:ph type="sldNum" sz="quarter" idx="10"/>
          </p:nvPr>
        </p:nvSpPr>
        <p:spPr/>
        <p:txBody>
          <a:bodyPr/>
          <a:lstStyle/>
          <a:p>
            <a:fld id="{A832192A-08F3-478A-A5AD-84A35B5D5687}" type="slidenum">
              <a:rPr lang="en-US" smtClean="0"/>
              <a:t>1</a:t>
            </a:fld>
            <a:endParaRPr lang="en-US"/>
          </a:p>
        </p:txBody>
      </p:sp>
    </p:spTree>
    <p:extLst>
      <p:ext uri="{BB962C8B-B14F-4D97-AF65-F5344CB8AC3E}">
        <p14:creationId xmlns:p14="http://schemas.microsoft.com/office/powerpoint/2010/main" val="4129509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have heard the term vicarious trauma, which can be experienced by those who are close to and love the person who has experienced the trauma. They may have some of the same symptoms as those who have been directly affected. There may be a feeling of helplessness, confusion, not knowing how to respond and how to be helpful as they watch their loved one struggle with the impacts of sexual abuse. </a:t>
            </a:r>
          </a:p>
          <a:p>
            <a:endParaRPr lang="en-US" dirty="0"/>
          </a:p>
          <a:p>
            <a:r>
              <a:rPr lang="en-US" dirty="0" smtClean="0"/>
              <a:t>Whole communities can be affected – Think about the sexual abuse scandal that happened at Penn State, and how that has affected the entire college community. It has also led to all kinds of new state laws to protect children from sexual abuse.</a:t>
            </a:r>
          </a:p>
          <a:p>
            <a:endParaRPr lang="en-US" dirty="0"/>
          </a:p>
          <a:p>
            <a:r>
              <a:rPr lang="en-US" dirty="0" smtClean="0"/>
              <a:t>What happens in the body of Christ? We are one body, with lots of hurting parts that can make the whole body dysfunctional. We simply can’t be all that we are called to be as the body of Christ if we ignore these hurts. </a:t>
            </a:r>
          </a:p>
          <a:p>
            <a:endParaRPr lang="en-US" dirty="0"/>
          </a:p>
          <a:p>
            <a:endParaRPr lang="en-US" dirty="0" smtClean="0"/>
          </a:p>
          <a:p>
            <a:endParaRPr lang="en-US" dirty="0"/>
          </a:p>
          <a:p>
            <a:r>
              <a:rPr lang="en-US" dirty="0"/>
              <a:t>Image: http://www.istockphoto.com/vector/human-body-34688284?esource=AFF_IS_Linkconn_SP_www.freeimages.com_141052&amp;asid=308966&amp;cid=5418&amp;lid=13</a:t>
            </a:r>
          </a:p>
        </p:txBody>
      </p:sp>
      <p:sp>
        <p:nvSpPr>
          <p:cNvPr id="4" name="Slide Number Placeholder 3"/>
          <p:cNvSpPr>
            <a:spLocks noGrp="1"/>
          </p:cNvSpPr>
          <p:nvPr>
            <p:ph type="sldNum" sz="quarter" idx="10"/>
          </p:nvPr>
        </p:nvSpPr>
        <p:spPr/>
        <p:txBody>
          <a:bodyPr/>
          <a:lstStyle/>
          <a:p>
            <a:fld id="{A832192A-08F3-478A-A5AD-84A35B5D5687}" type="slidenum">
              <a:rPr lang="en-US" smtClean="0"/>
              <a:t>10</a:t>
            </a:fld>
            <a:endParaRPr lang="en-US"/>
          </a:p>
        </p:txBody>
      </p:sp>
    </p:spTree>
    <p:extLst>
      <p:ext uri="{BB962C8B-B14F-4D97-AF65-F5344CB8AC3E}">
        <p14:creationId xmlns:p14="http://schemas.microsoft.com/office/powerpoint/2010/main" val="1396720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a:t>
            </a:r>
            <a:r>
              <a:rPr lang="en-US" dirty="0" smtClean="0"/>
              <a:t>nderstanding more about how these things happen will help us be better equipped to recognize the signs and stop abuse before it happens. As I’ve said before, sexual abuse doesn’t just happen “out of the blue”; we are going to look at a process that often takes place leading up to sexual abuse, a process known as “grooming”</a:t>
            </a:r>
            <a:endParaRPr lang="en-US" dirty="0"/>
          </a:p>
        </p:txBody>
      </p:sp>
      <p:sp>
        <p:nvSpPr>
          <p:cNvPr id="4" name="Slide Number Placeholder 3"/>
          <p:cNvSpPr>
            <a:spLocks noGrp="1"/>
          </p:cNvSpPr>
          <p:nvPr>
            <p:ph type="sldNum" sz="quarter" idx="10"/>
          </p:nvPr>
        </p:nvSpPr>
        <p:spPr/>
        <p:txBody>
          <a:bodyPr/>
          <a:lstStyle/>
          <a:p>
            <a:fld id="{A832192A-08F3-478A-A5AD-84A35B5D5687}" type="slidenum">
              <a:rPr lang="en-US" smtClean="0"/>
              <a:t>11</a:t>
            </a:fld>
            <a:endParaRPr lang="en-US"/>
          </a:p>
        </p:txBody>
      </p:sp>
    </p:spTree>
    <p:extLst>
      <p:ext uri="{BB962C8B-B14F-4D97-AF65-F5344CB8AC3E}">
        <p14:creationId xmlns:p14="http://schemas.microsoft.com/office/powerpoint/2010/main" val="2166490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267200"/>
          </a:xfrm>
        </p:spPr>
        <p:txBody>
          <a:bodyPr/>
          <a:lstStyle/>
          <a:p>
            <a:pPr>
              <a:buFont typeface="Arial" charset="0"/>
              <a:buNone/>
            </a:pPr>
            <a:r>
              <a:rPr lang="en-US" altLang="en-US" dirty="0" smtClean="0"/>
              <a:t>Engagement: First there is a </a:t>
            </a:r>
            <a:r>
              <a:rPr lang="en-US" altLang="en-US" dirty="0"/>
              <a:t>conscious decision to engage the child in a relationship of trust  by using various </a:t>
            </a:r>
            <a:r>
              <a:rPr lang="en-US" altLang="en-US" dirty="0" smtClean="0"/>
              <a:t>strategies such as: Making the child feel special,  listening and sympathizing, giving secret gifts or treats, giving privileges, etc. </a:t>
            </a:r>
            <a:r>
              <a:rPr lang="en-US" altLang="en-US" dirty="0"/>
              <a:t>Once the child’s trust has been </a:t>
            </a:r>
            <a:r>
              <a:rPr lang="en-US" altLang="en-US" dirty="0" smtClean="0"/>
              <a:t>gained, often the one offending may create distance, or drive </a:t>
            </a:r>
            <a:r>
              <a:rPr lang="en-US" altLang="en-US" dirty="0"/>
              <a:t>a wedge between the child and parent(s) </a:t>
            </a:r>
            <a:r>
              <a:rPr lang="en-US" altLang="en-US" dirty="0" smtClean="0"/>
              <a:t>and/or may befriend the parents to earn their trust and gain access to the child. The one offending may also test </a:t>
            </a:r>
            <a:r>
              <a:rPr lang="en-US" altLang="en-US" dirty="0"/>
              <a:t>the child to see if he or she will keep non-sexual secrets. </a:t>
            </a:r>
            <a:r>
              <a:rPr lang="en-US" altLang="en-US" dirty="0" smtClean="0"/>
              <a:t> This engagement phase can last a long time before any abuse occurs. And it can also occur</a:t>
            </a:r>
            <a:r>
              <a:rPr lang="en-US" altLang="en-US" baseline="0" dirty="0" smtClean="0"/>
              <a:t> between adults.</a:t>
            </a:r>
            <a:endParaRPr lang="en-US" altLang="en-US" dirty="0" smtClean="0"/>
          </a:p>
          <a:p>
            <a:pPr>
              <a:buFont typeface="Arial" charset="0"/>
              <a:buNone/>
            </a:pPr>
            <a:endParaRPr lang="en-US" altLang="en-US" dirty="0"/>
          </a:p>
          <a:p>
            <a:pPr>
              <a:buFont typeface="Arial" charset="0"/>
              <a:buNone/>
            </a:pPr>
            <a:r>
              <a:rPr lang="en-US" altLang="en-US" dirty="0" smtClean="0"/>
              <a:t>Sexual Interaction: The relationship becomes sexual very gradually, hugs that last a little too long, special touches, etc. Sexual activity can include</a:t>
            </a:r>
            <a:r>
              <a:rPr lang="en-US" altLang="en-US" baseline="0" dirty="0" smtClean="0"/>
              <a:t> </a:t>
            </a:r>
            <a:r>
              <a:rPr lang="en-US" altLang="en-US" dirty="0" smtClean="0"/>
              <a:t>pornography,</a:t>
            </a:r>
            <a:r>
              <a:rPr lang="en-US" altLang="en-US" baseline="0" dirty="0" smtClean="0"/>
              <a:t> </a:t>
            </a:r>
            <a:r>
              <a:rPr lang="en-US" altLang="en-US" dirty="0" smtClean="0"/>
              <a:t> fondling, masturbation, digital penetration, penetration with small objects,</a:t>
            </a:r>
            <a:r>
              <a:rPr lang="en-US" altLang="en-US" baseline="0" dirty="0" smtClean="0"/>
              <a:t> or intercourse.</a:t>
            </a:r>
            <a:r>
              <a:rPr lang="en-US" altLang="en-US" dirty="0" smtClean="0"/>
              <a:t> This betrayal of the relationship and betrayal of trust is very confusing to the one who is being abused, whether child or adult. There is already a strong connection with the person, and the relationship has been beneficial, there are good parts to it</a:t>
            </a:r>
            <a:r>
              <a:rPr lang="en-US" altLang="en-US" baseline="0" dirty="0" smtClean="0"/>
              <a:t> – only now it’s not the same; how to interpret the sexual behavior becomes complicated. </a:t>
            </a:r>
            <a:r>
              <a:rPr lang="en-US" altLang="en-US" dirty="0" smtClean="0"/>
              <a:t>It’s important</a:t>
            </a:r>
            <a:r>
              <a:rPr lang="en-US" altLang="en-US" baseline="0" dirty="0" smtClean="0"/>
              <a:t> to note that in most incidents there is no physical evidence of abuse, and even when there is, children heal quickly.</a:t>
            </a:r>
          </a:p>
          <a:p>
            <a:pPr>
              <a:buFont typeface="Arial" charset="0"/>
              <a:buNone/>
            </a:pPr>
            <a:endParaRPr lang="en-US" altLang="en-US" baseline="0" dirty="0" smtClean="0"/>
          </a:p>
          <a:p>
            <a:pPr>
              <a:buFont typeface="Arial" charset="0"/>
              <a:buNone/>
            </a:pPr>
            <a:r>
              <a:rPr lang="en-US" altLang="en-US" baseline="0" dirty="0" smtClean="0"/>
              <a:t>Secrecy: There are many reasons why abuse is not disclosed. Because of the way the relationship has progressed gradually there is often much shame and self-blame associated with the abuse. What are some other reasons that a child may not disclose abuse?</a:t>
            </a:r>
            <a:endParaRPr lang="en-US" altLang="en-US" dirty="0"/>
          </a:p>
        </p:txBody>
      </p:sp>
      <p:sp>
        <p:nvSpPr>
          <p:cNvPr id="4" name="Slide Number Placeholder 3"/>
          <p:cNvSpPr>
            <a:spLocks noGrp="1"/>
          </p:cNvSpPr>
          <p:nvPr>
            <p:ph type="sldNum" sz="quarter" idx="10"/>
          </p:nvPr>
        </p:nvSpPr>
        <p:spPr/>
        <p:txBody>
          <a:bodyPr/>
          <a:lstStyle/>
          <a:p>
            <a:fld id="{A832192A-08F3-478A-A5AD-84A35B5D5687}" type="slidenum">
              <a:rPr lang="en-US" smtClean="0"/>
              <a:t>12</a:t>
            </a:fld>
            <a:endParaRPr lang="en-US"/>
          </a:p>
        </p:txBody>
      </p:sp>
    </p:spTree>
    <p:extLst>
      <p:ext uri="{BB962C8B-B14F-4D97-AF65-F5344CB8AC3E}">
        <p14:creationId xmlns:p14="http://schemas.microsoft.com/office/powerpoint/2010/main" val="677206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very difficult for a child, or for anyone,</a:t>
            </a:r>
            <a:r>
              <a:rPr lang="en-US" baseline="0" dirty="0" smtClean="0"/>
              <a:t> to disclose abuse that they have</a:t>
            </a:r>
            <a:r>
              <a:rPr lang="en-US" dirty="0" smtClean="0"/>
              <a:t> </a:t>
            </a:r>
            <a:r>
              <a:rPr lang="en-US" baseline="0" dirty="0" smtClean="0"/>
              <a:t>experienced. Many of these fears are very real. We need to work to make it easier to disclose abuse and provide safe spaces to talk about what’s really going on in our lives. </a:t>
            </a:r>
          </a:p>
          <a:p>
            <a:endParaRPr lang="en-US" dirty="0"/>
          </a:p>
          <a:p>
            <a:r>
              <a:rPr lang="en-US" baseline="0" dirty="0" smtClean="0"/>
              <a:t>They</a:t>
            </a:r>
            <a:r>
              <a:rPr lang="en-US" dirty="0" smtClean="0"/>
              <a:t> may have been told by the one who has abused that “no one will believe you” – and remember, denial is the common tendency. Unfortunately this threat is often true.</a:t>
            </a:r>
          </a:p>
          <a:p>
            <a:endParaRPr lang="en-US" baseline="0" dirty="0"/>
          </a:p>
          <a:p>
            <a:r>
              <a:rPr lang="en-US" dirty="0" smtClean="0"/>
              <a:t>They may have been threatened with various actions if they ever tell anyone.</a:t>
            </a:r>
          </a:p>
          <a:p>
            <a:endParaRPr lang="en-US" baseline="0" dirty="0"/>
          </a:p>
          <a:p>
            <a:r>
              <a:rPr lang="en-US" dirty="0" smtClean="0"/>
              <a:t>They may fear what will happen, or what will be the impact to family or loved ones once abuse is disclosed.  ( people will be upset, things will change) </a:t>
            </a:r>
          </a:p>
          <a:p>
            <a:endParaRPr lang="en-US" baseline="0" dirty="0"/>
          </a:p>
          <a:p>
            <a:r>
              <a:rPr lang="en-US" dirty="0" smtClean="0"/>
              <a:t>And because  there is often a strong relationship of dependence on the one who has abused, they may stay quiet to prevent negative consequences that person.  (does a child want an offending parent to go to jail?)</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832192A-08F3-478A-A5AD-84A35B5D5687}" type="slidenum">
              <a:rPr lang="en-US" smtClean="0"/>
              <a:t>13</a:t>
            </a:fld>
            <a:endParaRPr lang="en-US"/>
          </a:p>
        </p:txBody>
      </p:sp>
    </p:spTree>
    <p:extLst>
      <p:ext uri="{BB962C8B-B14F-4D97-AF65-F5344CB8AC3E}">
        <p14:creationId xmlns:p14="http://schemas.microsoft.com/office/powerpoint/2010/main" val="2027383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can easily happen if we don’t make intentional efforts to respond in appropriate ways when</a:t>
            </a:r>
            <a:r>
              <a:rPr lang="en-US" baseline="0" dirty="0" smtClean="0"/>
              <a:t> abuse is disclosed or discovered. It’s sad that this is “typical” but it’s true.</a:t>
            </a:r>
          </a:p>
          <a:p>
            <a:endParaRPr lang="en-US" dirty="0"/>
          </a:p>
          <a:p>
            <a:endParaRPr lang="en-US" dirty="0" smtClean="0"/>
          </a:p>
          <a:p>
            <a:r>
              <a:rPr lang="en-US" dirty="0"/>
              <a:t>Image: http://www.freeimages.com/photo/do-you-trust-me-1310128</a:t>
            </a:r>
          </a:p>
        </p:txBody>
      </p:sp>
      <p:sp>
        <p:nvSpPr>
          <p:cNvPr id="4" name="Slide Number Placeholder 3"/>
          <p:cNvSpPr>
            <a:spLocks noGrp="1"/>
          </p:cNvSpPr>
          <p:nvPr>
            <p:ph type="sldNum" sz="quarter" idx="10"/>
          </p:nvPr>
        </p:nvSpPr>
        <p:spPr/>
        <p:txBody>
          <a:bodyPr/>
          <a:lstStyle/>
          <a:p>
            <a:fld id="{A832192A-08F3-478A-A5AD-84A35B5D5687}" type="slidenum">
              <a:rPr lang="en-US" smtClean="0"/>
              <a:t>14</a:t>
            </a:fld>
            <a:endParaRPr lang="en-US"/>
          </a:p>
        </p:txBody>
      </p:sp>
    </p:spTree>
    <p:extLst>
      <p:ext uri="{BB962C8B-B14F-4D97-AF65-F5344CB8AC3E}">
        <p14:creationId xmlns:p14="http://schemas.microsoft.com/office/powerpoint/2010/main" val="4235871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can cause secondary wounding by responding inappropriately. </a:t>
            </a:r>
          </a:p>
          <a:p>
            <a:endParaRPr lang="en-US" baseline="0" dirty="0" smtClean="0"/>
          </a:p>
          <a:p>
            <a:r>
              <a:rPr lang="en-US" dirty="0"/>
              <a:t>M</a:t>
            </a:r>
            <a:r>
              <a:rPr lang="en-US" baseline="0" dirty="0" smtClean="0"/>
              <a:t>any survivors have been hurt again, re-victimized by the way the church has responded to their disclosure of abuse. </a:t>
            </a:r>
            <a:r>
              <a:rPr lang="en-US" dirty="0"/>
              <a:t> </a:t>
            </a:r>
            <a:r>
              <a:rPr lang="en-US" baseline="0" dirty="0" smtClean="0"/>
              <a:t>Our response is critical.</a:t>
            </a:r>
          </a:p>
          <a:p>
            <a:endParaRPr lang="en-US" baseline="0" dirty="0" smtClean="0"/>
          </a:p>
          <a:p>
            <a:r>
              <a:rPr lang="en-US" baseline="0" dirty="0" smtClean="0"/>
              <a:t>Of all places, our congregations need to be places of compassion, of support, and of healing, not places of rejection and increased wounding. </a:t>
            </a:r>
            <a:endParaRPr lang="en-US" dirty="0"/>
          </a:p>
        </p:txBody>
      </p:sp>
      <p:sp>
        <p:nvSpPr>
          <p:cNvPr id="4" name="Slide Number Placeholder 3"/>
          <p:cNvSpPr>
            <a:spLocks noGrp="1"/>
          </p:cNvSpPr>
          <p:nvPr>
            <p:ph type="sldNum" sz="quarter" idx="10"/>
          </p:nvPr>
        </p:nvSpPr>
        <p:spPr/>
        <p:txBody>
          <a:bodyPr/>
          <a:lstStyle/>
          <a:p>
            <a:fld id="{A832192A-08F3-478A-A5AD-84A35B5D5687}" type="slidenum">
              <a:rPr lang="en-US" smtClean="0"/>
              <a:t>15</a:t>
            </a:fld>
            <a:endParaRPr lang="en-US"/>
          </a:p>
        </p:txBody>
      </p:sp>
    </p:spTree>
    <p:extLst>
      <p:ext uri="{BB962C8B-B14F-4D97-AF65-F5344CB8AC3E}">
        <p14:creationId xmlns:p14="http://schemas.microsoft.com/office/powerpoint/2010/main" val="3015087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altLang="en-US" u="none" dirty="0" smtClean="0"/>
              <a:t>It’s also important for us to better understand</a:t>
            </a:r>
            <a:r>
              <a:rPr lang="en-US" altLang="en-US" u="none" baseline="0" dirty="0" smtClean="0"/>
              <a:t> those who choose to abuse. </a:t>
            </a:r>
            <a:r>
              <a:rPr lang="en-US" altLang="en-US" u="none" dirty="0" smtClean="0"/>
              <a:t>Those</a:t>
            </a:r>
            <a:r>
              <a:rPr lang="en-US" altLang="en-US" u="none" baseline="0" dirty="0" smtClean="0"/>
              <a:t> who abuse are not monsters – they are people just like us.</a:t>
            </a:r>
          </a:p>
          <a:p>
            <a:pPr>
              <a:buFontTx/>
              <a:buNone/>
            </a:pPr>
            <a:endParaRPr lang="en-US" altLang="en-US" dirty="0"/>
          </a:p>
          <a:p>
            <a:pPr>
              <a:buFontTx/>
              <a:buNone/>
            </a:pPr>
            <a:r>
              <a:rPr lang="en-US" altLang="en-US" dirty="0" smtClean="0"/>
              <a:t>Many </a:t>
            </a:r>
            <a:r>
              <a:rPr lang="en-US" altLang="en-US" u="none" dirty="0" smtClean="0"/>
              <a:t>of these common characteristics have made it easier for them to perpetrate the abuse, and may make it harder for us to believe it when it’s discovered or disclosed.</a:t>
            </a:r>
          </a:p>
          <a:p>
            <a:endParaRPr lang="en-US" altLang="en-US" dirty="0" smtClean="0"/>
          </a:p>
        </p:txBody>
      </p:sp>
      <p:sp>
        <p:nvSpPr>
          <p:cNvPr id="4" name="Slide Number Placeholder 3"/>
          <p:cNvSpPr>
            <a:spLocks noGrp="1"/>
          </p:cNvSpPr>
          <p:nvPr>
            <p:ph type="sldNum" sz="quarter" idx="10"/>
          </p:nvPr>
        </p:nvSpPr>
        <p:spPr/>
        <p:txBody>
          <a:bodyPr/>
          <a:lstStyle/>
          <a:p>
            <a:fld id="{A832192A-08F3-478A-A5AD-84A35B5D5687}" type="slidenum">
              <a:rPr lang="en-US" smtClean="0"/>
              <a:t>16</a:t>
            </a:fld>
            <a:endParaRPr lang="en-US"/>
          </a:p>
        </p:txBody>
      </p:sp>
    </p:spTree>
    <p:extLst>
      <p:ext uri="{BB962C8B-B14F-4D97-AF65-F5344CB8AC3E}">
        <p14:creationId xmlns:p14="http://schemas.microsoft.com/office/powerpoint/2010/main" val="2862439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Specialized professional services may be required to change abusive behavior – group intervention has been shown to be helpful (group members can hold one another accountable)</a:t>
            </a:r>
          </a:p>
          <a:p>
            <a:endParaRPr lang="en-US" dirty="0"/>
          </a:p>
          <a:p>
            <a:r>
              <a:rPr lang="en-US" dirty="0" smtClean="0"/>
              <a:t>The tendency to minimize and deny is very strong in those who sexually abuse others, often they lack the empathy to understand and acknowledge the harm they have caused.</a:t>
            </a:r>
          </a:p>
          <a:p>
            <a:endParaRPr lang="en-US" dirty="0"/>
          </a:p>
          <a:p>
            <a:r>
              <a:rPr lang="en-US" dirty="0" smtClean="0"/>
              <a:t>After a sexual offense, especially a criminal sexual offense against a child, strict accountability is needed for a very, very, very long time. The risk of re-offense is real and we must guard against it. In many professions (doctors, nurses, teachers, therapists, social workers and others), a license is revoked, with no option for reinstatement when a criminal sexual act against a child is discovered. A serious crime has serious consequences. There is no option for reinstatement. Many believe that pastors and office bearers should be held to equally high standards.</a:t>
            </a:r>
            <a:endParaRPr lang="en-US" dirty="0"/>
          </a:p>
        </p:txBody>
      </p:sp>
      <p:sp>
        <p:nvSpPr>
          <p:cNvPr id="4" name="Slide Number Placeholder 3"/>
          <p:cNvSpPr>
            <a:spLocks noGrp="1"/>
          </p:cNvSpPr>
          <p:nvPr>
            <p:ph type="sldNum" sz="quarter" idx="10"/>
          </p:nvPr>
        </p:nvSpPr>
        <p:spPr/>
        <p:txBody>
          <a:bodyPr/>
          <a:lstStyle/>
          <a:p>
            <a:fld id="{A832192A-08F3-478A-A5AD-84A35B5D5687}" type="slidenum">
              <a:rPr lang="en-US" smtClean="0"/>
              <a:t>17</a:t>
            </a:fld>
            <a:endParaRPr lang="en-US"/>
          </a:p>
        </p:txBody>
      </p:sp>
    </p:spTree>
    <p:extLst>
      <p:ext uri="{BB962C8B-B14F-4D97-AF65-F5344CB8AC3E}">
        <p14:creationId xmlns:p14="http://schemas.microsoft.com/office/powerpoint/2010/main" val="3398953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267200"/>
          </a:xfrm>
        </p:spPr>
        <p:txBody>
          <a:bodyPr/>
          <a:lstStyle/>
          <a:p>
            <a:r>
              <a:rPr lang="en-US" dirty="0" smtClean="0"/>
              <a:t>We must consider carefully how we talk about</a:t>
            </a:r>
            <a:r>
              <a:rPr lang="en-US" baseline="0" dirty="0" smtClean="0"/>
              <a:t> forgiveness with those who have experienced sexual abuse. It can become a huge roadblock for them. They feel the pressure to “forgive”. “Forgive and forget” is a common phrase, yet the deep wounding cannot be forgotten. This is very serious wounding and the regular day-to-day forgiveness that we all must employ to live in community doesn’t apply </a:t>
            </a:r>
            <a:r>
              <a:rPr lang="en-US" dirty="0" smtClean="0"/>
              <a:t>in</a:t>
            </a:r>
            <a:r>
              <a:rPr lang="en-US" baseline="0" dirty="0" smtClean="0"/>
              <a:t> this situation. To forgive sexual abuse is a very long and difficult process, that process must be honored</a:t>
            </a:r>
            <a:r>
              <a:rPr lang="en-US" dirty="0" smtClean="0"/>
              <a:t> in our congregations.</a:t>
            </a:r>
            <a:r>
              <a:rPr lang="en-US" dirty="0"/>
              <a:t> </a:t>
            </a:r>
            <a:endParaRPr lang="en-US" dirty="0" smtClean="0"/>
          </a:p>
          <a:p>
            <a:endParaRPr lang="en-US" baseline="0" dirty="0" smtClean="0"/>
          </a:p>
          <a:p>
            <a:r>
              <a:rPr lang="en-US" baseline="0" dirty="0" smtClean="0"/>
              <a:t>First we must realize that forgiveness is not an alternative to justice. Those who perpetrate abuse need to be held accountable. Those who have survived abuse must be believed; the harm done must be acknowledged; there must be opportunity for restitution; etc. Forgiveness does not negate the need for any these things. </a:t>
            </a:r>
          </a:p>
          <a:p>
            <a:endParaRPr lang="en-US" dirty="0"/>
          </a:p>
          <a:p>
            <a:r>
              <a:rPr lang="en-US" dirty="0"/>
              <a:t>It may take years to even understand the damage that has been </a:t>
            </a:r>
            <a:r>
              <a:rPr lang="en-US" dirty="0" smtClean="0"/>
              <a:t>done in sexual abuse, </a:t>
            </a:r>
            <a:r>
              <a:rPr lang="en-US" dirty="0"/>
              <a:t>and there is no true forgiveness without understanding that. </a:t>
            </a:r>
            <a:r>
              <a:rPr lang="en-US" dirty="0" smtClean="0"/>
              <a:t> </a:t>
            </a:r>
            <a:r>
              <a:rPr lang="en-US" baseline="0" dirty="0" smtClean="0"/>
              <a:t>Quick forgiveness can block the way towards healing both for those who offend and those who have been hurt by abuse.</a:t>
            </a:r>
          </a:p>
          <a:p>
            <a:endParaRPr lang="en-US" dirty="0"/>
          </a:p>
          <a:p>
            <a:r>
              <a:rPr lang="en-US" baseline="0" dirty="0" smtClean="0"/>
              <a:t>There may not ever</a:t>
            </a:r>
            <a:r>
              <a:rPr lang="en-US" dirty="0" smtClean="0"/>
              <a:t> again be enough trust in the relationship for reconciliation. In other words, things may not ever go back to the way they were before. </a:t>
            </a:r>
          </a:p>
          <a:p>
            <a:endParaRPr lang="en-US" baseline="0" dirty="0"/>
          </a:p>
          <a:p>
            <a:r>
              <a:rPr lang="en-US" dirty="0" smtClean="0"/>
              <a:t>How do you forgive that which is unforgivable. </a:t>
            </a:r>
            <a:r>
              <a:rPr lang="en-US" dirty="0"/>
              <a:t>T</a:t>
            </a:r>
            <a:r>
              <a:rPr lang="en-US" dirty="0" smtClean="0"/>
              <a:t>here is no way to ever make right the damage that abuse has caused. Only God can do it – All things are possible with God.</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832192A-08F3-478A-A5AD-84A35B5D5687}" type="slidenum">
              <a:rPr lang="en-US" smtClean="0"/>
              <a:t>18</a:t>
            </a:fld>
            <a:endParaRPr lang="en-US"/>
          </a:p>
        </p:txBody>
      </p:sp>
    </p:spTree>
    <p:extLst>
      <p:ext uri="{BB962C8B-B14F-4D97-AF65-F5344CB8AC3E}">
        <p14:creationId xmlns:p14="http://schemas.microsoft.com/office/powerpoint/2010/main" val="3011214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2192A-08F3-478A-A5AD-84A35B5D5687}" type="slidenum">
              <a:rPr lang="en-US" smtClean="0"/>
              <a:t>19</a:t>
            </a:fld>
            <a:endParaRPr lang="en-US"/>
          </a:p>
        </p:txBody>
      </p:sp>
    </p:spTree>
    <p:extLst>
      <p:ext uri="{BB962C8B-B14F-4D97-AF65-F5344CB8AC3E}">
        <p14:creationId xmlns:p14="http://schemas.microsoft.com/office/powerpoint/2010/main" val="1649360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95800"/>
          </a:xfrm>
        </p:spPr>
        <p:txBody>
          <a:bodyPr/>
          <a:lstStyle/>
          <a:p>
            <a:pPr marL="0" marR="0" lvl="0" indent="0">
              <a:spcBef>
                <a:spcPts val="0"/>
              </a:spcBef>
              <a:spcAft>
                <a:spcPts val="0"/>
              </a:spcAft>
              <a:buFont typeface="Symbol"/>
              <a:buNone/>
            </a:pPr>
            <a:r>
              <a:rPr lang="en-US" dirty="0" smtClean="0">
                <a:ea typeface="Verdana" pitchFamily="34" charset="0"/>
                <a:cs typeface="Verdana" pitchFamily="34" charset="0"/>
              </a:rPr>
              <a:t>Bonnie’s</a:t>
            </a:r>
            <a:r>
              <a:rPr lang="en-US" sz="1200" b="0" dirty="0" smtClean="0">
                <a:effectLst/>
                <a:latin typeface="+mn-lt"/>
                <a:ea typeface="Verdana" pitchFamily="34" charset="0"/>
                <a:cs typeface="Verdana" pitchFamily="34" charset="0"/>
              </a:rPr>
              <a:t> granddaughter – could be anyone’s daughter, granddaughter, niece, cousin, sister, or future spouse. Each child is valuable </a:t>
            </a:r>
            <a:r>
              <a:rPr lang="en-US" dirty="0" smtClean="0">
                <a:ea typeface="Verdana" pitchFamily="34" charset="0"/>
                <a:cs typeface="Verdana" pitchFamily="34" charset="0"/>
              </a:rPr>
              <a:t>to us and Jesus loves each one more than we can imagine. It is our responsibility, as adults in our communities, to protect and nurture our children.</a:t>
            </a:r>
            <a:endParaRPr lang="en-US" sz="1200" b="0" dirty="0" smtClean="0">
              <a:effectLst/>
              <a:latin typeface="+mn-lt"/>
              <a:ea typeface="Verdana" pitchFamily="34" charset="0"/>
              <a:cs typeface="Verdana" pitchFamily="34" charset="0"/>
            </a:endParaRPr>
          </a:p>
          <a:p>
            <a:pPr marL="0" marR="0" lvl="0" indent="0">
              <a:spcBef>
                <a:spcPts val="0"/>
              </a:spcBef>
              <a:spcAft>
                <a:spcPts val="0"/>
              </a:spcAft>
              <a:buFont typeface="Symbol"/>
              <a:buNone/>
            </a:pPr>
            <a:endParaRPr lang="en-US" sz="1200" b="0" dirty="0" smtClean="0">
              <a:effectLst/>
              <a:latin typeface="+mn-lt"/>
              <a:ea typeface="Verdana" pitchFamily="34" charset="0"/>
              <a:cs typeface="Verdana" pitchFamily="34" charset="0"/>
            </a:endParaRPr>
          </a:p>
          <a:p>
            <a:pPr marL="0" marR="0" lvl="0" indent="0">
              <a:spcBef>
                <a:spcPts val="0"/>
              </a:spcBef>
              <a:spcAft>
                <a:spcPts val="0"/>
              </a:spcAft>
              <a:buFont typeface="Symbol"/>
              <a:buNone/>
            </a:pPr>
            <a:r>
              <a:rPr lang="en-US" sz="1200" b="0" dirty="0" smtClean="0">
                <a:effectLst/>
                <a:latin typeface="+mn-lt"/>
                <a:ea typeface="Verdana" pitchFamily="34" charset="0"/>
                <a:cs typeface="Verdana" pitchFamily="34" charset="0"/>
              </a:rPr>
              <a:t>Safe</a:t>
            </a:r>
            <a:r>
              <a:rPr lang="en-US" sz="1200" b="0" baseline="0" dirty="0" smtClean="0">
                <a:effectLst/>
                <a:latin typeface="+mn-lt"/>
                <a:ea typeface="Verdana" pitchFamily="34" charset="0"/>
                <a:cs typeface="Verdana" pitchFamily="34" charset="0"/>
              </a:rPr>
              <a:t> church Ministry equips churches in abuse awareness, prevention and response. </a:t>
            </a:r>
            <a:r>
              <a:rPr lang="en-US" dirty="0" smtClean="0">
                <a:ea typeface="Verdana" pitchFamily="34" charset="0"/>
                <a:cs typeface="Verdana" pitchFamily="34" charset="0"/>
              </a:rPr>
              <a:t>Safe Church offers resources, but it can’t all come from an office in Grand Rapids. It takes all of us working together. </a:t>
            </a:r>
            <a:r>
              <a:rPr lang="en-US" sz="1200" b="0" baseline="0" dirty="0" smtClean="0">
                <a:effectLst/>
                <a:latin typeface="+mn-lt"/>
                <a:ea typeface="Verdana" pitchFamily="34" charset="0"/>
                <a:cs typeface="Verdana" pitchFamily="34" charset="0"/>
              </a:rPr>
              <a:t>Synod has encouraged each classis to have a safe church team, to help make all of our congregations safe places for everyone. </a:t>
            </a:r>
          </a:p>
          <a:p>
            <a:pPr marL="0" marR="0" lvl="0" indent="0">
              <a:spcBef>
                <a:spcPts val="0"/>
              </a:spcBef>
              <a:spcAft>
                <a:spcPts val="0"/>
              </a:spcAft>
              <a:buFont typeface="Symbol"/>
              <a:buNone/>
            </a:pPr>
            <a:endParaRPr lang="en-US" sz="1200" b="0" baseline="0" dirty="0" smtClean="0">
              <a:effectLst/>
              <a:latin typeface="+mn-lt"/>
              <a:ea typeface="Verdana" pitchFamily="34" charset="0"/>
              <a:cs typeface="Verdana" pitchFamily="34" charset="0"/>
            </a:endParaRPr>
          </a:p>
          <a:p>
            <a:pPr marL="0" marR="0" lvl="0" indent="0">
              <a:spcBef>
                <a:spcPts val="0"/>
              </a:spcBef>
              <a:spcAft>
                <a:spcPts val="0"/>
              </a:spcAft>
              <a:buFont typeface="Symbol"/>
              <a:buNone/>
            </a:pPr>
            <a:r>
              <a:rPr lang="en-US" sz="1200" b="0" baseline="0" dirty="0" smtClean="0">
                <a:effectLst/>
                <a:latin typeface="+mn-lt"/>
                <a:ea typeface="Verdana" pitchFamily="34" charset="0"/>
                <a:cs typeface="Verdana" pitchFamily="34" charset="0"/>
              </a:rPr>
              <a:t>Most abuse doesn’t happen in a church. So, in addition to maintaining a safe environment at church, we, as Christians, need to be at the forefront of the movement to end sexual abuse – just as Christians have been at the forefront of other justice movements such as civil rights. </a:t>
            </a:r>
            <a:endParaRPr lang="en-US" sz="1200" b="0" dirty="0" smtClean="0">
              <a:effectLst/>
              <a:latin typeface="+mn-lt"/>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A97D174B-75CE-45AB-BF79-26CF08A808C8}" type="slidenum">
              <a:rPr lang="en-US" smtClean="0"/>
              <a:t>2</a:t>
            </a:fld>
            <a:endParaRPr lang="en-US"/>
          </a:p>
        </p:txBody>
      </p:sp>
    </p:spTree>
    <p:extLst>
      <p:ext uri="{BB962C8B-B14F-4D97-AF65-F5344CB8AC3E}">
        <p14:creationId xmlns:p14="http://schemas.microsoft.com/office/powerpoint/2010/main" val="3150640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wish we could just close our eyes and make it go away. This is a</a:t>
            </a:r>
            <a:r>
              <a:rPr lang="en-US" baseline="0" dirty="0" smtClean="0"/>
              <a:t> sobering</a:t>
            </a:r>
            <a:r>
              <a:rPr lang="en-US" dirty="0" smtClean="0"/>
              <a:t> statistic,</a:t>
            </a:r>
            <a:r>
              <a:rPr lang="en-US" baseline="0" dirty="0" smtClean="0"/>
              <a:t>  1 in 4 girls, 1 in 6 boys;</a:t>
            </a:r>
            <a:r>
              <a:rPr lang="en-US" dirty="0" smtClean="0"/>
              <a:t> it’s </a:t>
            </a:r>
            <a:r>
              <a:rPr lang="en-US" baseline="0" dirty="0" smtClean="0"/>
              <a:t>almost hard to believe because it remains so hidden. It is among us, </a:t>
            </a:r>
            <a:r>
              <a:rPr lang="en-US" dirty="0" smtClean="0"/>
              <a:t>and</a:t>
            </a:r>
            <a:r>
              <a:rPr lang="en-US" baseline="0" dirty="0" smtClean="0"/>
              <a:t> we don’t even know it.</a:t>
            </a:r>
            <a:endParaRPr lang="en-US" dirty="0" smtClean="0"/>
          </a:p>
          <a:p>
            <a:endParaRPr lang="en-US" dirty="0" smtClean="0"/>
          </a:p>
          <a:p>
            <a:r>
              <a:rPr lang="en-US" dirty="0" smtClean="0"/>
              <a:t>What</a:t>
            </a:r>
            <a:r>
              <a:rPr lang="en-US" baseline="0" dirty="0" smtClean="0"/>
              <a:t> that</a:t>
            </a:r>
            <a:r>
              <a:rPr lang="en-US" dirty="0" smtClean="0"/>
              <a:t> means is that even though we may not know about it;</a:t>
            </a:r>
            <a:r>
              <a:rPr lang="en-US" baseline="0" dirty="0" smtClean="0"/>
              <a:t> our congregations </a:t>
            </a:r>
            <a:r>
              <a:rPr lang="en-US" dirty="0" smtClean="0"/>
              <a:t>include</a:t>
            </a:r>
            <a:r>
              <a:rPr lang="en-US" baseline="0" dirty="0" smtClean="0"/>
              <a:t> many people who have been impacted by sexual abuse. I’m wondering how many of us</a:t>
            </a:r>
            <a:r>
              <a:rPr lang="en-US" dirty="0" smtClean="0"/>
              <a:t> in this room know someone, a friend</a:t>
            </a:r>
            <a:r>
              <a:rPr lang="en-US" baseline="0" dirty="0" smtClean="0"/>
              <a:t> or family member</a:t>
            </a:r>
            <a:r>
              <a:rPr lang="en-US" dirty="0" smtClean="0"/>
              <a:t> who has experienced</a:t>
            </a:r>
            <a:r>
              <a:rPr lang="en-US" baseline="0" dirty="0" smtClean="0"/>
              <a:t> sexual abuse. It’s a lot of people. And for some of us this may have impacted us personally. We know that ignoring, or pretending a problem doesn’t exist </a:t>
            </a:r>
            <a:r>
              <a:rPr lang="en-US" dirty="0" smtClean="0"/>
              <a:t>is no solution</a:t>
            </a:r>
            <a:r>
              <a:rPr lang="en-US" baseline="0" dirty="0" smtClean="0"/>
              <a:t>. Healing can never happen without first acknowledging</a:t>
            </a:r>
            <a:r>
              <a:rPr lang="en-US" dirty="0" smtClean="0"/>
              <a:t> the</a:t>
            </a:r>
            <a:r>
              <a:rPr lang="en-US" baseline="0" dirty="0" smtClean="0"/>
              <a:t> problem. We have a problem, </a:t>
            </a:r>
            <a:r>
              <a:rPr lang="en-US" dirty="0" smtClean="0"/>
              <a:t>and it</a:t>
            </a:r>
            <a:r>
              <a:rPr lang="en-US" baseline="0" dirty="0" smtClean="0"/>
              <a:t> affects all of us in different ways. This is not an easy conversation. </a:t>
            </a:r>
            <a:endParaRPr lang="en-US" dirty="0" smtClean="0"/>
          </a:p>
          <a:p>
            <a:endParaRPr lang="en-US" dirty="0" smtClean="0"/>
          </a:p>
          <a:p>
            <a:r>
              <a:rPr lang="en-US" dirty="0" smtClean="0"/>
              <a:t>Image: http://www.freeimages.com/photo/776852</a:t>
            </a:r>
            <a:endParaRPr lang="en-US" dirty="0"/>
          </a:p>
        </p:txBody>
      </p:sp>
      <p:sp>
        <p:nvSpPr>
          <p:cNvPr id="4" name="Slide Number Placeholder 3"/>
          <p:cNvSpPr>
            <a:spLocks noGrp="1"/>
          </p:cNvSpPr>
          <p:nvPr>
            <p:ph type="sldNum" sz="quarter" idx="10"/>
          </p:nvPr>
        </p:nvSpPr>
        <p:spPr/>
        <p:txBody>
          <a:bodyPr/>
          <a:lstStyle/>
          <a:p>
            <a:fld id="{A832192A-08F3-478A-A5AD-84A35B5D5687}" type="slidenum">
              <a:rPr lang="en-US" smtClean="0"/>
              <a:t>3</a:t>
            </a:fld>
            <a:endParaRPr lang="en-US"/>
          </a:p>
        </p:txBody>
      </p:sp>
    </p:spTree>
    <p:extLst>
      <p:ext uri="{BB962C8B-B14F-4D97-AF65-F5344CB8AC3E}">
        <p14:creationId xmlns:p14="http://schemas.microsoft.com/office/powerpoint/2010/main" val="490332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43400"/>
            <a:ext cx="5638800" cy="4572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#1 – Expect Denial. We simply don’t want to believe that sexual abuse happens, especially when a child is involved.  We have to recognize our natural tendencies to NOT believe, and to minimize, because this is just too horrific.  We can’t even imagine it,</a:t>
            </a:r>
            <a:r>
              <a:rPr kumimoji="0" lang="en-US" sz="1200" b="0" i="0" u="none" strike="noStrike" kern="1200" cap="none" spc="0" normalizeH="0" noProof="0" dirty="0" smtClean="0">
                <a:ln>
                  <a:noFill/>
                </a:ln>
                <a:solidFill>
                  <a:prstClr val="black"/>
                </a:solidFill>
                <a:effectLst/>
                <a:uLnTx/>
                <a:uFillTx/>
                <a:latin typeface="+mn-lt"/>
                <a:ea typeface="+mn-ea"/>
                <a:cs typeface="+mn-cs"/>
              </a:rPr>
              <a:t> especially when it involves a child, and especially when the one who perpetrates the abuse is such a nice person, maybe someone we’ve known and trusted. It’s easier to believe that it’s not true than to believe that this kind of thing really happens.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rPr>
              <a:t>#2 – We must understand that sexual abuse is not primarily about sex it is primarily about power and control over someone else. Though it may involve sexual gratification, that is not the primary purpose. Sex is a tool that is used in exercising power and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rPr>
              <a:t>#3 – Often a grooming process of several months or even years leads up to sexual abuse, we will talk about this more later so that we can understand better how this happens. It’s not just an “out of the blue” sexual encounter, there has been a process to make the abuse possible and to keep it hidden.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rPr>
              <a:t>#4 – There is so much “under the surface” It’s difficult to wrap your head around it and the situation becomes very complicated very quickly. What is publicly known is usually only the tip of the iceberg.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rPr>
              <a:t>#5 – For all these reasons, when abuse is disclosed – Chaos breaks out – it is a very difficult situation with long term consequences for all parties and for the entire community. </a:t>
            </a:r>
            <a:endParaRPr lang="en-US" dirty="0"/>
          </a:p>
        </p:txBody>
      </p:sp>
      <p:sp>
        <p:nvSpPr>
          <p:cNvPr id="4" name="Slide Number Placeholder 3"/>
          <p:cNvSpPr>
            <a:spLocks noGrp="1"/>
          </p:cNvSpPr>
          <p:nvPr>
            <p:ph type="sldNum" sz="quarter" idx="10"/>
          </p:nvPr>
        </p:nvSpPr>
        <p:spPr/>
        <p:txBody>
          <a:bodyPr/>
          <a:lstStyle/>
          <a:p>
            <a:fld id="{A832192A-08F3-478A-A5AD-84A35B5D5687}" type="slidenum">
              <a:rPr lang="en-US" smtClean="0"/>
              <a:t>4</a:t>
            </a:fld>
            <a:endParaRPr lang="en-US"/>
          </a:p>
        </p:txBody>
      </p:sp>
    </p:spTree>
    <p:extLst>
      <p:ext uri="{BB962C8B-B14F-4D97-AF65-F5344CB8AC3E}">
        <p14:creationId xmlns:p14="http://schemas.microsoft.com/office/powerpoint/2010/main" val="4228697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Just as there is a strong tendency to deny sexual abuse; there is also a strong tendency to blame those who have been victimized. Maybe there was something they did, an unwise choice that may have “set them up” for abuse, or they should have recognized the signs, or they should have known or seen where things were headed, or they should never have let this happen. (</a:t>
            </a:r>
            <a:r>
              <a:rPr lang="en-US" noProof="0" dirty="0" smtClean="0">
                <a:solidFill>
                  <a:prstClr val="black"/>
                </a:solidFill>
              </a:rPr>
              <a:t>A story comes to mind of</a:t>
            </a:r>
            <a:r>
              <a:rPr kumimoji="0" lang="en-US" sz="1200" b="0" i="0" u="none" strike="noStrike" kern="1200" cap="none" spc="0" normalizeH="0" noProof="0" dirty="0" smtClean="0">
                <a:ln>
                  <a:noFill/>
                </a:ln>
                <a:solidFill>
                  <a:prstClr val="black"/>
                </a:solidFill>
                <a:effectLst/>
                <a:uLnTx/>
                <a:uFillTx/>
                <a:latin typeface="+mn-lt"/>
                <a:ea typeface="+mn-ea"/>
                <a:cs typeface="+mn-cs"/>
              </a:rPr>
              <a:t> someone who was punished by her parents after she disclosed abuse by an older cousin because she “let a boy touch her” – she was only 6 years old; her cousin was a teenager).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It somehow makes us feel safer when we can put some part of the blame on the one who has been victimized.  We see it in the media in highly publicized rape cases where the character of the one victimized is called into question. </a:t>
            </a:r>
            <a:r>
              <a:rPr lang="en-US" dirty="0" smtClean="0">
                <a:solidFill>
                  <a:prstClr val="black"/>
                </a:solidFill>
              </a:rPr>
              <a:t>As if</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the fact she was drinking means she wanted to be raped!?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NO</a:t>
            </a:r>
            <a:r>
              <a:rPr kumimoji="0" lang="en-US" sz="1200" b="1" i="0" u="none" strike="noStrike" kern="1200" cap="none" spc="0" normalizeH="0" noProof="0" dirty="0" smtClean="0">
                <a:ln>
                  <a:noFill/>
                </a:ln>
                <a:solidFill>
                  <a:prstClr val="black"/>
                </a:solidFill>
                <a:effectLst/>
                <a:uLnTx/>
                <a:uFillTx/>
                <a:latin typeface="+mn-lt"/>
                <a:ea typeface="+mn-ea"/>
                <a:cs typeface="+mn-cs"/>
              </a:rPr>
              <a:t> ONE</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deserves</a:t>
            </a:r>
            <a:r>
              <a:rPr kumimoji="0" lang="en-US" sz="1200" b="1" i="0" u="none" strike="noStrike" kern="1200" cap="none" spc="0" normalizeH="0" noProof="0" dirty="0" smtClean="0">
                <a:ln>
                  <a:noFill/>
                </a:ln>
                <a:solidFill>
                  <a:prstClr val="black"/>
                </a:solidFill>
                <a:effectLst/>
                <a:uLnTx/>
                <a:uFillTx/>
                <a:latin typeface="+mn-lt"/>
                <a:ea typeface="+mn-ea"/>
                <a:cs typeface="+mn-cs"/>
              </a:rPr>
              <a:t> to be sexually abused and the blame must stay with the one who perpetrated the abuse, regardless of circumstances.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Those who have been sexually abused are usually already blaming themselves and feeling huge amounts of shame. We must carefully guard against our tendency to place any additional</a:t>
            </a:r>
            <a:r>
              <a:rPr kumimoji="0" lang="en-US" sz="1200" b="0" i="0" u="none" strike="noStrike" kern="1200" cap="none" spc="0" normalizeH="0" noProof="0" dirty="0" smtClean="0">
                <a:ln>
                  <a:noFill/>
                </a:ln>
                <a:solidFill>
                  <a:prstClr val="black"/>
                </a:solidFill>
                <a:effectLst/>
                <a:uLnTx/>
                <a:uFillTx/>
                <a:latin typeface="+mn-lt"/>
                <a:ea typeface="+mn-ea"/>
                <a:cs typeface="+mn-cs"/>
              </a:rPr>
              <a:t> blame or shame on the one who’s already been hurt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That’s not where the blame</a:t>
            </a:r>
            <a:r>
              <a:rPr kumimoji="0" lang="en-US" sz="1200" b="0" i="0" u="none" strike="noStrike" kern="1200" cap="none" spc="0" normalizeH="0" noProof="0" dirty="0" smtClean="0">
                <a:ln>
                  <a:noFill/>
                </a:ln>
                <a:solidFill>
                  <a:prstClr val="black"/>
                </a:solidFill>
                <a:effectLst/>
                <a:uLnTx/>
                <a:uFillTx/>
                <a:latin typeface="+mn-lt"/>
                <a:ea typeface="+mn-ea"/>
                <a:cs typeface="+mn-cs"/>
              </a:rPr>
              <a:t> belongs.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32192A-08F3-478A-A5AD-84A35B5D5687}" type="slidenum">
              <a:rPr lang="en-US" smtClean="0"/>
              <a:t>5</a:t>
            </a:fld>
            <a:endParaRPr lang="en-US"/>
          </a:p>
        </p:txBody>
      </p:sp>
    </p:spTree>
    <p:extLst>
      <p:ext uri="{BB962C8B-B14F-4D97-AF65-F5344CB8AC3E}">
        <p14:creationId xmlns:p14="http://schemas.microsoft.com/office/powerpoint/2010/main" val="2419641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343400"/>
            <a:ext cx="5867400" cy="4495800"/>
          </a:xfrm>
        </p:spPr>
        <p:txBody>
          <a:bodyPr/>
          <a:lstStyle/>
          <a:p>
            <a:r>
              <a:rPr lang="en-US" dirty="0" smtClean="0"/>
              <a:t>We are called to follow our</a:t>
            </a:r>
            <a:r>
              <a:rPr lang="en-US" baseline="0" dirty="0" smtClean="0"/>
              <a:t> Lord, Jesus Christ. That is reflected in the way we live in community with one another. Safe Church Ministry exists to equip congregations to live into this calling. These are the key biblical themes</a:t>
            </a:r>
            <a:r>
              <a:rPr lang="en-US" dirty="0" smtClean="0"/>
              <a:t> that provide the foundation for Safe Church Ministry.</a:t>
            </a:r>
            <a:endParaRPr lang="en-US" baseline="0" dirty="0" smtClean="0"/>
          </a:p>
          <a:p>
            <a:endParaRPr lang="en-US" baseline="0" dirty="0" smtClean="0"/>
          </a:p>
          <a:p>
            <a:r>
              <a:rPr lang="en-US" dirty="0" smtClean="0"/>
              <a:t>The misuse of power is at the heart of all abuse. Whether it’s sexual abuse, physical abuse, emotional abuse or spiritual abuse. </a:t>
            </a:r>
            <a:r>
              <a:rPr lang="en-US" dirty="0"/>
              <a:t> </a:t>
            </a:r>
            <a:r>
              <a:rPr lang="en-US" dirty="0" smtClean="0"/>
              <a:t>Underneath it all lies the misuse of power. Jesus is our example – he had all power in heaven and on earth, and he gave up his power for the sake of others, out of  his love for them. He shares his power with us through the Holy Spirit. Power used as Christ used power always leads to flourishing.</a:t>
            </a:r>
            <a:endParaRPr lang="en-US" baseline="0" dirty="0" smtClean="0"/>
          </a:p>
          <a:p>
            <a:r>
              <a:rPr lang="en-US" dirty="0" smtClean="0"/>
              <a:t>It’s the opposite of abuse where power is used for selfish gain,  to diminish, or to harm.</a:t>
            </a:r>
          </a:p>
          <a:p>
            <a:endParaRPr lang="en-US" dirty="0"/>
          </a:p>
          <a:p>
            <a:r>
              <a:rPr lang="en-US" dirty="0" smtClean="0"/>
              <a:t>According to Genesis, each of us are created in the very image of God and deserve respect.</a:t>
            </a:r>
          </a:p>
          <a:p>
            <a:endParaRPr lang="en-US" dirty="0"/>
          </a:p>
          <a:p>
            <a:r>
              <a:rPr lang="en-US" dirty="0" smtClean="0"/>
              <a:t>We are one body and when one part hurts the whole body hurts, making the whole body dysfunctional. We have many hurting parts in the body of Christ.</a:t>
            </a:r>
          </a:p>
          <a:p>
            <a:endParaRPr lang="en-US" dirty="0"/>
          </a:p>
          <a:p>
            <a:r>
              <a:rPr lang="en-US" dirty="0" smtClean="0"/>
              <a:t>In a culture where disrespect is common, we are salt and light as we value each and every person, loving them, treating them as they deserve.</a:t>
            </a:r>
          </a:p>
          <a:p>
            <a:endParaRPr lang="en-US" dirty="0"/>
          </a:p>
          <a:p>
            <a:r>
              <a:rPr lang="en-US" dirty="0" smtClean="0"/>
              <a:t>Jesus loves children and we reflect his love as we also love and care for the children in our midst – that also  means protecting them from abuse. What message are we sending when we fail to protect our children.</a:t>
            </a:r>
            <a:endParaRPr lang="en-US" dirty="0"/>
          </a:p>
        </p:txBody>
      </p:sp>
      <p:sp>
        <p:nvSpPr>
          <p:cNvPr id="4" name="Slide Number Placeholder 3"/>
          <p:cNvSpPr>
            <a:spLocks noGrp="1"/>
          </p:cNvSpPr>
          <p:nvPr>
            <p:ph type="sldNum" sz="quarter" idx="10"/>
          </p:nvPr>
        </p:nvSpPr>
        <p:spPr/>
        <p:txBody>
          <a:bodyPr/>
          <a:lstStyle/>
          <a:p>
            <a:fld id="{A832192A-08F3-478A-A5AD-84A35B5D5687}" type="slidenum">
              <a:rPr lang="en-US" smtClean="0"/>
              <a:t>6</a:t>
            </a:fld>
            <a:endParaRPr lang="en-US"/>
          </a:p>
        </p:txBody>
      </p:sp>
    </p:spTree>
    <p:extLst>
      <p:ext uri="{BB962C8B-B14F-4D97-AF65-F5344CB8AC3E}">
        <p14:creationId xmlns:p14="http://schemas.microsoft.com/office/powerpoint/2010/main" val="3080459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are we talking about when</a:t>
            </a:r>
            <a:r>
              <a:rPr lang="en-US" baseline="0" dirty="0" smtClean="0"/>
              <a:t> we say sexual abuse? This is just one definition – there are many definitions; different legal definitions exist in</a:t>
            </a:r>
            <a:r>
              <a:rPr lang="en-US" dirty="0" smtClean="0"/>
              <a:t> different</a:t>
            </a:r>
            <a:r>
              <a:rPr lang="en-US" baseline="0" dirty="0" smtClean="0"/>
              <a:t> states and provinces. But this gives us a general idea. The key aspects are that it is harmful and/or exploitive. It is not consensual. We must be aware that consent implies an equal power balance in the relationship and a shared understanding of the meaning of the action. So, an adult and a child cannot have consensual sex because the child</a:t>
            </a:r>
            <a:r>
              <a:rPr lang="en-US" dirty="0" smtClean="0"/>
              <a:t> is not able to give meaningful consent</a:t>
            </a:r>
            <a:r>
              <a:rPr lang="en-US" baseline="0" dirty="0" smtClean="0"/>
              <a:t>. This also comes into play in situations where one person has more authority and power than another in a relationship such as a teacher/student, boss/employee, doctor/patient, or pastor/congregant – these positions of authority make meaningful consent impossible. </a:t>
            </a:r>
          </a:p>
          <a:p>
            <a:endParaRPr lang="en-US" baseline="0" dirty="0" smtClean="0"/>
          </a:p>
          <a:p>
            <a:r>
              <a:rPr lang="en-US" baseline="0" dirty="0" smtClean="0"/>
              <a:t>We should also note that abuse does not always involve direct contact. </a:t>
            </a:r>
            <a:r>
              <a:rPr lang="en-US" dirty="0"/>
              <a:t>U</a:t>
            </a:r>
            <a:r>
              <a:rPr lang="en-US" baseline="0" dirty="0" smtClean="0"/>
              <a:t>nwanted exposure to sexually explicit language or visual images also constitutes abuse and can be especially damaging to children. </a:t>
            </a:r>
            <a:endParaRPr lang="en-US" dirty="0"/>
          </a:p>
        </p:txBody>
      </p:sp>
      <p:sp>
        <p:nvSpPr>
          <p:cNvPr id="4" name="Slide Number Placeholder 3"/>
          <p:cNvSpPr>
            <a:spLocks noGrp="1"/>
          </p:cNvSpPr>
          <p:nvPr>
            <p:ph type="sldNum" sz="quarter" idx="10"/>
          </p:nvPr>
        </p:nvSpPr>
        <p:spPr/>
        <p:txBody>
          <a:bodyPr/>
          <a:lstStyle/>
          <a:p>
            <a:fld id="{A832192A-08F3-478A-A5AD-84A35B5D5687}" type="slidenum">
              <a:rPr lang="en-US" smtClean="0"/>
              <a:t>7</a:t>
            </a:fld>
            <a:endParaRPr lang="en-US"/>
          </a:p>
        </p:txBody>
      </p:sp>
    </p:spTree>
    <p:extLst>
      <p:ext uri="{BB962C8B-B14F-4D97-AF65-F5344CB8AC3E}">
        <p14:creationId xmlns:p14="http://schemas.microsoft.com/office/powerpoint/2010/main" val="1599314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a typeface="Verdana" pitchFamily="34" charset="0"/>
                <a:cs typeface="Verdana" pitchFamily="34" charset="0"/>
              </a:rPr>
              <a:t>Children are created and designed by God to be nurtured and cared for – not to be abused. </a:t>
            </a:r>
          </a:p>
          <a:p>
            <a:endParaRPr lang="en-US" sz="1200" dirty="0" smtClean="0">
              <a:ea typeface="Verdana" pitchFamily="34" charset="0"/>
              <a:cs typeface="Verdana" pitchFamily="34" charset="0"/>
            </a:endParaRPr>
          </a:p>
          <a:p>
            <a:r>
              <a:rPr lang="en-US" sz="1200" dirty="0" smtClean="0">
                <a:ea typeface="Verdana" pitchFamily="34" charset="0"/>
                <a:cs typeface="Verdana" pitchFamily="34" charset="0"/>
              </a:rPr>
              <a:t>The effects of abuse on children is devastating. These same effects also show up when children witnesses abuse, even if it does not involve them directly. </a:t>
            </a:r>
          </a:p>
          <a:p>
            <a:endParaRPr lang="en-US" sz="1200" dirty="0" smtClean="0">
              <a:ea typeface="Verdana" pitchFamily="34" charset="0"/>
              <a:cs typeface="Verdana" pitchFamily="34" charset="0"/>
            </a:endParaRPr>
          </a:p>
          <a:p>
            <a:r>
              <a:rPr lang="en-US" sz="1200" dirty="0" smtClean="0">
                <a:ea typeface="Verdana" pitchFamily="34" charset="0"/>
                <a:cs typeface="Verdana" pitchFamily="34" charset="0"/>
              </a:rPr>
              <a:t>Chemicals are released into the brain during traumatic events that have various impacts over time and affect brain</a:t>
            </a:r>
            <a:r>
              <a:rPr lang="en-US" sz="1200" baseline="0" dirty="0" smtClean="0">
                <a:ea typeface="Verdana" pitchFamily="34" charset="0"/>
                <a:cs typeface="Verdana" pitchFamily="34" charset="0"/>
              </a:rPr>
              <a:t> </a:t>
            </a:r>
            <a:r>
              <a:rPr lang="en-US" dirty="0" smtClean="0">
                <a:ea typeface="Verdana" pitchFamily="34" charset="0"/>
                <a:cs typeface="Verdana" pitchFamily="34" charset="0"/>
              </a:rPr>
              <a:t>function as well as it’s very structure</a:t>
            </a:r>
            <a:r>
              <a:rPr lang="en-US" sz="1200" baseline="0" dirty="0" smtClean="0">
                <a:ea typeface="Verdana" pitchFamily="34" charset="0"/>
                <a:cs typeface="Verdana" pitchFamily="34" charset="0"/>
              </a:rPr>
              <a:t> (traumatology research). These ongoing impacts over time can be significant</a:t>
            </a:r>
            <a:r>
              <a:rPr lang="en-US" dirty="0" smtClean="0">
                <a:ea typeface="Verdana" pitchFamily="34" charset="0"/>
                <a:cs typeface="Verdana" pitchFamily="34" charset="0"/>
              </a:rPr>
              <a:t>, affecting</a:t>
            </a:r>
            <a:r>
              <a:rPr lang="en-US" sz="1200" baseline="0" dirty="0" smtClean="0">
                <a:ea typeface="Verdana" pitchFamily="34" charset="0"/>
                <a:cs typeface="Verdana" pitchFamily="34" charset="0"/>
              </a:rPr>
              <a:t> childhood</a:t>
            </a:r>
            <a:r>
              <a:rPr lang="en-US" sz="1200" dirty="0" smtClean="0">
                <a:ea typeface="Verdana" pitchFamily="34" charset="0"/>
                <a:cs typeface="Verdana" pitchFamily="34" charset="0"/>
              </a:rPr>
              <a:t> </a:t>
            </a:r>
            <a:r>
              <a:rPr lang="en-US" sz="1200" baseline="0" dirty="0" smtClean="0">
                <a:ea typeface="Verdana" pitchFamily="34" charset="0"/>
                <a:cs typeface="Verdana" pitchFamily="34" charset="0"/>
              </a:rPr>
              <a:t>development in so many ways</a:t>
            </a:r>
            <a:r>
              <a:rPr lang="en-US" sz="1200" dirty="0" smtClean="0">
                <a:ea typeface="Verdana" pitchFamily="34" charset="0"/>
                <a:cs typeface="Verdana" pitchFamily="34" charset="0"/>
              </a:rPr>
              <a:t>, cognitive, social-emotional, and also spiritual. </a:t>
            </a:r>
          </a:p>
        </p:txBody>
      </p:sp>
      <p:sp>
        <p:nvSpPr>
          <p:cNvPr id="4" name="Slide Number Placeholder 3"/>
          <p:cNvSpPr>
            <a:spLocks noGrp="1"/>
          </p:cNvSpPr>
          <p:nvPr>
            <p:ph type="sldNum" sz="quarter" idx="10"/>
          </p:nvPr>
        </p:nvSpPr>
        <p:spPr/>
        <p:txBody>
          <a:bodyPr/>
          <a:lstStyle/>
          <a:p>
            <a:fld id="{A832192A-08F3-478A-A5AD-84A35B5D5687}" type="slidenum">
              <a:rPr lang="en-US" smtClean="0"/>
              <a:t>8</a:t>
            </a:fld>
            <a:endParaRPr lang="en-US"/>
          </a:p>
        </p:txBody>
      </p:sp>
    </p:spTree>
    <p:extLst>
      <p:ext uri="{BB962C8B-B14F-4D97-AF65-F5344CB8AC3E}">
        <p14:creationId xmlns:p14="http://schemas.microsoft.com/office/powerpoint/2010/main" val="1936081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a typeface="Verdana" pitchFamily="34" charset="0"/>
                <a:cs typeface="Verdana" pitchFamily="34" charset="0"/>
              </a:rPr>
              <a:t>The impacts of abuse are long-lived and often go very deep</a:t>
            </a:r>
          </a:p>
          <a:p>
            <a:endParaRPr lang="en-US" sz="1200" dirty="0" smtClean="0">
              <a:ea typeface="Verdana" pitchFamily="34" charset="0"/>
              <a:cs typeface="Verdana" pitchFamily="34" charset="0"/>
            </a:endParaRPr>
          </a:p>
          <a:p>
            <a:r>
              <a:rPr lang="en-US" sz="1200" dirty="0" smtClean="0">
                <a:ea typeface="Verdana" pitchFamily="34" charset="0"/>
                <a:cs typeface="Verdana" pitchFamily="34" charset="0"/>
              </a:rPr>
              <a:t>Those who have suffered abuse show a much higher incidence of all kinds of negative outcomes than the general population – there is a high correlation between these impacts and abuse experienced. </a:t>
            </a:r>
            <a:r>
              <a:rPr lang="en-US" sz="1200" baseline="0" dirty="0" smtClean="0">
                <a:ea typeface="Verdana" pitchFamily="34" charset="0"/>
                <a:cs typeface="Verdana" pitchFamily="34" charset="0"/>
              </a:rPr>
              <a:t>How many have heard of ACES – Adverse Childhood Experiences Studies? People with a higher score, or a higher number of Adverse Childhood Experiences have more difficulty in life and show higher incidence of all kinds of negative outcomes. That’s another reason to talk about these things and bring them out into the open where healing can begin – they don’t just go away when we ignore them. The trauma comes out in other ways. </a:t>
            </a:r>
            <a:r>
              <a:rPr lang="en-US" dirty="0">
                <a:ea typeface="Verdana" pitchFamily="34" charset="0"/>
                <a:cs typeface="Verdana" pitchFamily="34" charset="0"/>
              </a:rPr>
              <a:t>People who have suffered sexual abuse may not be in touch with their feelings, they may respond inappropriately in situations and not understand why. The unresolved trauma of abuse impacts the way a person feels about </a:t>
            </a:r>
            <a:r>
              <a:rPr lang="en-US" dirty="0" smtClean="0">
                <a:ea typeface="Verdana" pitchFamily="34" charset="0"/>
                <a:cs typeface="Verdana" pitchFamily="34" charset="0"/>
              </a:rPr>
              <a:t>themselves, </a:t>
            </a:r>
            <a:r>
              <a:rPr lang="en-US" dirty="0">
                <a:ea typeface="Verdana" pitchFamily="34" charset="0"/>
                <a:cs typeface="Verdana" pitchFamily="34" charset="0"/>
              </a:rPr>
              <a:t>the way they relate to </a:t>
            </a:r>
            <a:r>
              <a:rPr lang="en-US" dirty="0" smtClean="0">
                <a:ea typeface="Verdana" pitchFamily="34" charset="0"/>
                <a:cs typeface="Verdana" pitchFamily="34" charset="0"/>
              </a:rPr>
              <a:t>others, and their relationship with God </a:t>
            </a:r>
            <a:r>
              <a:rPr lang="en-US" dirty="0">
                <a:ea typeface="Verdana" pitchFamily="34" charset="0"/>
                <a:cs typeface="Verdana" pitchFamily="34" charset="0"/>
              </a:rPr>
              <a:t>– it affects </a:t>
            </a:r>
            <a:r>
              <a:rPr lang="en-US" dirty="0" smtClean="0">
                <a:ea typeface="Verdana" pitchFamily="34" charset="0"/>
                <a:cs typeface="Verdana" pitchFamily="34" charset="0"/>
              </a:rPr>
              <a:t>everything!</a:t>
            </a:r>
            <a:endParaRPr lang="en-US" dirty="0">
              <a:ea typeface="Verdana" pitchFamily="34" charset="0"/>
              <a:cs typeface="Verdana" pitchFamily="34" charset="0"/>
            </a:endParaRPr>
          </a:p>
          <a:p>
            <a:endParaRPr lang="en-US" sz="1200" dirty="0" smtClean="0">
              <a:ea typeface="Verdana" pitchFamily="34" charset="0"/>
              <a:cs typeface="Verdana" pitchFamily="34" charset="0"/>
            </a:endParaRPr>
          </a:p>
          <a:p>
            <a:r>
              <a:rPr lang="en-US" sz="1200" dirty="0" smtClean="0">
                <a:ea typeface="Verdana" pitchFamily="34" charset="0"/>
                <a:cs typeface="Verdana" pitchFamily="34" charset="0"/>
              </a:rPr>
              <a:t>So, even if abuse doesn’t happen in our church building; it still has an impact in our congregations. It affects all of us directly or indirectly. (remember, we are one body)</a:t>
            </a:r>
          </a:p>
          <a:p>
            <a:endParaRPr lang="en-US" dirty="0"/>
          </a:p>
        </p:txBody>
      </p:sp>
      <p:sp>
        <p:nvSpPr>
          <p:cNvPr id="4" name="Slide Number Placeholder 3"/>
          <p:cNvSpPr>
            <a:spLocks noGrp="1"/>
          </p:cNvSpPr>
          <p:nvPr>
            <p:ph type="sldNum" sz="quarter" idx="10"/>
          </p:nvPr>
        </p:nvSpPr>
        <p:spPr/>
        <p:txBody>
          <a:bodyPr/>
          <a:lstStyle/>
          <a:p>
            <a:fld id="{A832192A-08F3-478A-A5AD-84A35B5D5687}" type="slidenum">
              <a:rPr lang="en-US" smtClean="0"/>
              <a:t>9</a:t>
            </a:fld>
            <a:endParaRPr lang="en-US"/>
          </a:p>
        </p:txBody>
      </p:sp>
    </p:spTree>
    <p:extLst>
      <p:ext uri="{BB962C8B-B14F-4D97-AF65-F5344CB8AC3E}">
        <p14:creationId xmlns:p14="http://schemas.microsoft.com/office/powerpoint/2010/main" val="807764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C40E212-4D2F-43ED-A7F9-CAC00EA92427}" type="datetimeFigureOut">
              <a:rPr lang="en-US" smtClean="0"/>
              <a:t>9/25/2015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3B7B5553-25D4-4E58-8257-79843B0151B0}"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40E212-4D2F-43ED-A7F9-CAC00EA92427}" type="datetimeFigureOut">
              <a:rPr lang="en-US" smtClean="0"/>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B5553-25D4-4E58-8257-79843B0151B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0E212-4D2F-43ED-A7F9-CAC00EA92427}" type="datetimeFigureOut">
              <a:rPr lang="en-US" smtClean="0"/>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B5553-25D4-4E58-8257-79843B0151B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40E212-4D2F-43ED-A7F9-CAC00EA92427}" type="datetimeFigureOut">
              <a:rPr lang="en-US" smtClean="0"/>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B5553-25D4-4E58-8257-79843B0151B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C40E212-4D2F-43ED-A7F9-CAC00EA92427}" type="datetimeFigureOut">
              <a:rPr lang="en-US" smtClean="0"/>
              <a:t>9/25/2015</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B5553-25D4-4E58-8257-79843B0151B0}"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40E212-4D2F-43ED-A7F9-CAC00EA92427}" type="datetimeFigureOut">
              <a:rPr lang="en-US" smtClean="0"/>
              <a:t>9/25/2015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B5553-25D4-4E58-8257-79843B0151B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40E212-4D2F-43ED-A7F9-CAC00EA92427}" type="datetimeFigureOut">
              <a:rPr lang="en-US" smtClean="0"/>
              <a:t>9/25/2015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7B5553-25D4-4E58-8257-79843B0151B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40E212-4D2F-43ED-A7F9-CAC00EA92427}" type="datetimeFigureOut">
              <a:rPr lang="en-US" smtClean="0"/>
              <a:t>9/25/2015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7B5553-25D4-4E58-8257-79843B0151B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C40E212-4D2F-43ED-A7F9-CAC00EA92427}" type="datetimeFigureOut">
              <a:rPr lang="en-US" smtClean="0"/>
              <a:t>9/25/2015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7B5553-25D4-4E58-8257-79843B0151B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40E212-4D2F-43ED-A7F9-CAC00EA92427}" type="datetimeFigureOut">
              <a:rPr lang="en-US" smtClean="0"/>
              <a:t>9/25/2015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B5553-25D4-4E58-8257-79843B0151B0}"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EC40E212-4D2F-43ED-A7F9-CAC00EA92427}" type="datetimeFigureOut">
              <a:rPr lang="en-US" smtClean="0"/>
              <a:t>9/25/2015</a:t>
            </a:fld>
            <a:endParaRPr lang="en-US"/>
          </a:p>
        </p:txBody>
      </p:sp>
      <p:sp>
        <p:nvSpPr>
          <p:cNvPr id="7" name="Slide Number Placeholder 6"/>
          <p:cNvSpPr>
            <a:spLocks noGrp="1"/>
          </p:cNvSpPr>
          <p:nvPr>
            <p:ph type="sldNum" sz="quarter" idx="12"/>
          </p:nvPr>
        </p:nvSpPr>
        <p:spPr/>
        <p:txBody>
          <a:bodyPr/>
          <a:lstStyle/>
          <a:p>
            <a:fld id="{3B7B5553-25D4-4E58-8257-79843B0151B0}"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EC40E212-4D2F-43ED-A7F9-CAC00EA92427}" type="datetimeFigureOut">
              <a:rPr lang="en-US" smtClean="0"/>
              <a:t>9/25/2015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3B7B5553-25D4-4E58-8257-79843B0151B0}"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10000"/>
          </a:bodyPr>
          <a:lstStyle/>
          <a:p>
            <a:r>
              <a:rPr lang="en-US" sz="2800" dirty="0" smtClean="0"/>
              <a:t>CRC Safe Church Ministry</a:t>
            </a:r>
            <a:endParaRPr lang="en-US" sz="2800" dirty="0"/>
          </a:p>
        </p:txBody>
      </p:sp>
      <p:sp>
        <p:nvSpPr>
          <p:cNvPr id="2" name="Title 1"/>
          <p:cNvSpPr>
            <a:spLocks noGrp="1"/>
          </p:cNvSpPr>
          <p:nvPr>
            <p:ph type="ctrTitle"/>
          </p:nvPr>
        </p:nvSpPr>
        <p:spPr/>
        <p:txBody>
          <a:bodyPr/>
          <a:lstStyle/>
          <a:p>
            <a:r>
              <a:rPr lang="en-US" smtClean="0"/>
              <a:t>Child Sexual </a:t>
            </a:r>
            <a:r>
              <a:rPr lang="en-US" dirty="0" smtClean="0"/>
              <a:t>Abuse 101</a:t>
            </a:r>
            <a:endParaRPr lang="en-US" dirty="0"/>
          </a:p>
        </p:txBody>
      </p:sp>
    </p:spTree>
    <p:extLst>
      <p:ext uri="{BB962C8B-B14F-4D97-AF65-F5344CB8AC3E}">
        <p14:creationId xmlns:p14="http://schemas.microsoft.com/office/powerpoint/2010/main" val="2987308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Impacts</a:t>
            </a:r>
            <a:endParaRPr lang="en-US" dirty="0"/>
          </a:p>
        </p:txBody>
      </p:sp>
      <p:sp>
        <p:nvSpPr>
          <p:cNvPr id="3" name="Content Placeholder 2"/>
          <p:cNvSpPr>
            <a:spLocks noGrp="1"/>
          </p:cNvSpPr>
          <p:nvPr>
            <p:ph idx="1"/>
          </p:nvPr>
        </p:nvSpPr>
        <p:spPr>
          <a:xfrm>
            <a:off x="457200" y="1752600"/>
            <a:ext cx="4724400" cy="4724400"/>
          </a:xfrm>
        </p:spPr>
        <p:txBody>
          <a:bodyPr>
            <a:normAutofit/>
          </a:bodyPr>
          <a:lstStyle/>
          <a:p>
            <a:r>
              <a:rPr lang="en-US" sz="2800" dirty="0" smtClean="0">
                <a:solidFill>
                  <a:schemeClr val="accent2"/>
                </a:solidFill>
              </a:rPr>
              <a:t>Family members and friends </a:t>
            </a:r>
            <a:r>
              <a:rPr lang="en-US" sz="2800" dirty="0" smtClean="0"/>
              <a:t>are impacted by abuse of loved ones</a:t>
            </a:r>
          </a:p>
          <a:p>
            <a:pPr marL="114300" indent="0">
              <a:buNone/>
            </a:pPr>
            <a:endParaRPr lang="en-US" sz="1400" dirty="0" smtClean="0"/>
          </a:p>
          <a:p>
            <a:r>
              <a:rPr lang="en-US" sz="2800" dirty="0" smtClean="0">
                <a:solidFill>
                  <a:schemeClr val="accent2"/>
                </a:solidFill>
              </a:rPr>
              <a:t>Communities</a:t>
            </a:r>
            <a:r>
              <a:rPr lang="en-US" sz="2800" dirty="0" smtClean="0"/>
              <a:t> are affected </a:t>
            </a:r>
          </a:p>
          <a:p>
            <a:pPr marL="114300" indent="0">
              <a:buNone/>
            </a:pPr>
            <a:endParaRPr lang="en-US" sz="1400" dirty="0" smtClean="0"/>
          </a:p>
          <a:p>
            <a:r>
              <a:rPr lang="en-US" sz="2800" dirty="0" smtClean="0"/>
              <a:t>As </a:t>
            </a:r>
            <a:r>
              <a:rPr lang="en-US" sz="2800" dirty="0" smtClean="0">
                <a:solidFill>
                  <a:schemeClr val="accent2"/>
                </a:solidFill>
              </a:rPr>
              <a:t>the body of Christ</a:t>
            </a:r>
            <a:r>
              <a:rPr lang="en-US" sz="2800" dirty="0" smtClean="0"/>
              <a:t>,</a:t>
            </a:r>
          </a:p>
          <a:p>
            <a:pPr marL="411480" lvl="1" indent="0">
              <a:buNone/>
            </a:pPr>
            <a:r>
              <a:rPr lang="en-US" sz="2800" dirty="0" smtClean="0"/>
              <a:t>what affects one part </a:t>
            </a:r>
          </a:p>
          <a:p>
            <a:pPr marL="411480" lvl="1" indent="0">
              <a:buNone/>
            </a:pPr>
            <a:r>
              <a:rPr lang="en-US" sz="2800" dirty="0" smtClean="0"/>
              <a:t>affects the whole body</a:t>
            </a:r>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68" t="12842" r="6693" b="8897"/>
          <a:stretch/>
        </p:blipFill>
        <p:spPr bwMode="auto">
          <a:xfrm>
            <a:off x="5334000" y="1905000"/>
            <a:ext cx="3302499" cy="4182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86400" y="6248400"/>
            <a:ext cx="3505200" cy="338554"/>
          </a:xfrm>
          <a:prstGeom prst="rect">
            <a:avLst/>
          </a:prstGeom>
          <a:noFill/>
        </p:spPr>
        <p:txBody>
          <a:bodyPr wrap="square" rtlCol="0">
            <a:spAutoFit/>
          </a:bodyPr>
          <a:lstStyle/>
          <a:p>
            <a:pPr algn="r"/>
            <a:r>
              <a:rPr lang="en-US" sz="800" dirty="0" smtClean="0"/>
              <a:t>Photo courtesy of Tyler </a:t>
            </a:r>
            <a:r>
              <a:rPr lang="en-US" sz="800" dirty="0" err="1" smtClean="0"/>
              <a:t>Neyens</a:t>
            </a:r>
            <a:endParaRPr lang="en-US" sz="800" dirty="0" smtClean="0"/>
          </a:p>
          <a:p>
            <a:pPr algn="r"/>
            <a:r>
              <a:rPr lang="en-US" sz="800" dirty="0"/>
              <a:t>www.flickr.com/photos/squeeksrocks/15828798485</a:t>
            </a:r>
          </a:p>
        </p:txBody>
      </p:sp>
    </p:spTree>
    <p:extLst>
      <p:ext uri="{BB962C8B-B14F-4D97-AF65-F5344CB8AC3E}">
        <p14:creationId xmlns:p14="http://schemas.microsoft.com/office/powerpoint/2010/main" val="1613365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ounce of prevention</a:t>
            </a:r>
            <a:endParaRPr lang="en-US" dirty="0"/>
          </a:p>
        </p:txBody>
      </p:sp>
      <p:sp>
        <p:nvSpPr>
          <p:cNvPr id="3" name="Content Placeholder 2"/>
          <p:cNvSpPr>
            <a:spLocks noGrp="1"/>
          </p:cNvSpPr>
          <p:nvPr>
            <p:ph idx="1"/>
          </p:nvPr>
        </p:nvSpPr>
        <p:spPr>
          <a:xfrm>
            <a:off x="381000" y="1752600"/>
            <a:ext cx="8458200" cy="4373563"/>
          </a:xfrm>
        </p:spPr>
        <p:txBody>
          <a:bodyPr>
            <a:normAutofit fontScale="92500" lnSpcReduction="10000"/>
          </a:bodyPr>
          <a:lstStyle/>
          <a:p>
            <a:pPr marL="114300" indent="0" algn="ctr">
              <a:buNone/>
            </a:pPr>
            <a:r>
              <a:rPr lang="en-US" sz="2800" i="1" dirty="0" smtClean="0"/>
              <a:t>“An ounce of </a:t>
            </a:r>
            <a:r>
              <a:rPr lang="en-US" sz="2800" i="1" dirty="0" smtClean="0">
                <a:solidFill>
                  <a:schemeClr val="accent2"/>
                </a:solidFill>
              </a:rPr>
              <a:t>prevention</a:t>
            </a:r>
            <a:endParaRPr lang="en-US" sz="2800" i="1" dirty="0" smtClean="0"/>
          </a:p>
          <a:p>
            <a:pPr marL="114300" indent="0" algn="ctr">
              <a:buNone/>
            </a:pPr>
            <a:r>
              <a:rPr lang="en-US" sz="2800" i="1" dirty="0" smtClean="0"/>
              <a:t>is worth a pound of cure” </a:t>
            </a:r>
          </a:p>
          <a:p>
            <a:pPr marL="114300" indent="0">
              <a:buNone/>
            </a:pPr>
            <a:endParaRPr lang="en-US" sz="1400" dirty="0" smtClean="0"/>
          </a:p>
          <a:p>
            <a:pPr marL="114300" indent="0">
              <a:buNone/>
            </a:pPr>
            <a:r>
              <a:rPr lang="en-US" sz="2800" dirty="0" smtClean="0"/>
              <a:t>It’s never more true than in situations of abuse</a:t>
            </a:r>
          </a:p>
          <a:p>
            <a:pPr marL="114300" indent="0">
              <a:buNone/>
            </a:pPr>
            <a:endParaRPr lang="en-US" sz="2800" dirty="0"/>
          </a:p>
          <a:p>
            <a:pPr marL="114300" indent="0">
              <a:buNone/>
            </a:pPr>
            <a:r>
              <a:rPr lang="en-US" sz="2800" dirty="0" smtClean="0"/>
              <a:t>The best strategy is to </a:t>
            </a:r>
            <a:r>
              <a:rPr lang="en-US" sz="2800" dirty="0" smtClean="0">
                <a:solidFill>
                  <a:schemeClr val="accent2"/>
                </a:solidFill>
              </a:rPr>
              <a:t>stop it BEFORE it happens </a:t>
            </a:r>
          </a:p>
          <a:p>
            <a:pPr marL="114300" indent="0">
              <a:buNone/>
            </a:pPr>
            <a:endParaRPr lang="en-US" sz="2800" dirty="0"/>
          </a:p>
          <a:p>
            <a:pPr marL="114300" indent="0">
              <a:buNone/>
            </a:pPr>
            <a:r>
              <a:rPr lang="en-US" sz="2800" dirty="0" smtClean="0"/>
              <a:t>So, how does this happen? </a:t>
            </a:r>
          </a:p>
          <a:p>
            <a:pPr marL="114300" indent="0">
              <a:buNone/>
            </a:pPr>
            <a:r>
              <a:rPr lang="en-US" sz="2800" dirty="0" smtClean="0"/>
              <a:t>When we understand more, prevention efforts are more effective.</a:t>
            </a:r>
            <a:endParaRPr lang="en-US" sz="2800" dirty="0"/>
          </a:p>
        </p:txBody>
      </p:sp>
    </p:spTree>
    <p:extLst>
      <p:ext uri="{BB962C8B-B14F-4D97-AF65-F5344CB8AC3E}">
        <p14:creationId xmlns:p14="http://schemas.microsoft.com/office/powerpoint/2010/main" val="1233643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Grooming</a:t>
            </a:r>
            <a:endParaRPr lang="en-US" dirty="0"/>
          </a:p>
        </p:txBody>
      </p:sp>
      <p:sp>
        <p:nvSpPr>
          <p:cNvPr id="3" name="Content Placeholder 2"/>
          <p:cNvSpPr>
            <a:spLocks noGrp="1"/>
          </p:cNvSpPr>
          <p:nvPr>
            <p:ph idx="1"/>
          </p:nvPr>
        </p:nvSpPr>
        <p:spPr/>
        <p:txBody>
          <a:bodyPr>
            <a:normAutofit/>
          </a:bodyPr>
          <a:lstStyle/>
          <a:p>
            <a:pPr marL="114300" indent="0">
              <a:buNone/>
            </a:pPr>
            <a:r>
              <a:rPr lang="en-US" sz="3200" dirty="0" smtClean="0"/>
              <a:t>Phases of Grooming Behavior:</a:t>
            </a:r>
          </a:p>
          <a:p>
            <a:pPr marL="628650" indent="-514350">
              <a:buFont typeface="+mj-lt"/>
              <a:buAutoNum type="arabicPeriod"/>
            </a:pPr>
            <a:r>
              <a:rPr lang="en-US" sz="2800" dirty="0" smtClean="0">
                <a:solidFill>
                  <a:schemeClr val="accent2"/>
                </a:solidFill>
              </a:rPr>
              <a:t>Engagement</a:t>
            </a:r>
            <a:r>
              <a:rPr lang="en-US" sz="2800" dirty="0" smtClean="0"/>
              <a:t> – targeting and building trust; isolating and creating dependence</a:t>
            </a:r>
          </a:p>
          <a:p>
            <a:pPr marL="628650" indent="-514350">
              <a:buFont typeface="+mj-lt"/>
              <a:buAutoNum type="arabicPeriod"/>
            </a:pPr>
            <a:endParaRPr lang="en-US" sz="1400" dirty="0"/>
          </a:p>
          <a:p>
            <a:pPr marL="628650" indent="-514350">
              <a:buFont typeface="+mj-lt"/>
              <a:buAutoNum type="arabicPeriod"/>
            </a:pPr>
            <a:r>
              <a:rPr lang="en-US" sz="2800" dirty="0" smtClean="0">
                <a:solidFill>
                  <a:schemeClr val="accent2"/>
                </a:solidFill>
              </a:rPr>
              <a:t>Sexual Interaction</a:t>
            </a:r>
            <a:r>
              <a:rPr lang="en-US" sz="2800" dirty="0" smtClean="0"/>
              <a:t> – Gradually increased sexually inappropriate behavior</a:t>
            </a:r>
          </a:p>
          <a:p>
            <a:pPr marL="628650" indent="-514350">
              <a:buFont typeface="+mj-lt"/>
              <a:buAutoNum type="arabicPeriod"/>
            </a:pPr>
            <a:endParaRPr lang="en-US" sz="1400" dirty="0" smtClean="0"/>
          </a:p>
          <a:p>
            <a:pPr marL="628650" indent="-514350">
              <a:buFont typeface="+mj-lt"/>
              <a:buAutoNum type="arabicPeriod"/>
            </a:pPr>
            <a:r>
              <a:rPr lang="en-US" sz="2800" dirty="0" smtClean="0">
                <a:solidFill>
                  <a:schemeClr val="accent2"/>
                </a:solidFill>
              </a:rPr>
              <a:t>Secrecy</a:t>
            </a:r>
            <a:r>
              <a:rPr lang="en-US" sz="2800" dirty="0" smtClean="0"/>
              <a:t> – Maintaining control in the relationship, blame, threats, etc.</a:t>
            </a:r>
          </a:p>
        </p:txBody>
      </p:sp>
    </p:spTree>
    <p:extLst>
      <p:ext uri="{BB962C8B-B14F-4D97-AF65-F5344CB8AC3E}">
        <p14:creationId xmlns:p14="http://schemas.microsoft.com/office/powerpoint/2010/main" val="1000177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4: Disclosure/Discovery</a:t>
            </a:r>
            <a:endParaRPr lang="en-US" dirty="0"/>
          </a:p>
        </p:txBody>
      </p:sp>
      <p:sp>
        <p:nvSpPr>
          <p:cNvPr id="3" name="Content Placeholder 2"/>
          <p:cNvSpPr>
            <a:spLocks noGrp="1"/>
          </p:cNvSpPr>
          <p:nvPr>
            <p:ph idx="1"/>
          </p:nvPr>
        </p:nvSpPr>
        <p:spPr/>
        <p:txBody>
          <a:bodyPr>
            <a:normAutofit fontScale="92500"/>
          </a:bodyPr>
          <a:lstStyle/>
          <a:p>
            <a:pPr marL="114300" indent="0">
              <a:buNone/>
            </a:pPr>
            <a:r>
              <a:rPr lang="en-US" sz="3200" dirty="0" smtClean="0"/>
              <a:t>What prevents disclosure? </a:t>
            </a:r>
          </a:p>
          <a:p>
            <a:pPr marL="114300" indent="0">
              <a:buNone/>
            </a:pPr>
            <a:r>
              <a:rPr lang="en-US" sz="3200" dirty="0">
                <a:solidFill>
                  <a:schemeClr val="accent2"/>
                </a:solidFill>
              </a:rPr>
              <a:t>F</a:t>
            </a:r>
            <a:r>
              <a:rPr lang="en-US" sz="3200" dirty="0" smtClean="0">
                <a:solidFill>
                  <a:schemeClr val="accent2"/>
                </a:solidFill>
              </a:rPr>
              <a:t>ear:</a:t>
            </a:r>
          </a:p>
          <a:p>
            <a:pPr lvl="1"/>
            <a:r>
              <a:rPr lang="en-US" altLang="en-US" sz="2800" dirty="0" smtClean="0"/>
              <a:t>Of not being believed</a:t>
            </a:r>
          </a:p>
          <a:p>
            <a:pPr lvl="1"/>
            <a:r>
              <a:rPr lang="en-US" altLang="en-US" sz="2800" dirty="0" smtClean="0"/>
              <a:t>Of real or perceived </a:t>
            </a:r>
            <a:r>
              <a:rPr lang="en-US" altLang="en-US" sz="2800" dirty="0"/>
              <a:t>t</a:t>
            </a:r>
            <a:r>
              <a:rPr lang="en-US" altLang="en-US" sz="2800" dirty="0" smtClean="0"/>
              <a:t>hreats </a:t>
            </a:r>
          </a:p>
          <a:p>
            <a:pPr lvl="1"/>
            <a:r>
              <a:rPr lang="en-US" altLang="en-US" sz="2800" dirty="0" smtClean="0"/>
              <a:t>Of causing trouble or being punished</a:t>
            </a:r>
          </a:p>
          <a:p>
            <a:pPr lvl="1"/>
            <a:r>
              <a:rPr lang="en-US" altLang="en-US" sz="2800" dirty="0" smtClean="0"/>
              <a:t>Of impacts on relationships that are important (parents, family, or friends)</a:t>
            </a:r>
          </a:p>
          <a:p>
            <a:pPr lvl="1"/>
            <a:r>
              <a:rPr lang="en-US" altLang="en-US" sz="2800" dirty="0" smtClean="0"/>
              <a:t>Of consequences to the one perpetrating abuse (they may be taken away or go to jail)</a:t>
            </a:r>
          </a:p>
          <a:p>
            <a:endParaRPr lang="en-US" altLang="en-US" dirty="0"/>
          </a:p>
          <a:p>
            <a:pPr marL="114300" indent="0">
              <a:buNone/>
            </a:pPr>
            <a:endParaRPr lang="en-US" dirty="0" smtClean="0"/>
          </a:p>
        </p:txBody>
      </p:sp>
    </p:spTree>
    <p:extLst>
      <p:ext uri="{BB962C8B-B14F-4D97-AF65-F5344CB8AC3E}">
        <p14:creationId xmlns:p14="http://schemas.microsoft.com/office/powerpoint/2010/main" val="1002098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5: suppression</a:t>
            </a:r>
            <a:endParaRPr lang="en-US" dirty="0"/>
          </a:p>
        </p:txBody>
      </p:sp>
      <p:sp>
        <p:nvSpPr>
          <p:cNvPr id="3" name="Content Placeholder 2"/>
          <p:cNvSpPr>
            <a:spLocks noGrp="1"/>
          </p:cNvSpPr>
          <p:nvPr>
            <p:ph idx="1"/>
          </p:nvPr>
        </p:nvSpPr>
        <p:spPr/>
        <p:txBody>
          <a:bodyPr>
            <a:normAutofit/>
          </a:bodyPr>
          <a:lstStyle/>
          <a:p>
            <a:pPr lvl="0">
              <a:buClr>
                <a:srgbClr val="93A299"/>
              </a:buClr>
              <a:buNone/>
            </a:pPr>
            <a:r>
              <a:rPr lang="en-US" altLang="en-US" sz="2800" dirty="0">
                <a:solidFill>
                  <a:srgbClr val="564B3C"/>
                </a:solidFill>
              </a:rPr>
              <a:t>Optional but </a:t>
            </a:r>
            <a:r>
              <a:rPr lang="en-US" altLang="en-US" sz="2800" dirty="0">
                <a:solidFill>
                  <a:schemeClr val="accent2"/>
                </a:solidFill>
              </a:rPr>
              <a:t>typical!</a:t>
            </a:r>
          </a:p>
          <a:p>
            <a:pPr lvl="0">
              <a:buClr>
                <a:srgbClr val="93A299"/>
              </a:buClr>
              <a:buNone/>
            </a:pPr>
            <a:r>
              <a:rPr lang="en-US" altLang="en-US" sz="2800" dirty="0">
                <a:solidFill>
                  <a:srgbClr val="564B3C"/>
                </a:solidFill>
              </a:rPr>
              <a:t>Those who discover the relationship tend to:</a:t>
            </a:r>
          </a:p>
          <a:p>
            <a:pPr lvl="2">
              <a:buClr>
                <a:schemeClr val="accent2"/>
              </a:buClr>
            </a:pPr>
            <a:r>
              <a:rPr lang="en-US" altLang="en-US" sz="2800" dirty="0" smtClean="0">
                <a:solidFill>
                  <a:srgbClr val="564B3C"/>
                </a:solidFill>
              </a:rPr>
              <a:t>Deny or Minimize</a:t>
            </a:r>
            <a:endParaRPr lang="en-US" altLang="en-US" sz="2800" dirty="0">
              <a:solidFill>
                <a:srgbClr val="564B3C"/>
              </a:solidFill>
            </a:endParaRPr>
          </a:p>
          <a:p>
            <a:pPr lvl="2">
              <a:buClr>
                <a:schemeClr val="accent2"/>
              </a:buClr>
            </a:pPr>
            <a:r>
              <a:rPr lang="en-US" altLang="en-US" sz="2800" dirty="0">
                <a:solidFill>
                  <a:srgbClr val="564B3C"/>
                </a:solidFill>
              </a:rPr>
              <a:t>Redefine</a:t>
            </a:r>
          </a:p>
          <a:p>
            <a:pPr lvl="2">
              <a:buClr>
                <a:schemeClr val="accent2"/>
              </a:buClr>
            </a:pPr>
            <a:r>
              <a:rPr lang="en-US" altLang="en-US" sz="2800" dirty="0" smtClean="0">
                <a:solidFill>
                  <a:srgbClr val="564B3C"/>
                </a:solidFill>
              </a:rPr>
              <a:t>Blame </a:t>
            </a:r>
            <a:r>
              <a:rPr lang="en-US" altLang="en-US" sz="2600" dirty="0">
                <a:solidFill>
                  <a:srgbClr val="564B3C"/>
                </a:solidFill>
              </a:rPr>
              <a:t>	</a:t>
            </a:r>
            <a:r>
              <a:rPr lang="en-US" altLang="en-US" dirty="0">
                <a:solidFill>
                  <a:srgbClr val="564B3C"/>
                </a:solidFill>
              </a:rPr>
              <a:t>			</a:t>
            </a:r>
          </a:p>
          <a:p>
            <a:pPr lvl="0">
              <a:buClr>
                <a:srgbClr val="93A299"/>
              </a:buClr>
              <a:buNone/>
            </a:pPr>
            <a:r>
              <a:rPr lang="en-US" altLang="en-US" sz="2800" dirty="0" smtClean="0">
                <a:solidFill>
                  <a:srgbClr val="564B3C"/>
                </a:solidFill>
              </a:rPr>
              <a:t>Leads </a:t>
            </a:r>
            <a:r>
              <a:rPr lang="en-US" altLang="en-US" sz="2800" dirty="0">
                <a:solidFill>
                  <a:srgbClr val="564B3C"/>
                </a:solidFill>
              </a:rPr>
              <a:t>to "retract” or </a:t>
            </a:r>
          </a:p>
          <a:p>
            <a:pPr lvl="0">
              <a:buClr>
                <a:srgbClr val="93A299"/>
              </a:buClr>
              <a:buNone/>
            </a:pPr>
            <a:r>
              <a:rPr lang="en-US" altLang="en-US" sz="2800" dirty="0">
                <a:solidFill>
                  <a:srgbClr val="564B3C"/>
                </a:solidFill>
              </a:rPr>
              <a:t>stop talking</a:t>
            </a:r>
          </a:p>
          <a:p>
            <a:pPr lvl="0">
              <a:buClr>
                <a:srgbClr val="93A299"/>
              </a:buClr>
              <a:buNone/>
            </a:pPr>
            <a:r>
              <a:rPr lang="en-US" altLang="en-US" sz="2800" dirty="0">
                <a:solidFill>
                  <a:srgbClr val="564B3C"/>
                </a:solidFill>
              </a:rPr>
              <a:t>about what happened</a:t>
            </a:r>
            <a:endParaRPr lang="en-US" altLang="en-US" sz="1900" dirty="0">
              <a:solidFill>
                <a:srgbClr val="564B3C"/>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048000"/>
            <a:ext cx="3352800" cy="2240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a:xfrm>
            <a:off x="4648200" y="6356350"/>
            <a:ext cx="4343400" cy="365125"/>
          </a:xfrm>
        </p:spPr>
        <p:txBody>
          <a:bodyPr/>
          <a:lstStyle/>
          <a:p>
            <a:pPr algn="r"/>
            <a:r>
              <a:rPr lang="en-US" sz="800" dirty="0" smtClean="0"/>
              <a:t>Photo courtesy of Jeremy </a:t>
            </a:r>
            <a:r>
              <a:rPr lang="en-US" sz="800" dirty="0" err="1" smtClean="0"/>
              <a:t>Doorten</a:t>
            </a:r>
            <a:r>
              <a:rPr lang="en-US" sz="800" dirty="0" smtClean="0"/>
              <a:t> </a:t>
            </a:r>
          </a:p>
          <a:p>
            <a:pPr algn="r"/>
            <a:r>
              <a:rPr lang="en-US" sz="800" dirty="0" smtClean="0"/>
              <a:t>www.freeimages.com/photo/do-you-trust-me-1310128</a:t>
            </a:r>
            <a:endParaRPr lang="en-US" sz="800" dirty="0"/>
          </a:p>
        </p:txBody>
      </p:sp>
    </p:spTree>
    <p:extLst>
      <p:ext uri="{BB962C8B-B14F-4D97-AF65-F5344CB8AC3E}">
        <p14:creationId xmlns:p14="http://schemas.microsoft.com/office/powerpoint/2010/main" val="1173297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is Critical</a:t>
            </a:r>
            <a:endParaRPr lang="en-US" dirty="0"/>
          </a:p>
        </p:txBody>
      </p:sp>
      <p:sp>
        <p:nvSpPr>
          <p:cNvPr id="3" name="Content Placeholder 2"/>
          <p:cNvSpPr>
            <a:spLocks noGrp="1"/>
          </p:cNvSpPr>
          <p:nvPr>
            <p:ph idx="1"/>
          </p:nvPr>
        </p:nvSpPr>
        <p:spPr/>
        <p:txBody>
          <a:bodyPr>
            <a:normAutofit/>
          </a:bodyPr>
          <a:lstStyle/>
          <a:p>
            <a:pPr marL="114300" indent="0">
              <a:buNone/>
            </a:pPr>
            <a:endParaRPr lang="en-US" sz="2800" dirty="0" smtClean="0"/>
          </a:p>
          <a:p>
            <a:pPr marL="114300" indent="0">
              <a:buNone/>
            </a:pPr>
            <a:r>
              <a:rPr lang="en-US" sz="2800" dirty="0" smtClean="0"/>
              <a:t>What </a:t>
            </a:r>
            <a:r>
              <a:rPr lang="en-US" sz="2800" dirty="0" smtClean="0">
                <a:solidFill>
                  <a:schemeClr val="accent2"/>
                </a:solidFill>
              </a:rPr>
              <a:t>children need</a:t>
            </a:r>
            <a:r>
              <a:rPr lang="en-US" sz="2800" dirty="0" smtClean="0"/>
              <a:t>:</a:t>
            </a:r>
          </a:p>
          <a:p>
            <a:pPr lvl="1"/>
            <a:r>
              <a:rPr lang="en-US" sz="2800" dirty="0" smtClean="0"/>
              <a:t>To be believed</a:t>
            </a:r>
          </a:p>
          <a:p>
            <a:pPr lvl="1"/>
            <a:r>
              <a:rPr lang="en-US" sz="2800" dirty="0" smtClean="0"/>
              <a:t>To be told it’s not their fault</a:t>
            </a:r>
          </a:p>
          <a:p>
            <a:pPr lvl="1"/>
            <a:r>
              <a:rPr lang="en-US" sz="2800" dirty="0" smtClean="0"/>
              <a:t>To be told that they are not alone</a:t>
            </a:r>
          </a:p>
          <a:p>
            <a:pPr lvl="1"/>
            <a:r>
              <a:rPr lang="en-US" sz="2800" dirty="0" smtClean="0"/>
              <a:t>To be reassured that they will be helped</a:t>
            </a:r>
          </a:p>
          <a:p>
            <a:pPr lvl="1"/>
            <a:r>
              <a:rPr lang="en-US" sz="2800" dirty="0" smtClean="0"/>
              <a:t>To know what will happen next </a:t>
            </a:r>
            <a:endParaRPr lang="en-US" sz="2800" dirty="0"/>
          </a:p>
        </p:txBody>
      </p:sp>
    </p:spTree>
    <p:extLst>
      <p:ext uri="{BB962C8B-B14F-4D97-AF65-F5344CB8AC3E}">
        <p14:creationId xmlns:p14="http://schemas.microsoft.com/office/powerpoint/2010/main" val="1967024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Those who abuse</a:t>
            </a:r>
            <a:endParaRPr lang="en-US" dirty="0"/>
          </a:p>
        </p:txBody>
      </p:sp>
      <p:sp>
        <p:nvSpPr>
          <p:cNvPr id="3" name="Content Placeholder 2"/>
          <p:cNvSpPr>
            <a:spLocks noGrp="1"/>
          </p:cNvSpPr>
          <p:nvPr>
            <p:ph idx="1"/>
          </p:nvPr>
        </p:nvSpPr>
        <p:spPr>
          <a:xfrm>
            <a:off x="457200" y="1752600"/>
            <a:ext cx="8229600" cy="4800600"/>
          </a:xfrm>
        </p:spPr>
        <p:txBody>
          <a:bodyPr>
            <a:normAutofit/>
          </a:bodyPr>
          <a:lstStyle/>
          <a:p>
            <a:pPr marL="114300" indent="0">
              <a:buNone/>
            </a:pPr>
            <a:r>
              <a:rPr lang="en-US" sz="2800" dirty="0" smtClean="0"/>
              <a:t>There is </a:t>
            </a:r>
            <a:r>
              <a:rPr lang="en-US" sz="2800" dirty="0"/>
              <a:t>n</a:t>
            </a:r>
            <a:r>
              <a:rPr lang="en-US" sz="2800" dirty="0" smtClean="0"/>
              <a:t>o one personality – all walks of life</a:t>
            </a:r>
            <a:endParaRPr lang="en-US" sz="2800" dirty="0"/>
          </a:p>
          <a:p>
            <a:pPr marL="114300" indent="0">
              <a:buNone/>
            </a:pPr>
            <a:r>
              <a:rPr lang="en-US" sz="2800" dirty="0">
                <a:solidFill>
                  <a:schemeClr val="accent2"/>
                </a:solidFill>
              </a:rPr>
              <a:t>C</a:t>
            </a:r>
            <a:r>
              <a:rPr lang="en-US" sz="2800" dirty="0" smtClean="0">
                <a:solidFill>
                  <a:schemeClr val="accent2"/>
                </a:solidFill>
              </a:rPr>
              <a:t>ommon characteristics </a:t>
            </a:r>
            <a:r>
              <a:rPr lang="en-US" sz="2800" dirty="0" smtClean="0"/>
              <a:t>include:</a:t>
            </a:r>
          </a:p>
          <a:p>
            <a:pPr lvl="1"/>
            <a:r>
              <a:rPr lang="en-US" sz="2800" dirty="0" smtClean="0"/>
              <a:t>Often popular, charismatic, and well respected</a:t>
            </a:r>
          </a:p>
          <a:p>
            <a:pPr lvl="1"/>
            <a:r>
              <a:rPr lang="en-US" sz="2800" dirty="0" smtClean="0"/>
              <a:t>Often good at minimizing, denying, deceiving and manipulation</a:t>
            </a:r>
          </a:p>
          <a:p>
            <a:pPr lvl="1"/>
            <a:r>
              <a:rPr lang="en-US" sz="2800" dirty="0" smtClean="0"/>
              <a:t>May have a sense of entitlement</a:t>
            </a:r>
          </a:p>
          <a:p>
            <a:pPr lvl="1"/>
            <a:r>
              <a:rPr lang="en-US" sz="2800" dirty="0" smtClean="0"/>
              <a:t>May seek positions that give them access to children or vulnerable adults</a:t>
            </a:r>
          </a:p>
        </p:txBody>
      </p:sp>
    </p:spTree>
    <p:extLst>
      <p:ext uri="{BB962C8B-B14F-4D97-AF65-F5344CB8AC3E}">
        <p14:creationId xmlns:p14="http://schemas.microsoft.com/office/powerpoint/2010/main" val="3058305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is Critical</a:t>
            </a:r>
            <a:endParaRPr lang="en-US" dirty="0"/>
          </a:p>
        </p:txBody>
      </p:sp>
      <p:sp>
        <p:nvSpPr>
          <p:cNvPr id="3" name="Content Placeholder 2"/>
          <p:cNvSpPr>
            <a:spLocks noGrp="1"/>
          </p:cNvSpPr>
          <p:nvPr>
            <p:ph idx="1"/>
          </p:nvPr>
        </p:nvSpPr>
        <p:spPr/>
        <p:txBody>
          <a:bodyPr/>
          <a:lstStyle/>
          <a:p>
            <a:pPr marL="114300" indent="0">
              <a:buNone/>
            </a:pPr>
            <a:r>
              <a:rPr lang="en-US" sz="2800" dirty="0" smtClean="0">
                <a:solidFill>
                  <a:schemeClr val="accent2"/>
                </a:solidFill>
              </a:rPr>
              <a:t>Those who sexually abuse need:</a:t>
            </a:r>
          </a:p>
          <a:p>
            <a:pPr marL="114300" indent="0">
              <a:buNone/>
            </a:pPr>
            <a:endParaRPr lang="en-US" sz="1400" dirty="0"/>
          </a:p>
          <a:p>
            <a:pPr lvl="1"/>
            <a:r>
              <a:rPr lang="en-US" sz="2800" dirty="0" smtClean="0"/>
              <a:t>Specialized professional services to change behavior – group intervention</a:t>
            </a:r>
          </a:p>
          <a:p>
            <a:pPr marL="411480" lvl="1" indent="0">
              <a:buNone/>
            </a:pPr>
            <a:endParaRPr lang="en-US" sz="1400" dirty="0" smtClean="0"/>
          </a:p>
          <a:p>
            <a:pPr lvl="1"/>
            <a:r>
              <a:rPr lang="en-US" sz="2800" dirty="0" smtClean="0"/>
              <a:t>To take responsibility for their actions and acknowledge the harm done</a:t>
            </a:r>
          </a:p>
          <a:p>
            <a:pPr marL="411480" lvl="1" indent="0">
              <a:buNone/>
            </a:pPr>
            <a:endParaRPr lang="en-US" sz="1400" dirty="0" smtClean="0"/>
          </a:p>
          <a:p>
            <a:pPr lvl="1"/>
            <a:r>
              <a:rPr lang="en-US" sz="2800" dirty="0" smtClean="0"/>
              <a:t>Strict accountability for a long, long time</a:t>
            </a:r>
          </a:p>
          <a:p>
            <a:pPr marL="114300" indent="0">
              <a:buNone/>
            </a:pPr>
            <a:endParaRPr lang="en-US" sz="2800" dirty="0"/>
          </a:p>
        </p:txBody>
      </p:sp>
    </p:spTree>
    <p:extLst>
      <p:ext uri="{BB962C8B-B14F-4D97-AF65-F5344CB8AC3E}">
        <p14:creationId xmlns:p14="http://schemas.microsoft.com/office/powerpoint/2010/main" val="2504906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Word about forgiveness</a:t>
            </a:r>
            <a:endParaRPr lang="en-US" dirty="0"/>
          </a:p>
        </p:txBody>
      </p:sp>
      <p:sp>
        <p:nvSpPr>
          <p:cNvPr id="3" name="Content Placeholder 2"/>
          <p:cNvSpPr>
            <a:spLocks noGrp="1"/>
          </p:cNvSpPr>
          <p:nvPr>
            <p:ph idx="1"/>
          </p:nvPr>
        </p:nvSpPr>
        <p:spPr/>
        <p:txBody>
          <a:bodyPr>
            <a:normAutofit/>
          </a:bodyPr>
          <a:lstStyle/>
          <a:p>
            <a:r>
              <a:rPr lang="en-US" sz="2800" dirty="0" smtClean="0"/>
              <a:t>Forgiveness is NOT an alternative to justice </a:t>
            </a:r>
          </a:p>
          <a:p>
            <a:r>
              <a:rPr lang="en-US" sz="2800" dirty="0" smtClean="0"/>
              <a:t>Quick forgiveness can be very harmful to everyone involved</a:t>
            </a:r>
          </a:p>
          <a:p>
            <a:r>
              <a:rPr lang="en-US" sz="2800" dirty="0" smtClean="0"/>
              <a:t>Forgiveness is separate from reconciliation</a:t>
            </a:r>
          </a:p>
          <a:p>
            <a:r>
              <a:rPr lang="en-US" sz="2800" dirty="0" smtClean="0"/>
              <a:t>Forgiving the unforgivable </a:t>
            </a:r>
          </a:p>
          <a:p>
            <a:pPr marL="411480" lvl="1" indent="0">
              <a:buNone/>
            </a:pPr>
            <a:r>
              <a:rPr lang="en-US" dirty="0" smtClean="0"/>
              <a:t>(Deep wounds leave scars, which “remember” the pain)</a:t>
            </a:r>
            <a:endParaRPr lang="en-US" dirty="0"/>
          </a:p>
          <a:p>
            <a:pPr marL="114300" indent="0">
              <a:buNone/>
            </a:pPr>
            <a:endParaRPr lang="en-US" sz="1400" dirty="0" smtClean="0"/>
          </a:p>
          <a:p>
            <a:pPr marL="114300" indent="0">
              <a:buNone/>
            </a:pPr>
            <a:r>
              <a:rPr lang="en-US" sz="2800" dirty="0" smtClean="0"/>
              <a:t>Jesus said, “Father, forgive them…” </a:t>
            </a:r>
          </a:p>
          <a:p>
            <a:pPr marL="114300" indent="0">
              <a:buNone/>
            </a:pPr>
            <a:r>
              <a:rPr lang="en-US" sz="2800" dirty="0" smtClean="0"/>
              <a:t>Survivors of abuse may need to do the same</a:t>
            </a:r>
          </a:p>
          <a:p>
            <a:pPr marL="114300" indent="0">
              <a:buNone/>
            </a:pPr>
            <a:endParaRPr lang="en-US" sz="2800" dirty="0"/>
          </a:p>
        </p:txBody>
      </p:sp>
    </p:spTree>
    <p:extLst>
      <p:ext uri="{BB962C8B-B14F-4D97-AF65-F5344CB8AC3E}">
        <p14:creationId xmlns:p14="http://schemas.microsoft.com/office/powerpoint/2010/main" val="2497524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60672" cy="1676400"/>
          </a:xfrm>
        </p:spPr>
        <p:txBody>
          <a:bodyPr>
            <a:normAutofit fontScale="90000"/>
          </a:bodyPr>
          <a:lstStyle/>
          <a:p>
            <a:r>
              <a:rPr lang="en-US" dirty="0" smtClean="0"/>
              <a:t>Questions?</a:t>
            </a:r>
            <a:br>
              <a:rPr lang="en-US" dirty="0" smtClean="0"/>
            </a:br>
            <a:r>
              <a:rPr lang="en-US" dirty="0"/>
              <a:t/>
            </a:r>
            <a:br>
              <a:rPr lang="en-US" dirty="0"/>
            </a:br>
            <a:r>
              <a:rPr lang="en-US" dirty="0" smtClean="0"/>
              <a:t>Need More information?</a:t>
            </a:r>
            <a:endParaRPr lang="en-US" dirty="0"/>
          </a:p>
        </p:txBody>
      </p:sp>
      <p:sp>
        <p:nvSpPr>
          <p:cNvPr id="3" name="Content Placeholder 2"/>
          <p:cNvSpPr>
            <a:spLocks noGrp="1"/>
          </p:cNvSpPr>
          <p:nvPr>
            <p:ph idx="1"/>
          </p:nvPr>
        </p:nvSpPr>
        <p:spPr>
          <a:xfrm>
            <a:off x="381000" y="3048001"/>
            <a:ext cx="8229600" cy="3048000"/>
          </a:xfrm>
        </p:spPr>
        <p:txBody>
          <a:bodyPr>
            <a:normAutofit/>
          </a:bodyPr>
          <a:lstStyle/>
          <a:p>
            <a:pPr marL="114300" indent="0" algn="ctr">
              <a:buNone/>
            </a:pPr>
            <a:endParaRPr lang="en-US" sz="2800" b="1" dirty="0" smtClean="0"/>
          </a:p>
          <a:p>
            <a:pPr marL="114300" indent="0" algn="ctr">
              <a:buNone/>
            </a:pPr>
            <a:r>
              <a:rPr lang="en-US" sz="3200" b="1" dirty="0" smtClean="0"/>
              <a:t>Safe Church Ministry</a:t>
            </a:r>
          </a:p>
          <a:p>
            <a:pPr marL="114300" indent="0" algn="ctr">
              <a:buNone/>
            </a:pPr>
            <a:r>
              <a:rPr lang="en-US" sz="3200" b="1" dirty="0" smtClean="0">
                <a:solidFill>
                  <a:schemeClr val="accent2"/>
                </a:solidFill>
              </a:rPr>
              <a:t>www.crcna.org/safechurch</a:t>
            </a:r>
          </a:p>
          <a:p>
            <a:pPr marL="114300" indent="0" algn="ctr">
              <a:buNone/>
            </a:pPr>
            <a:endParaRPr lang="en-US" sz="3200" b="1" dirty="0" smtClean="0"/>
          </a:p>
        </p:txBody>
      </p:sp>
    </p:spTree>
    <p:extLst>
      <p:ext uri="{BB962C8B-B14F-4D97-AF65-F5344CB8AC3E}">
        <p14:creationId xmlns:p14="http://schemas.microsoft.com/office/powerpoint/2010/main" val="224338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95400"/>
          </a:xfrm>
        </p:spPr>
        <p:txBody>
          <a:bodyPr>
            <a:normAutofit/>
          </a:bodyPr>
          <a:lstStyle/>
          <a:p>
            <a:r>
              <a:rPr lang="en-US" dirty="0" smtClean="0">
                <a:ea typeface="Verdana" pitchFamily="34" charset="0"/>
                <a:cs typeface="Verdana" pitchFamily="34" charset="0"/>
              </a:rPr>
              <a:t>CRC Safe Church Ministry</a:t>
            </a:r>
            <a:endParaRPr lang="en-US" dirty="0">
              <a:ea typeface="Verdana" pitchFamily="34" charset="0"/>
              <a:cs typeface="Verdana" pitchFamily="34" charset="0"/>
            </a:endParaRPr>
          </a:p>
        </p:txBody>
      </p:sp>
      <p:sp>
        <p:nvSpPr>
          <p:cNvPr id="3" name="Content Placeholder 2"/>
          <p:cNvSpPr>
            <a:spLocks noGrp="1"/>
          </p:cNvSpPr>
          <p:nvPr>
            <p:ph idx="1"/>
          </p:nvPr>
        </p:nvSpPr>
        <p:spPr>
          <a:xfrm>
            <a:off x="609600" y="2653990"/>
            <a:ext cx="2667000" cy="3757337"/>
          </a:xfrm>
        </p:spPr>
        <p:txBody>
          <a:bodyPr>
            <a:normAutofit/>
          </a:bodyPr>
          <a:lstStyle/>
          <a:p>
            <a:pPr marL="0" indent="0">
              <a:buNone/>
            </a:pPr>
            <a:r>
              <a:rPr lang="en-US" sz="3200" b="1" dirty="0"/>
              <a:t>A</a:t>
            </a:r>
            <a:r>
              <a:rPr lang="en-US" sz="3200" b="1" dirty="0" smtClean="0"/>
              <a:t>buse Prevention</a:t>
            </a:r>
            <a:r>
              <a:rPr lang="en-US" sz="3600" dirty="0" smtClean="0"/>
              <a:t/>
            </a:r>
            <a:br>
              <a:rPr lang="en-US" sz="3600" dirty="0" smtClean="0"/>
            </a:br>
            <a:r>
              <a:rPr lang="en-US" dirty="0"/>
              <a:t>p</a:t>
            </a:r>
            <a:r>
              <a:rPr lang="en-US" dirty="0" smtClean="0"/>
              <a:t>olicies &amp; education</a:t>
            </a:r>
            <a:endParaRPr lang="en-US" dirty="0"/>
          </a:p>
          <a:p>
            <a:pPr marL="0" indent="0">
              <a:buNone/>
            </a:pPr>
            <a:r>
              <a:rPr lang="en-US" sz="3200" b="1" dirty="0" smtClean="0"/>
              <a:t>Abuse Response</a:t>
            </a:r>
            <a:r>
              <a:rPr lang="en-US" sz="3600" dirty="0"/>
              <a:t/>
            </a:r>
            <a:br>
              <a:rPr lang="en-US" sz="3600" dirty="0"/>
            </a:br>
            <a:r>
              <a:rPr lang="en-US" dirty="0" smtClean="0"/>
              <a:t>In &amp; outside the church</a:t>
            </a:r>
            <a:endParaRPr lang="en-US" sz="3600" dirty="0" smtClean="0"/>
          </a:p>
        </p:txBody>
      </p:sp>
      <p:pic>
        <p:nvPicPr>
          <p:cNvPr id="2050" name="Picture 2" descr="C:\Users\BNICHO~1\AppData\Local\Temp\IMG_208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70" t="11046" r="13787" b="7380"/>
          <a:stretch/>
        </p:blipFill>
        <p:spPr bwMode="auto">
          <a:xfrm>
            <a:off x="3713356" y="2579707"/>
            <a:ext cx="4287644" cy="37889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1600200"/>
            <a:ext cx="8534400" cy="954107"/>
          </a:xfrm>
          <a:prstGeom prst="rect">
            <a:avLst/>
          </a:prstGeom>
          <a:noFill/>
        </p:spPr>
        <p:txBody>
          <a:bodyPr wrap="square" rtlCol="0">
            <a:spAutoFit/>
          </a:bodyPr>
          <a:lstStyle/>
          <a:p>
            <a:pPr algn="ctr"/>
            <a:r>
              <a:rPr lang="en-US" sz="2800" dirty="0" smtClean="0">
                <a:solidFill>
                  <a:schemeClr val="tx2"/>
                </a:solidFill>
              </a:rPr>
              <a:t>Equipping congregations in abuse awareness, prevention, and response</a:t>
            </a:r>
            <a:endParaRPr lang="en-US" sz="2800" dirty="0">
              <a:solidFill>
                <a:schemeClr val="tx2"/>
              </a:solidFill>
            </a:endParaRPr>
          </a:p>
        </p:txBody>
      </p:sp>
      <p:sp>
        <p:nvSpPr>
          <p:cNvPr id="5" name="TextBox 4"/>
          <p:cNvSpPr txBox="1"/>
          <p:nvPr/>
        </p:nvSpPr>
        <p:spPr>
          <a:xfrm>
            <a:off x="3713356" y="6394053"/>
            <a:ext cx="5354444" cy="338554"/>
          </a:xfrm>
          <a:prstGeom prst="rect">
            <a:avLst/>
          </a:prstGeom>
          <a:noFill/>
        </p:spPr>
        <p:txBody>
          <a:bodyPr wrap="square" rtlCol="0">
            <a:spAutoFit/>
          </a:bodyPr>
          <a:lstStyle/>
          <a:p>
            <a:pPr algn="r"/>
            <a:r>
              <a:rPr lang="en-US" sz="800" dirty="0"/>
              <a:t>Photo courtesy of Dan Nicholas</a:t>
            </a:r>
          </a:p>
          <a:p>
            <a:pPr algn="r"/>
            <a:r>
              <a:rPr lang="en-US" sz="800" dirty="0" smtClean="0"/>
              <a:t>Photos by Dan </a:t>
            </a:r>
            <a:r>
              <a:rPr lang="en-US" sz="800" dirty="0"/>
              <a:t>can be found at : www.dannicholasphotography.com</a:t>
            </a:r>
          </a:p>
        </p:txBody>
      </p:sp>
    </p:spTree>
    <p:extLst>
      <p:ext uri="{BB962C8B-B14F-4D97-AF65-F5344CB8AC3E}">
        <p14:creationId xmlns:p14="http://schemas.microsoft.com/office/powerpoint/2010/main" val="1462661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an Easy Topic</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905000"/>
            <a:ext cx="4572000" cy="3048000"/>
          </a:xfrm>
        </p:spPr>
      </p:pic>
      <p:sp>
        <p:nvSpPr>
          <p:cNvPr id="5" name="TextBox 4"/>
          <p:cNvSpPr txBox="1"/>
          <p:nvPr/>
        </p:nvSpPr>
        <p:spPr>
          <a:xfrm>
            <a:off x="552635" y="5308847"/>
            <a:ext cx="8077200" cy="954107"/>
          </a:xfrm>
          <a:prstGeom prst="rect">
            <a:avLst/>
          </a:prstGeom>
          <a:noFill/>
        </p:spPr>
        <p:txBody>
          <a:bodyPr wrap="square" rtlCol="0">
            <a:spAutoFit/>
          </a:bodyPr>
          <a:lstStyle/>
          <a:p>
            <a:pPr algn="ctr"/>
            <a:r>
              <a:rPr lang="en-US" sz="2800" dirty="0" smtClean="0">
                <a:solidFill>
                  <a:schemeClr val="tx2"/>
                </a:solidFill>
              </a:rPr>
              <a:t>Sexual abuse is hidden among us.</a:t>
            </a:r>
          </a:p>
          <a:p>
            <a:pPr algn="ctr"/>
            <a:r>
              <a:rPr lang="en-US" sz="2800" dirty="0" smtClean="0">
                <a:solidFill>
                  <a:schemeClr val="tx2"/>
                </a:solidFill>
              </a:rPr>
              <a:t>We don’t know what we don’t know.</a:t>
            </a:r>
            <a:endParaRPr lang="en-US" sz="2800" dirty="0">
              <a:solidFill>
                <a:schemeClr val="tx2"/>
              </a:solidFill>
            </a:endParaRPr>
          </a:p>
        </p:txBody>
      </p:sp>
      <p:sp>
        <p:nvSpPr>
          <p:cNvPr id="3" name="TextBox 2"/>
          <p:cNvSpPr txBox="1"/>
          <p:nvPr/>
        </p:nvSpPr>
        <p:spPr>
          <a:xfrm>
            <a:off x="5867400" y="1752600"/>
            <a:ext cx="2362200" cy="2689967"/>
          </a:xfrm>
          <a:prstGeom prst="rect">
            <a:avLst/>
          </a:prstGeom>
          <a:noFill/>
        </p:spPr>
        <p:txBody>
          <a:bodyPr wrap="square" rtlCol="0">
            <a:spAutoFit/>
          </a:bodyPr>
          <a:lstStyle/>
          <a:p>
            <a:pPr lvl="0" algn="ctr">
              <a:spcBef>
                <a:spcPct val="20000"/>
              </a:spcBef>
              <a:buClr>
                <a:srgbClr val="93A299"/>
              </a:buClr>
              <a:buSzPct val="85000"/>
            </a:pPr>
            <a:r>
              <a:rPr lang="en-US" sz="3600" b="1" dirty="0">
                <a:solidFill>
                  <a:schemeClr val="tx2"/>
                </a:solidFill>
              </a:rPr>
              <a:t>1 </a:t>
            </a:r>
            <a:r>
              <a:rPr lang="en-US" sz="2800" b="1" dirty="0">
                <a:solidFill>
                  <a:schemeClr val="tx2"/>
                </a:solidFill>
              </a:rPr>
              <a:t>in</a:t>
            </a:r>
            <a:r>
              <a:rPr lang="en-US" sz="3600" b="1" dirty="0">
                <a:solidFill>
                  <a:schemeClr val="tx2"/>
                </a:solidFill>
              </a:rPr>
              <a:t> 4 </a:t>
            </a:r>
            <a:r>
              <a:rPr lang="en-US" sz="2800" b="1" dirty="0" smtClean="0">
                <a:solidFill>
                  <a:schemeClr val="tx2"/>
                </a:solidFill>
              </a:rPr>
              <a:t>girls</a:t>
            </a:r>
          </a:p>
          <a:p>
            <a:pPr lvl="0" algn="ctr">
              <a:spcBef>
                <a:spcPct val="20000"/>
              </a:spcBef>
              <a:buClr>
                <a:srgbClr val="93A299"/>
              </a:buClr>
              <a:buSzPct val="85000"/>
            </a:pPr>
            <a:r>
              <a:rPr lang="en-US" sz="3600" b="1" dirty="0" smtClean="0">
                <a:solidFill>
                  <a:schemeClr val="tx2"/>
                </a:solidFill>
              </a:rPr>
              <a:t>1 </a:t>
            </a:r>
            <a:r>
              <a:rPr lang="en-US" sz="2800" b="1" dirty="0">
                <a:solidFill>
                  <a:schemeClr val="tx2"/>
                </a:solidFill>
              </a:rPr>
              <a:t>in</a:t>
            </a:r>
            <a:r>
              <a:rPr lang="en-US" sz="3600" b="1" dirty="0">
                <a:solidFill>
                  <a:schemeClr val="tx2"/>
                </a:solidFill>
              </a:rPr>
              <a:t> 6 </a:t>
            </a:r>
            <a:r>
              <a:rPr lang="en-US" sz="2800" b="1" dirty="0">
                <a:solidFill>
                  <a:schemeClr val="tx2"/>
                </a:solidFill>
              </a:rPr>
              <a:t>boys </a:t>
            </a:r>
          </a:p>
          <a:p>
            <a:pPr lvl="0" algn="ctr">
              <a:spcBef>
                <a:spcPct val="20000"/>
              </a:spcBef>
              <a:buClr>
                <a:srgbClr val="93A299"/>
              </a:buClr>
              <a:buSzPct val="85000"/>
            </a:pPr>
            <a:r>
              <a:rPr lang="en-US" sz="2800" dirty="0" smtClean="0">
                <a:solidFill>
                  <a:schemeClr val="tx2"/>
                </a:solidFill>
              </a:rPr>
              <a:t>sexually </a:t>
            </a:r>
            <a:r>
              <a:rPr lang="en-US" sz="2800" dirty="0">
                <a:solidFill>
                  <a:schemeClr val="tx2"/>
                </a:solidFill>
              </a:rPr>
              <a:t>abused </a:t>
            </a:r>
            <a:r>
              <a:rPr lang="en-US" sz="2800" dirty="0" smtClean="0">
                <a:solidFill>
                  <a:schemeClr val="tx2"/>
                </a:solidFill>
              </a:rPr>
              <a:t>by age18</a:t>
            </a:r>
          </a:p>
        </p:txBody>
      </p:sp>
      <p:sp>
        <p:nvSpPr>
          <p:cNvPr id="6" name="TextBox 5"/>
          <p:cNvSpPr txBox="1"/>
          <p:nvPr/>
        </p:nvSpPr>
        <p:spPr>
          <a:xfrm>
            <a:off x="5562599" y="4442567"/>
            <a:ext cx="3067235" cy="646331"/>
          </a:xfrm>
          <a:prstGeom prst="rect">
            <a:avLst/>
          </a:prstGeom>
          <a:noFill/>
        </p:spPr>
        <p:txBody>
          <a:bodyPr wrap="square" rtlCol="0">
            <a:spAutoFit/>
          </a:bodyPr>
          <a:lstStyle/>
          <a:p>
            <a:r>
              <a:rPr lang="en-US" sz="3600" dirty="0" smtClean="0">
                <a:solidFill>
                  <a:schemeClr val="tx2"/>
                </a:solidFill>
              </a:rPr>
              <a:t>It’s </a:t>
            </a:r>
            <a:r>
              <a:rPr lang="en-US" sz="3600" b="1" dirty="0" smtClean="0">
                <a:solidFill>
                  <a:schemeClr val="tx2"/>
                </a:solidFill>
              </a:rPr>
              <a:t>NOT OK!</a:t>
            </a:r>
            <a:endParaRPr lang="en-US" sz="3600" b="1" dirty="0">
              <a:solidFill>
                <a:schemeClr val="tx2"/>
              </a:solidFill>
            </a:endParaRPr>
          </a:p>
        </p:txBody>
      </p:sp>
      <p:sp>
        <p:nvSpPr>
          <p:cNvPr id="8" name="TextBox 7"/>
          <p:cNvSpPr txBox="1"/>
          <p:nvPr/>
        </p:nvSpPr>
        <p:spPr>
          <a:xfrm>
            <a:off x="5867400" y="6400800"/>
            <a:ext cx="3124200" cy="338554"/>
          </a:xfrm>
          <a:prstGeom prst="rect">
            <a:avLst/>
          </a:prstGeom>
          <a:noFill/>
        </p:spPr>
        <p:txBody>
          <a:bodyPr wrap="square" rtlCol="0">
            <a:spAutoFit/>
          </a:bodyPr>
          <a:lstStyle/>
          <a:p>
            <a:pPr algn="r"/>
            <a:r>
              <a:rPr lang="en-US" sz="800" dirty="0" smtClean="0"/>
              <a:t>Photo courtesy of Thomas </a:t>
            </a:r>
            <a:r>
              <a:rPr lang="en-US" sz="800" dirty="0" err="1" smtClean="0"/>
              <a:t>Norsted</a:t>
            </a:r>
            <a:r>
              <a:rPr lang="en-US" sz="800" dirty="0" smtClean="0"/>
              <a:t>  www.freeimages.com/photo/776852</a:t>
            </a:r>
            <a:endParaRPr lang="en-US" sz="800" dirty="0"/>
          </a:p>
        </p:txBody>
      </p:sp>
    </p:spTree>
    <p:extLst>
      <p:ext uri="{BB962C8B-B14F-4D97-AF65-F5344CB8AC3E}">
        <p14:creationId xmlns:p14="http://schemas.microsoft.com/office/powerpoint/2010/main" val="3580048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Short Course of Abuse</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altLang="en-US" sz="3200" dirty="0">
                <a:solidFill>
                  <a:schemeClr val="accent2"/>
                </a:solidFill>
              </a:rPr>
              <a:t>Expect </a:t>
            </a:r>
            <a:r>
              <a:rPr lang="en-US" altLang="en-US" sz="3200" dirty="0" smtClean="0">
                <a:solidFill>
                  <a:schemeClr val="accent2"/>
                </a:solidFill>
              </a:rPr>
              <a:t>DENIAL </a:t>
            </a:r>
            <a:r>
              <a:rPr lang="en-US" altLang="en-US" sz="3200" dirty="0">
                <a:solidFill>
                  <a:schemeClr val="accent2"/>
                </a:solidFill>
              </a:rPr>
              <a:t>from </a:t>
            </a:r>
            <a:r>
              <a:rPr lang="en-US" altLang="en-US" sz="3200" dirty="0" smtClean="0">
                <a:solidFill>
                  <a:schemeClr val="accent2"/>
                </a:solidFill>
              </a:rPr>
              <a:t>everyone – including yourself</a:t>
            </a:r>
            <a:endParaRPr lang="en-US" altLang="en-US" sz="3200" dirty="0">
              <a:solidFill>
                <a:schemeClr val="accent2"/>
              </a:solidFill>
            </a:endParaRPr>
          </a:p>
          <a:p>
            <a:pPr marL="514350" indent="-514350">
              <a:buFont typeface="+mj-lt"/>
              <a:buAutoNum type="arabicPeriod"/>
            </a:pPr>
            <a:r>
              <a:rPr lang="en-US" altLang="en-US" sz="2800" dirty="0" smtClean="0"/>
              <a:t>Abuse is primarily about POWER and CONTROL</a:t>
            </a:r>
          </a:p>
          <a:p>
            <a:pPr marL="514350" indent="-514350">
              <a:buClr>
                <a:srgbClr val="93A299"/>
              </a:buClr>
              <a:buFont typeface="+mj-lt"/>
              <a:buAutoNum type="arabicPeriod"/>
            </a:pPr>
            <a:r>
              <a:rPr lang="en-US" altLang="en-US" sz="2800" dirty="0"/>
              <a:t>Offenders use GROOMING tactics</a:t>
            </a:r>
          </a:p>
          <a:p>
            <a:pPr marL="514350" indent="-514350">
              <a:buFont typeface="+mj-lt"/>
              <a:buAutoNum type="arabicPeriod"/>
            </a:pPr>
            <a:r>
              <a:rPr lang="en-US" altLang="en-US" sz="2800" dirty="0" smtClean="0"/>
              <a:t>What is seen and heard is only the TIP OF THE ICEBERG </a:t>
            </a:r>
          </a:p>
          <a:p>
            <a:pPr marL="514350" indent="-514350">
              <a:buFont typeface="+mj-lt"/>
              <a:buAutoNum type="arabicPeriod"/>
            </a:pPr>
            <a:r>
              <a:rPr lang="en-US" altLang="en-US" sz="2800" dirty="0" smtClean="0"/>
              <a:t>CHAOS breaks out when abuse is disclosed</a:t>
            </a:r>
          </a:p>
          <a:p>
            <a:pPr marL="0" indent="0">
              <a:buNone/>
            </a:pPr>
            <a:endParaRPr lang="en-US" altLang="en-US" dirty="0"/>
          </a:p>
        </p:txBody>
      </p:sp>
    </p:spTree>
    <p:extLst>
      <p:ext uri="{BB962C8B-B14F-4D97-AF65-F5344CB8AC3E}">
        <p14:creationId xmlns:p14="http://schemas.microsoft.com/office/powerpoint/2010/main" val="4215795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Blame belongs</a:t>
            </a:r>
            <a:endParaRPr lang="en-US" dirty="0"/>
          </a:p>
        </p:txBody>
      </p:sp>
      <p:sp>
        <p:nvSpPr>
          <p:cNvPr id="3" name="Content Placeholder 2"/>
          <p:cNvSpPr>
            <a:spLocks noGrp="1"/>
          </p:cNvSpPr>
          <p:nvPr>
            <p:ph idx="1"/>
          </p:nvPr>
        </p:nvSpPr>
        <p:spPr/>
        <p:txBody>
          <a:bodyPr>
            <a:normAutofit/>
          </a:bodyPr>
          <a:lstStyle/>
          <a:p>
            <a:pPr marL="114300" indent="0">
              <a:buNone/>
            </a:pPr>
            <a:r>
              <a:rPr lang="en-US" sz="2800" dirty="0" smtClean="0"/>
              <a:t>Be Aware:  We all have a strong tendency to place blame on the one who has been sexually abused</a:t>
            </a:r>
          </a:p>
          <a:p>
            <a:pPr lvl="2">
              <a:buClr>
                <a:schemeClr val="accent2"/>
              </a:buClr>
            </a:pPr>
            <a:r>
              <a:rPr lang="en-US" sz="2800" dirty="0" smtClean="0"/>
              <a:t>That person caused the trouble</a:t>
            </a:r>
          </a:p>
          <a:p>
            <a:pPr lvl="2">
              <a:buClr>
                <a:schemeClr val="accent2"/>
              </a:buClr>
            </a:pPr>
            <a:r>
              <a:rPr lang="en-US" sz="2800" dirty="0" smtClean="0"/>
              <a:t>If it’s that person’s fault, I feel safer</a:t>
            </a:r>
          </a:p>
          <a:p>
            <a:pPr marL="114300" indent="0">
              <a:buNone/>
            </a:pPr>
            <a:endParaRPr lang="en-US" sz="2800" dirty="0"/>
          </a:p>
          <a:p>
            <a:pPr marL="114300" indent="0">
              <a:buNone/>
            </a:pPr>
            <a:r>
              <a:rPr lang="en-US" sz="2800" dirty="0" smtClean="0">
                <a:solidFill>
                  <a:schemeClr val="accent2"/>
                </a:solidFill>
              </a:rPr>
              <a:t>Abuse will never end until those who abuse stop doing it </a:t>
            </a:r>
            <a:r>
              <a:rPr lang="en-US" sz="2800" dirty="0" smtClean="0"/>
              <a:t>– the blame belongs here</a:t>
            </a:r>
            <a:endParaRPr lang="en-US" sz="2800" dirty="0"/>
          </a:p>
        </p:txBody>
      </p:sp>
    </p:spTree>
    <p:extLst>
      <p:ext uri="{BB962C8B-B14F-4D97-AF65-F5344CB8AC3E}">
        <p14:creationId xmlns:p14="http://schemas.microsoft.com/office/powerpoint/2010/main" val="72604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important?</a:t>
            </a:r>
            <a:endParaRPr lang="en-US" dirty="0"/>
          </a:p>
        </p:txBody>
      </p:sp>
      <p:sp>
        <p:nvSpPr>
          <p:cNvPr id="3" name="Content Placeholder 2"/>
          <p:cNvSpPr>
            <a:spLocks noGrp="1"/>
          </p:cNvSpPr>
          <p:nvPr>
            <p:ph idx="1"/>
          </p:nvPr>
        </p:nvSpPr>
        <p:spPr/>
        <p:txBody>
          <a:bodyPr>
            <a:normAutofit/>
          </a:bodyPr>
          <a:lstStyle/>
          <a:p>
            <a:pPr marL="114300" indent="0">
              <a:buNone/>
            </a:pPr>
            <a:r>
              <a:rPr lang="en-US" sz="2800" dirty="0" smtClean="0">
                <a:solidFill>
                  <a:schemeClr val="accent2"/>
                </a:solidFill>
              </a:rPr>
              <a:t>We Follow Christ in Community</a:t>
            </a:r>
          </a:p>
          <a:p>
            <a:r>
              <a:rPr lang="en-US" sz="2800" dirty="0" smtClean="0"/>
              <a:t>The </a:t>
            </a:r>
            <a:r>
              <a:rPr lang="en-US" sz="2800" dirty="0" smtClean="0">
                <a:solidFill>
                  <a:schemeClr val="accent2"/>
                </a:solidFill>
              </a:rPr>
              <a:t>misuse of power</a:t>
            </a:r>
            <a:r>
              <a:rPr lang="en-US" sz="2800" dirty="0" smtClean="0"/>
              <a:t> in abuse is contrary to the Gospel of Christ </a:t>
            </a:r>
            <a:r>
              <a:rPr lang="en-US" dirty="0" smtClean="0"/>
              <a:t>(Philippians 2)</a:t>
            </a:r>
          </a:p>
          <a:p>
            <a:r>
              <a:rPr lang="en-US" sz="2800" dirty="0" smtClean="0">
                <a:solidFill>
                  <a:schemeClr val="accent2"/>
                </a:solidFill>
              </a:rPr>
              <a:t>Each person is created in God’s own image </a:t>
            </a:r>
            <a:r>
              <a:rPr lang="en-US" sz="2800" dirty="0" smtClean="0"/>
              <a:t>and deserves to be treated with dignity</a:t>
            </a:r>
          </a:p>
          <a:p>
            <a:r>
              <a:rPr lang="en-US" sz="2800" dirty="0" smtClean="0"/>
              <a:t>We are </a:t>
            </a:r>
            <a:r>
              <a:rPr lang="en-US" sz="2800" dirty="0" smtClean="0">
                <a:solidFill>
                  <a:schemeClr val="accent2"/>
                </a:solidFill>
              </a:rPr>
              <a:t>One Body </a:t>
            </a:r>
            <a:r>
              <a:rPr lang="en-US" dirty="0" smtClean="0"/>
              <a:t>(1 Corinthians 12)</a:t>
            </a:r>
            <a:endParaRPr lang="en-US" dirty="0" smtClean="0">
              <a:solidFill>
                <a:schemeClr val="accent2"/>
              </a:solidFill>
            </a:endParaRPr>
          </a:p>
          <a:p>
            <a:r>
              <a:rPr lang="en-US" sz="2800" dirty="0" smtClean="0"/>
              <a:t>We are called to be </a:t>
            </a:r>
            <a:r>
              <a:rPr lang="en-US" sz="2800" dirty="0" smtClean="0">
                <a:solidFill>
                  <a:schemeClr val="accent2"/>
                </a:solidFill>
              </a:rPr>
              <a:t>salt and light </a:t>
            </a:r>
            <a:r>
              <a:rPr lang="en-US" dirty="0" smtClean="0"/>
              <a:t>(Matthew 5)</a:t>
            </a:r>
          </a:p>
          <a:p>
            <a:r>
              <a:rPr lang="en-US" sz="2800" dirty="0">
                <a:solidFill>
                  <a:schemeClr val="accent2"/>
                </a:solidFill>
              </a:rPr>
              <a:t>Jesus loves children </a:t>
            </a:r>
            <a:r>
              <a:rPr lang="en-US" dirty="0" smtClean="0"/>
              <a:t>(Mark </a:t>
            </a:r>
            <a:r>
              <a:rPr lang="en-US" dirty="0"/>
              <a:t>9)</a:t>
            </a:r>
          </a:p>
          <a:p>
            <a:pPr marL="114300" indent="0">
              <a:buNone/>
            </a:pPr>
            <a:endParaRPr lang="en-US" sz="2800" dirty="0"/>
          </a:p>
        </p:txBody>
      </p:sp>
    </p:spTree>
    <p:extLst>
      <p:ext uri="{BB962C8B-B14F-4D97-AF65-F5344CB8AC3E}">
        <p14:creationId xmlns:p14="http://schemas.microsoft.com/office/powerpoint/2010/main" val="3591467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a:xfrm>
            <a:off x="457200" y="1524000"/>
            <a:ext cx="8229600" cy="4876800"/>
          </a:xfrm>
        </p:spPr>
        <p:txBody>
          <a:bodyPr>
            <a:normAutofit/>
          </a:bodyPr>
          <a:lstStyle/>
          <a:p>
            <a:pPr marL="0" indent="0">
              <a:buNone/>
            </a:pPr>
            <a:r>
              <a:rPr lang="en-US" sz="2800" dirty="0" smtClean="0">
                <a:solidFill>
                  <a:schemeClr val="accent2"/>
                </a:solidFill>
              </a:rPr>
              <a:t>Sexual Abuse: </a:t>
            </a:r>
          </a:p>
          <a:p>
            <a:pPr marL="0" indent="0">
              <a:buNone/>
            </a:pPr>
            <a:r>
              <a:rPr lang="en-US" sz="2800" i="1" dirty="0" smtClean="0"/>
              <a:t>Any </a:t>
            </a:r>
            <a:r>
              <a:rPr lang="en-US" sz="2800" i="1" dirty="0"/>
              <a:t>act of a sexual nature performed in a </a:t>
            </a:r>
            <a:r>
              <a:rPr lang="en-US" sz="2800" i="1" dirty="0">
                <a:solidFill>
                  <a:schemeClr val="accent2"/>
                </a:solidFill>
              </a:rPr>
              <a:t>harmful and/or exploitive </a:t>
            </a:r>
            <a:r>
              <a:rPr lang="en-US" sz="2800" i="1" dirty="0"/>
              <a:t>manner, as </a:t>
            </a:r>
            <a:r>
              <a:rPr lang="en-US" sz="2800" i="1" dirty="0">
                <a:solidFill>
                  <a:schemeClr val="accent2"/>
                </a:solidFill>
              </a:rPr>
              <a:t>with a child or with a non-consenting </a:t>
            </a:r>
            <a:r>
              <a:rPr lang="en-US" sz="2800" i="1" dirty="0" smtClean="0">
                <a:solidFill>
                  <a:schemeClr val="accent2"/>
                </a:solidFill>
              </a:rPr>
              <a:t>adult</a:t>
            </a:r>
            <a:r>
              <a:rPr lang="en-US" sz="2800" i="1" dirty="0" smtClean="0"/>
              <a:t>, </a:t>
            </a:r>
            <a:r>
              <a:rPr lang="en-US" sz="2800" i="1" dirty="0"/>
              <a:t>for the purpose of sexual gratification and/or for the purpose of gaining power and </a:t>
            </a:r>
            <a:r>
              <a:rPr lang="en-US" sz="2800" i="1" dirty="0" smtClean="0"/>
              <a:t>control </a:t>
            </a:r>
          </a:p>
          <a:p>
            <a:pPr marL="0" indent="0">
              <a:buNone/>
            </a:pPr>
            <a:endParaRPr lang="en-US" sz="1400" dirty="0"/>
          </a:p>
          <a:p>
            <a:r>
              <a:rPr lang="en-US" sz="2800" dirty="0" smtClean="0">
                <a:solidFill>
                  <a:schemeClr val="accent2"/>
                </a:solidFill>
              </a:rPr>
              <a:t>Touch: </a:t>
            </a:r>
            <a:r>
              <a:rPr lang="en-US" sz="2800" dirty="0" smtClean="0"/>
              <a:t>inappropriate fondling, touching, intercourse</a:t>
            </a:r>
          </a:p>
          <a:p>
            <a:r>
              <a:rPr lang="en-US" sz="2800" dirty="0" smtClean="0">
                <a:solidFill>
                  <a:schemeClr val="accent2"/>
                </a:solidFill>
              </a:rPr>
              <a:t>Non-Touch: </a:t>
            </a:r>
            <a:r>
              <a:rPr lang="en-US" sz="2800" dirty="0" smtClean="0"/>
              <a:t>sexual comments, pornography, watching sexual activity</a:t>
            </a:r>
            <a:endParaRPr lang="en-US" sz="2800" dirty="0"/>
          </a:p>
        </p:txBody>
      </p:sp>
    </p:spTree>
    <p:extLst>
      <p:ext uri="{BB962C8B-B14F-4D97-AF65-F5344CB8AC3E}">
        <p14:creationId xmlns:p14="http://schemas.microsoft.com/office/powerpoint/2010/main" val="474136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for Children</a:t>
            </a:r>
            <a:endParaRPr lang="en-US" dirty="0"/>
          </a:p>
        </p:txBody>
      </p:sp>
      <p:sp>
        <p:nvSpPr>
          <p:cNvPr id="3" name="Content Placeholder 2"/>
          <p:cNvSpPr>
            <a:spLocks noGrp="1"/>
          </p:cNvSpPr>
          <p:nvPr>
            <p:ph idx="1"/>
          </p:nvPr>
        </p:nvSpPr>
        <p:spPr>
          <a:xfrm>
            <a:off x="457200" y="1752600"/>
            <a:ext cx="8229600" cy="4495800"/>
          </a:xfrm>
        </p:spPr>
        <p:txBody>
          <a:bodyPr>
            <a:normAutofit/>
          </a:bodyPr>
          <a:lstStyle/>
          <a:p>
            <a:pPr marL="0" indent="0">
              <a:buNone/>
            </a:pPr>
            <a:r>
              <a:rPr lang="en-US" sz="3200" dirty="0" smtClean="0"/>
              <a:t>Trauma </a:t>
            </a:r>
            <a:r>
              <a:rPr lang="en-US" sz="3200" dirty="0"/>
              <a:t>&amp; brain development</a:t>
            </a:r>
          </a:p>
          <a:p>
            <a:pPr marL="512064">
              <a:spcBef>
                <a:spcPts val="768"/>
              </a:spcBef>
            </a:pPr>
            <a:r>
              <a:rPr lang="en-US" sz="2800" dirty="0">
                <a:solidFill>
                  <a:schemeClr val="accent2"/>
                </a:solidFill>
              </a:rPr>
              <a:t>Cognitive delay: </a:t>
            </a:r>
            <a:r>
              <a:rPr lang="en-US" sz="2800" dirty="0"/>
              <a:t>language development, intelligence, trouble in school …</a:t>
            </a:r>
          </a:p>
          <a:p>
            <a:pPr marL="512064">
              <a:spcBef>
                <a:spcPts val="768"/>
              </a:spcBef>
            </a:pPr>
            <a:r>
              <a:rPr lang="en-US" sz="2800" dirty="0">
                <a:solidFill>
                  <a:schemeClr val="accent2"/>
                </a:solidFill>
              </a:rPr>
              <a:t>Emotional impairment: </a:t>
            </a:r>
            <a:r>
              <a:rPr lang="en-US" sz="2800" dirty="0"/>
              <a:t>attachment disorders, inability to form relationships, isolation …</a:t>
            </a:r>
          </a:p>
          <a:p>
            <a:pPr marL="512064">
              <a:spcBef>
                <a:spcPts val="768"/>
              </a:spcBef>
            </a:pPr>
            <a:r>
              <a:rPr lang="en-US" sz="2800" dirty="0">
                <a:solidFill>
                  <a:schemeClr val="accent2"/>
                </a:solidFill>
              </a:rPr>
              <a:t>Spiritual formation stunted: </a:t>
            </a:r>
            <a:r>
              <a:rPr lang="en-US" sz="2800" dirty="0"/>
              <a:t>inability to believe that God is good or that they are </a:t>
            </a:r>
            <a:r>
              <a:rPr lang="en-US" sz="2800" dirty="0" smtClean="0"/>
              <a:t>loved by God</a:t>
            </a:r>
            <a:endParaRPr lang="en-US" sz="2800" dirty="0"/>
          </a:p>
        </p:txBody>
      </p:sp>
    </p:spTree>
    <p:extLst>
      <p:ext uri="{BB962C8B-B14F-4D97-AF65-F5344CB8AC3E}">
        <p14:creationId xmlns:p14="http://schemas.microsoft.com/office/powerpoint/2010/main" val="1170790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for adults</a:t>
            </a:r>
            <a:endParaRPr lang="en-US" dirty="0"/>
          </a:p>
        </p:txBody>
      </p:sp>
      <p:sp>
        <p:nvSpPr>
          <p:cNvPr id="3" name="Content Placeholder 2"/>
          <p:cNvSpPr>
            <a:spLocks noGrp="1"/>
          </p:cNvSpPr>
          <p:nvPr>
            <p:ph idx="1"/>
          </p:nvPr>
        </p:nvSpPr>
        <p:spPr>
          <a:xfrm>
            <a:off x="457200" y="1752600"/>
            <a:ext cx="8229600" cy="4572000"/>
          </a:xfrm>
        </p:spPr>
        <p:txBody>
          <a:bodyPr>
            <a:normAutofit/>
          </a:bodyPr>
          <a:lstStyle/>
          <a:p>
            <a:pPr marL="512064" lvl="0">
              <a:spcBef>
                <a:spcPts val="768"/>
              </a:spcBef>
              <a:buNone/>
            </a:pPr>
            <a:r>
              <a:rPr lang="en-US" sz="3200" dirty="0">
                <a:ea typeface="Verdana" pitchFamily="34" charset="0"/>
                <a:cs typeface="Verdana" pitchFamily="34" charset="0"/>
              </a:rPr>
              <a:t>Impacts can last a lifetime</a:t>
            </a:r>
          </a:p>
          <a:p>
            <a:pPr marL="512064">
              <a:spcBef>
                <a:spcPts val="768"/>
              </a:spcBef>
            </a:pPr>
            <a:r>
              <a:rPr lang="en-US" sz="2800" dirty="0">
                <a:solidFill>
                  <a:schemeClr val="accent2"/>
                </a:solidFill>
                <a:ea typeface="Verdana" pitchFamily="34" charset="0"/>
                <a:cs typeface="Verdana" pitchFamily="34" charset="0"/>
              </a:rPr>
              <a:t>Health </a:t>
            </a:r>
            <a:r>
              <a:rPr lang="en-US" sz="2800" dirty="0" smtClean="0">
                <a:solidFill>
                  <a:schemeClr val="accent2"/>
                </a:solidFill>
                <a:ea typeface="Verdana" pitchFamily="34" charset="0"/>
                <a:cs typeface="Verdana" pitchFamily="34" charset="0"/>
              </a:rPr>
              <a:t>Impacts: </a:t>
            </a:r>
            <a:r>
              <a:rPr lang="en-US" sz="2800" dirty="0" smtClean="0">
                <a:ea typeface="Verdana" pitchFamily="34" charset="0"/>
                <a:cs typeface="Verdana" pitchFamily="34" charset="0"/>
              </a:rPr>
              <a:t>obesity</a:t>
            </a:r>
            <a:r>
              <a:rPr lang="en-US" sz="2800" dirty="0">
                <a:ea typeface="Verdana" pitchFamily="34" charset="0"/>
                <a:cs typeface="Verdana" pitchFamily="34" charset="0"/>
              </a:rPr>
              <a:t>, gastro-intestinal problems, headaches, diabetes</a:t>
            </a:r>
          </a:p>
          <a:p>
            <a:pPr marL="512064">
              <a:spcBef>
                <a:spcPts val="768"/>
              </a:spcBef>
            </a:pPr>
            <a:r>
              <a:rPr lang="en-US" sz="2800" dirty="0">
                <a:solidFill>
                  <a:schemeClr val="accent2"/>
                </a:solidFill>
                <a:ea typeface="Verdana" pitchFamily="34" charset="0"/>
                <a:cs typeface="Verdana" pitchFamily="34" charset="0"/>
              </a:rPr>
              <a:t>Psychological </a:t>
            </a:r>
            <a:r>
              <a:rPr lang="en-US" sz="2800" dirty="0" smtClean="0">
                <a:solidFill>
                  <a:schemeClr val="accent2"/>
                </a:solidFill>
                <a:ea typeface="Verdana" pitchFamily="34" charset="0"/>
                <a:cs typeface="Verdana" pitchFamily="34" charset="0"/>
              </a:rPr>
              <a:t>Impacts: </a:t>
            </a:r>
            <a:r>
              <a:rPr lang="en-US" sz="2800" dirty="0" smtClean="0">
                <a:ea typeface="Verdana" pitchFamily="34" charset="0"/>
                <a:cs typeface="Verdana" pitchFamily="34" charset="0"/>
              </a:rPr>
              <a:t>depression</a:t>
            </a:r>
            <a:r>
              <a:rPr lang="en-US" sz="2800" dirty="0">
                <a:ea typeface="Verdana" pitchFamily="34" charset="0"/>
                <a:cs typeface="Verdana" pitchFamily="34" charset="0"/>
              </a:rPr>
              <a:t>, anxiety, low self-esteem, addictive behaviors</a:t>
            </a:r>
          </a:p>
          <a:p>
            <a:pPr marL="512064">
              <a:spcBef>
                <a:spcPts val="768"/>
              </a:spcBef>
            </a:pPr>
            <a:r>
              <a:rPr lang="en-US" sz="2800" dirty="0">
                <a:solidFill>
                  <a:schemeClr val="accent2"/>
                </a:solidFill>
                <a:ea typeface="Verdana" pitchFamily="34" charset="0"/>
                <a:cs typeface="Verdana" pitchFamily="34" charset="0"/>
              </a:rPr>
              <a:t>Spiritual </a:t>
            </a:r>
            <a:r>
              <a:rPr lang="en-US" sz="2800" dirty="0" smtClean="0">
                <a:solidFill>
                  <a:schemeClr val="accent2"/>
                </a:solidFill>
                <a:ea typeface="Verdana" pitchFamily="34" charset="0"/>
                <a:cs typeface="Verdana" pitchFamily="34" charset="0"/>
              </a:rPr>
              <a:t>Impacts: </a:t>
            </a:r>
            <a:r>
              <a:rPr lang="en-US" sz="2800" dirty="0" smtClean="0">
                <a:ea typeface="Verdana" pitchFamily="34" charset="0"/>
                <a:cs typeface="Verdana" pitchFamily="34" charset="0"/>
              </a:rPr>
              <a:t>inability </a:t>
            </a:r>
            <a:r>
              <a:rPr lang="en-US" sz="2800" dirty="0">
                <a:ea typeface="Verdana" pitchFamily="34" charset="0"/>
                <a:cs typeface="Verdana" pitchFamily="34" charset="0"/>
              </a:rPr>
              <a:t>to trust and form relationships, loss of faith &amp; hope</a:t>
            </a:r>
          </a:p>
        </p:txBody>
      </p:sp>
    </p:spTree>
    <p:extLst>
      <p:ext uri="{BB962C8B-B14F-4D97-AF65-F5344CB8AC3E}">
        <p14:creationId xmlns:p14="http://schemas.microsoft.com/office/powerpoint/2010/main" val="4757195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1194</TotalTime>
  <Words>3915</Words>
  <Application>Microsoft Office PowerPoint</Application>
  <PresentationFormat>On-screen Show (4:3)</PresentationFormat>
  <Paragraphs>254</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Apothecary</vt:lpstr>
      <vt:lpstr>Child Sexual Abuse 101</vt:lpstr>
      <vt:lpstr>CRC Safe Church Ministry</vt:lpstr>
      <vt:lpstr>Not an Easy Topic</vt:lpstr>
      <vt:lpstr>The Short Course of Abuse</vt:lpstr>
      <vt:lpstr>Where Blame belongs</vt:lpstr>
      <vt:lpstr>Why is this important?</vt:lpstr>
      <vt:lpstr>Definitions</vt:lpstr>
      <vt:lpstr>Impacts for Children</vt:lpstr>
      <vt:lpstr>Impacts for adults</vt:lpstr>
      <vt:lpstr>Indirect Impacts</vt:lpstr>
      <vt:lpstr>An ounce of prevention</vt:lpstr>
      <vt:lpstr>Grooming</vt:lpstr>
      <vt:lpstr>Phase 4: Disclosure/Discovery</vt:lpstr>
      <vt:lpstr>Phase 5: suppression</vt:lpstr>
      <vt:lpstr>Response is Critical</vt:lpstr>
      <vt:lpstr>Those who abuse</vt:lpstr>
      <vt:lpstr>Response is Critical</vt:lpstr>
      <vt:lpstr>A Word about forgiveness</vt:lpstr>
      <vt:lpstr>Questions?  Need More information?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Bonnie Nicholas</dc:creator>
  <cp:lastModifiedBy>Bonnie Nicholas</cp:lastModifiedBy>
  <cp:revision>99</cp:revision>
  <dcterms:created xsi:type="dcterms:W3CDTF">2015-03-17T19:47:30Z</dcterms:created>
  <dcterms:modified xsi:type="dcterms:W3CDTF">2015-09-25T15:41:02Z</dcterms:modified>
</cp:coreProperties>
</file>