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9" r:id="rId3"/>
    <p:sldId id="272" r:id="rId4"/>
    <p:sldId id="257" r:id="rId5"/>
    <p:sldId id="258" r:id="rId6"/>
    <p:sldId id="260" r:id="rId7"/>
    <p:sldId id="259" r:id="rId8"/>
    <p:sldId id="265" r:id="rId9"/>
    <p:sldId id="271" r:id="rId10"/>
    <p:sldId id="274" r:id="rId11"/>
    <p:sldId id="264" r:id="rId12"/>
    <p:sldId id="266" r:id="rId13"/>
    <p:sldId id="270" r:id="rId14"/>
    <p:sldId id="262" r:id="rId15"/>
    <p:sldId id="263"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notesViewPr>
    <p:cSldViewPr>
      <p:cViewPr>
        <p:scale>
          <a:sx n="66" d="100"/>
          <a:sy n="66" d="100"/>
        </p:scale>
        <p:origin x="-2856" y="-4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E4CDB-D039-42C7-8005-B60746BAD3F5}" type="datetimeFigureOut">
              <a:rPr lang="en-US" smtClean="0"/>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34127-BD47-4775-BADA-360B64DFD143}" type="slidenum">
              <a:rPr lang="en-US" smtClean="0"/>
              <a:t>‹#›</a:t>
            </a:fld>
            <a:endParaRPr lang="en-US"/>
          </a:p>
        </p:txBody>
      </p:sp>
    </p:spTree>
    <p:extLst>
      <p:ext uri="{BB962C8B-B14F-4D97-AF65-F5344CB8AC3E}">
        <p14:creationId xmlns:p14="http://schemas.microsoft.com/office/powerpoint/2010/main" val="12365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hildwelfare.gov/responding/how.cf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wrp.ca/faq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One of the best prevention tools that we have is a strong Safe Church policy. Every church needs to have one.  Children deserve it and increasingly, parents expect it.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A policy sends a strong message that this is a church that follows Jesus’ example and shows concern for “the least of these” by protecting those most vulnerable among us, especially our children.</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a:t>
            </a:fld>
            <a:endParaRPr lang="en-US"/>
          </a:p>
        </p:txBody>
      </p:sp>
    </p:spTree>
    <p:extLst>
      <p:ext uri="{BB962C8B-B14F-4D97-AF65-F5344CB8AC3E}">
        <p14:creationId xmlns:p14="http://schemas.microsoft.com/office/powerpoint/2010/main" val="202155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This is the time to look at your individual church policy –  – note what people notice about it – answer questions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If the group is large you may want to divide into smaller groups for more interaction.</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Do people feel comfortable with the policy?</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Does it go far enough in ensuring a safe environment?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If changes are needed, what are next steps,? a review committee, a training event, etc.  Determine who will follow through and when?</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10</a:t>
            </a:fld>
            <a:endParaRPr lang="en-US"/>
          </a:p>
        </p:txBody>
      </p:sp>
    </p:spTree>
    <p:extLst>
      <p:ext uri="{BB962C8B-B14F-4D97-AF65-F5344CB8AC3E}">
        <p14:creationId xmlns:p14="http://schemas.microsoft.com/office/powerpoint/2010/main" val="371238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343400"/>
          </a:xfrm>
        </p:spPr>
        <p:txBody>
          <a:bodyPr/>
          <a:lstStyle/>
          <a:p>
            <a:r>
              <a:rPr lang="en-US" sz="1400" dirty="0" smtClean="0">
                <a:latin typeface="Verdana" pitchFamily="34" charset="0"/>
                <a:ea typeface="Verdana" pitchFamily="34" charset="0"/>
                <a:cs typeface="Verdana" pitchFamily="34" charset="0"/>
              </a:rPr>
              <a:t>This comes from a conference where the topic was sexual predators – the speaker showed some video clips. We don’t have the video, so imagine with me. (close eyes)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Think of the African Savannah… a lioness is prowling, looking for prey; how does she choose her victim. A hunting lion looks for a vulnerable victim – an animal who is younger and smaller, a wounded animal that is weaker, an animal that is alone and separated from the group. It’s the same with human sexual predators…  they look for the same vulnerabilities.</a:t>
            </a: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Cognitive, Emotional</a:t>
            </a:r>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&amp; Spiritual factors also play a part:</a:t>
            </a:r>
          </a:p>
          <a:p>
            <a:r>
              <a:rPr lang="en-US" sz="1400" dirty="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Grooming – (Handout – steps of grooming)</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Elephants protect their young by creating a circle around them (imagine). Our churches need to provide a circle of protection for our children and those most vulnerable among us. We need to be the strong protection around them, keeping them safe.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11</a:t>
            </a:fld>
            <a:endParaRPr lang="en-US"/>
          </a:p>
        </p:txBody>
      </p:sp>
    </p:spTree>
    <p:extLst>
      <p:ext uri="{BB962C8B-B14F-4D97-AF65-F5344CB8AC3E}">
        <p14:creationId xmlns:p14="http://schemas.microsoft.com/office/powerpoint/2010/main" val="336577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800600"/>
          </a:xfrm>
        </p:spPr>
        <p:txBody>
          <a:bodyPr/>
          <a:lstStyle/>
          <a:p>
            <a:r>
              <a:rPr lang="en-US" b="1" dirty="0" smtClean="0">
                <a:latin typeface="Verdana" pitchFamily="34" charset="0"/>
                <a:ea typeface="Verdana" pitchFamily="34" charset="0"/>
                <a:cs typeface="Verdana" pitchFamily="34" charset="0"/>
              </a:rPr>
              <a:t>Believe! </a:t>
            </a:r>
            <a:r>
              <a:rPr lang="en-US" dirty="0" smtClean="0">
                <a:latin typeface="Verdana" pitchFamily="34" charset="0"/>
                <a:ea typeface="Verdana" pitchFamily="34" charset="0"/>
                <a:cs typeface="Verdana" pitchFamily="34" charset="0"/>
              </a:rPr>
              <a:t>Do </a:t>
            </a:r>
            <a:r>
              <a:rPr lang="en-US" dirty="0">
                <a:latin typeface="Verdana" pitchFamily="34" charset="0"/>
                <a:ea typeface="Verdana" pitchFamily="34" charset="0"/>
                <a:cs typeface="Verdana" pitchFamily="34" charset="0"/>
              </a:rPr>
              <a:t>not try to convince the child that the story is not true or did not really happen that way. Do not suggest an alternative explanation (such as a “dream</a:t>
            </a:r>
            <a:r>
              <a:rPr lang="en-US" dirty="0" smtClean="0">
                <a:latin typeface="Verdana" pitchFamily="34" charset="0"/>
                <a:ea typeface="Verdana" pitchFamily="34" charset="0"/>
                <a:cs typeface="Verdana" pitchFamily="34" charset="0"/>
              </a:rPr>
              <a:t>”). Children don’t make this up.</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 </a:t>
            </a:r>
          </a:p>
          <a:p>
            <a:pPr lvl="0"/>
            <a:r>
              <a:rPr lang="en-US" b="1" dirty="0" smtClean="0">
                <a:latin typeface="Verdana" pitchFamily="34" charset="0"/>
                <a:ea typeface="Verdana" pitchFamily="34" charset="0"/>
                <a:cs typeface="Verdana" pitchFamily="34" charset="0"/>
              </a:rPr>
              <a:t>Stay Calm! </a:t>
            </a:r>
            <a:r>
              <a:rPr lang="en-US" dirty="0" smtClean="0">
                <a:latin typeface="Verdana" pitchFamily="34" charset="0"/>
                <a:ea typeface="Verdana" pitchFamily="34" charset="0"/>
                <a:cs typeface="Verdana" pitchFamily="34" charset="0"/>
              </a:rPr>
              <a:t>Resist the temptation to overreact </a:t>
            </a:r>
            <a:r>
              <a:rPr lang="en-US" dirty="0">
                <a:latin typeface="Verdana" pitchFamily="34" charset="0"/>
                <a:ea typeface="Verdana" pitchFamily="34" charset="0"/>
                <a:cs typeface="Verdana" pitchFamily="34" charset="0"/>
              </a:rPr>
              <a:t>with fear, disgust, or </a:t>
            </a:r>
            <a:r>
              <a:rPr lang="en-US" dirty="0" smtClean="0">
                <a:latin typeface="Verdana" pitchFamily="34" charset="0"/>
                <a:ea typeface="Verdana" pitchFamily="34" charset="0"/>
                <a:cs typeface="Verdana" pitchFamily="34" charset="0"/>
              </a:rPr>
              <a:t>anxiety; </a:t>
            </a:r>
            <a:r>
              <a:rPr lang="en-US" dirty="0">
                <a:latin typeface="Verdana" pitchFamily="34" charset="0"/>
                <a:ea typeface="Verdana" pitchFamily="34" charset="0"/>
                <a:cs typeface="Verdana" pitchFamily="34" charset="0"/>
              </a:rPr>
              <a:t>the child may stop talking or may believe that you think they have been bad.</a:t>
            </a: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DO NOT promise not to tell </a:t>
            </a:r>
            <a:r>
              <a:rPr lang="en-US" b="1" dirty="0" smtClean="0">
                <a:latin typeface="Verdana" pitchFamily="34" charset="0"/>
                <a:ea typeface="Verdana" pitchFamily="34" charset="0"/>
                <a:cs typeface="Verdana" pitchFamily="34" charset="0"/>
              </a:rPr>
              <a:t>anyone!</a:t>
            </a:r>
            <a:r>
              <a:rPr lang="en-US" dirty="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Tell </a:t>
            </a:r>
            <a:r>
              <a:rPr lang="en-US" dirty="0">
                <a:latin typeface="Verdana" pitchFamily="34" charset="0"/>
                <a:ea typeface="Verdana" pitchFamily="34" charset="0"/>
                <a:cs typeface="Verdana" pitchFamily="34" charset="0"/>
              </a:rPr>
              <a:t>the child that you want to find help for everyone so that the child will be safe from the hurt. </a:t>
            </a: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Reassure the child that it WAS GOOD to tell </a:t>
            </a:r>
            <a:r>
              <a:rPr lang="en-US" b="1" dirty="0" smtClean="0">
                <a:latin typeface="Verdana" pitchFamily="34" charset="0"/>
                <a:ea typeface="Verdana" pitchFamily="34" charset="0"/>
                <a:cs typeface="Verdana" pitchFamily="34" charset="0"/>
              </a:rPr>
              <a:t>someone </a:t>
            </a:r>
            <a:r>
              <a:rPr lang="en-US" dirty="0" smtClean="0">
                <a:latin typeface="Verdana" pitchFamily="34" charset="0"/>
                <a:ea typeface="Verdana" pitchFamily="34" charset="0"/>
                <a:cs typeface="Verdana" pitchFamily="34" charset="0"/>
              </a:rPr>
              <a:t>&amp; Remind </a:t>
            </a:r>
            <a:r>
              <a:rPr lang="en-US" dirty="0">
                <a:latin typeface="Verdana" pitchFamily="34" charset="0"/>
                <a:ea typeface="Verdana" pitchFamily="34" charset="0"/>
                <a:cs typeface="Verdana" pitchFamily="34" charset="0"/>
              </a:rPr>
              <a:t>the child that whatever happened WAS NOT his/her fault</a:t>
            </a:r>
            <a:r>
              <a:rPr lang="en-US" dirty="0" smtClean="0">
                <a:latin typeface="Verdana" pitchFamily="34" charset="0"/>
                <a:ea typeface="Verdana" pitchFamily="34" charset="0"/>
                <a:cs typeface="Verdana" pitchFamily="34" charset="0"/>
              </a:rPr>
              <a:t>. No child deserves to be hurt</a:t>
            </a:r>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   </a:t>
            </a:r>
          </a:p>
          <a:p>
            <a:pPr lvl="0"/>
            <a:r>
              <a:rPr lang="en-US" b="1" dirty="0">
                <a:latin typeface="Verdana" pitchFamily="34" charset="0"/>
                <a:ea typeface="Verdana" pitchFamily="34" charset="0"/>
                <a:cs typeface="Verdana" pitchFamily="34" charset="0"/>
              </a:rPr>
              <a:t>DO NOT investigate; LISTEN </a:t>
            </a:r>
            <a:r>
              <a:rPr lang="en-US" b="1" dirty="0" smtClean="0">
                <a:latin typeface="Verdana" pitchFamily="34" charset="0"/>
                <a:ea typeface="Verdana" pitchFamily="34" charset="0"/>
                <a:cs typeface="Verdana" pitchFamily="34" charset="0"/>
              </a:rPr>
              <a:t>closely</a:t>
            </a:r>
            <a:r>
              <a:rPr lang="en-US" dirty="0" smtClean="0">
                <a:latin typeface="Verdana" pitchFamily="34" charset="0"/>
                <a:ea typeface="Verdana" pitchFamily="34" charset="0"/>
                <a:cs typeface="Verdana" pitchFamily="34" charset="0"/>
              </a:rPr>
              <a:t>; don’t ask probing questions; write </a:t>
            </a:r>
            <a:r>
              <a:rPr lang="en-US" dirty="0">
                <a:latin typeface="Verdana" pitchFamily="34" charset="0"/>
                <a:ea typeface="Verdana" pitchFamily="34" charset="0"/>
                <a:cs typeface="Verdana" pitchFamily="34" charset="0"/>
              </a:rPr>
              <a:t>down the information immediately after the conversation while it is still fresh in your mind.</a:t>
            </a:r>
          </a:p>
          <a:p>
            <a:r>
              <a:rPr lang="en-US" dirty="0">
                <a:latin typeface="Verdana" pitchFamily="34" charset="0"/>
                <a:ea typeface="Verdana" pitchFamily="34" charset="0"/>
                <a:cs typeface="Verdana" pitchFamily="34" charset="0"/>
              </a:rPr>
              <a:t>  </a:t>
            </a:r>
          </a:p>
          <a:p>
            <a:pPr lvl="0"/>
            <a:r>
              <a:rPr lang="en-US" dirty="0" smtClean="0">
                <a:latin typeface="Verdana" pitchFamily="34" charset="0"/>
                <a:ea typeface="Verdana" pitchFamily="34" charset="0"/>
                <a:cs typeface="Verdana" pitchFamily="34" charset="0"/>
              </a:rPr>
              <a:t>If appropriate</a:t>
            </a:r>
            <a:r>
              <a:rPr lang="en-US" dirty="0">
                <a:latin typeface="Verdana" pitchFamily="34" charset="0"/>
                <a:ea typeface="Verdana" pitchFamily="34" charset="0"/>
                <a:cs typeface="Verdana" pitchFamily="34" charset="0"/>
              </a:rPr>
              <a:t>, </a:t>
            </a:r>
            <a:r>
              <a:rPr lang="en-US" b="1" dirty="0">
                <a:latin typeface="Verdana" pitchFamily="34" charset="0"/>
                <a:ea typeface="Verdana" pitchFamily="34" charset="0"/>
                <a:cs typeface="Verdana" pitchFamily="34" charset="0"/>
              </a:rPr>
              <a:t>pray </a:t>
            </a:r>
            <a:r>
              <a:rPr lang="en-US" dirty="0">
                <a:latin typeface="Verdana" pitchFamily="34" charset="0"/>
                <a:ea typeface="Verdana" pitchFamily="34" charset="0"/>
                <a:cs typeface="Verdana" pitchFamily="34" charset="0"/>
              </a:rPr>
              <a:t>with the child. Keep the </a:t>
            </a:r>
            <a:r>
              <a:rPr lang="en-US" dirty="0" smtClean="0">
                <a:latin typeface="Verdana" pitchFamily="34" charset="0"/>
                <a:ea typeface="Verdana" pitchFamily="34" charset="0"/>
                <a:cs typeface="Verdana" pitchFamily="34" charset="0"/>
              </a:rPr>
              <a:t>child &amp; family </a:t>
            </a:r>
            <a:r>
              <a:rPr lang="en-US" dirty="0">
                <a:latin typeface="Verdana" pitchFamily="34" charset="0"/>
                <a:ea typeface="Verdana" pitchFamily="34" charset="0"/>
                <a:cs typeface="Verdana" pitchFamily="34" charset="0"/>
              </a:rPr>
              <a:t>in your own </a:t>
            </a:r>
            <a:r>
              <a:rPr lang="en-US" dirty="0" smtClean="0">
                <a:latin typeface="Verdana" pitchFamily="34" charset="0"/>
                <a:ea typeface="Verdana" pitchFamily="34" charset="0"/>
                <a:cs typeface="Verdana" pitchFamily="34" charset="0"/>
              </a:rPr>
              <a:t>private prayers. </a:t>
            </a:r>
            <a:r>
              <a:rPr lang="en-US" b="1" dirty="0" smtClean="0">
                <a:latin typeface="Verdana" pitchFamily="34" charset="0"/>
                <a:ea typeface="Verdana" pitchFamily="34" charset="0"/>
                <a:cs typeface="Verdana" pitchFamily="34" charset="0"/>
              </a:rPr>
              <a:t>Follow </a:t>
            </a:r>
            <a:r>
              <a:rPr lang="en-US" b="1" dirty="0">
                <a:latin typeface="Verdana" pitchFamily="34" charset="0"/>
                <a:ea typeface="Verdana" pitchFamily="34" charset="0"/>
                <a:cs typeface="Verdana" pitchFamily="34" charset="0"/>
              </a:rPr>
              <a:t>up</a:t>
            </a:r>
            <a:r>
              <a:rPr lang="en-US" dirty="0">
                <a:latin typeface="Verdana" pitchFamily="34" charset="0"/>
                <a:ea typeface="Verdana" pitchFamily="34" charset="0"/>
                <a:cs typeface="Verdana" pitchFamily="34" charset="0"/>
              </a:rPr>
              <a:t> in later weeks and months by showing concern and support. This will help reduce the shame</a:t>
            </a:r>
            <a:r>
              <a:rPr lang="en-US" dirty="0" smtClean="0">
                <a:latin typeface="Verdana" pitchFamily="34" charset="0"/>
                <a:ea typeface="Verdana" pitchFamily="34" charset="0"/>
                <a:cs typeface="Verdana" pitchFamily="34" charset="0"/>
              </a:rPr>
              <a:t>.</a:t>
            </a:r>
          </a:p>
          <a:p>
            <a:pPr lvl="0"/>
            <a:endParaRPr lang="en-US" dirty="0">
              <a:latin typeface="Verdana" pitchFamily="34" charset="0"/>
              <a:ea typeface="Verdana" pitchFamily="34" charset="0"/>
              <a:cs typeface="Verdana" pitchFamily="34" charset="0"/>
            </a:endParaRPr>
          </a:p>
          <a:p>
            <a:pPr lvl="0"/>
            <a:r>
              <a:rPr lang="en-US" dirty="0" smtClean="0">
                <a:latin typeface="Verdana" pitchFamily="34" charset="0"/>
                <a:ea typeface="Verdana" pitchFamily="34" charset="0"/>
                <a:cs typeface="Verdana" pitchFamily="34" charset="0"/>
              </a:rPr>
              <a:t>Follow church reporting procedures, which should state who to report to, and should have report form to fill out and keep on file.</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12</a:t>
            </a:fld>
            <a:endParaRPr lang="en-US" dirty="0"/>
          </a:p>
        </p:txBody>
      </p:sp>
    </p:spTree>
    <p:extLst>
      <p:ext uri="{BB962C8B-B14F-4D97-AF65-F5344CB8AC3E}">
        <p14:creationId xmlns:p14="http://schemas.microsoft.com/office/powerpoint/2010/main" val="291729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lstStyle/>
          <a:p>
            <a:r>
              <a:rPr lang="en-US" sz="1400" dirty="0" smtClean="0">
                <a:latin typeface="Verdana" pitchFamily="34" charset="0"/>
                <a:ea typeface="Verdana" pitchFamily="34" charset="0"/>
                <a:cs typeface="Verdana" pitchFamily="34" charset="0"/>
              </a:rPr>
              <a:t>Applies to vulnerable populations (children); not adults generally – in cases involving adults; the one victimized must be empowered by having the choice of next steps to take on his or her own behalf.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On the other hand, we must take it on ourselves to guard those who are most vulnerable among us, children, the elderly, those who are impaired, etc. </a:t>
            </a:r>
          </a:p>
          <a:p>
            <a:endParaRPr lang="en-US" sz="1400" b="1"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For more information: In the USA:</a:t>
            </a:r>
          </a:p>
          <a:p>
            <a:r>
              <a:rPr lang="en-US" sz="1400" b="1" dirty="0" smtClean="0">
                <a:latin typeface="Verdana" pitchFamily="34" charset="0"/>
                <a:ea typeface="Verdana" pitchFamily="34" charset="0"/>
                <a:cs typeface="Verdana" pitchFamily="34" charset="0"/>
              </a:rPr>
              <a:t>1-800-4-A-CHILD (1-800-422-4453)</a:t>
            </a:r>
            <a:endParaRPr lang="en-US" sz="1400" b="1" dirty="0">
              <a:latin typeface="Verdana" pitchFamily="34" charset="0"/>
              <a:ea typeface="Verdana" pitchFamily="34" charset="0"/>
              <a:cs typeface="Verdana" pitchFamily="34" charset="0"/>
            </a:endParaRPr>
          </a:p>
          <a:p>
            <a:r>
              <a:rPr lang="en-US" sz="1400" b="1" u="sng" dirty="0">
                <a:latin typeface="Verdana" pitchFamily="34" charset="0"/>
                <a:ea typeface="Verdana" pitchFamily="34" charset="0"/>
                <a:cs typeface="Verdana" pitchFamily="34" charset="0"/>
                <a:hlinkClick r:id="rId3"/>
              </a:rPr>
              <a:t>http://www.childwelfare.gov/responding/how.cfm</a:t>
            </a:r>
            <a:r>
              <a:rPr lang="en-US" sz="1400" b="1" dirty="0">
                <a:latin typeface="Verdana" pitchFamily="34" charset="0"/>
                <a:ea typeface="Verdana" pitchFamily="34" charset="0"/>
                <a:cs typeface="Verdana" pitchFamily="34" charset="0"/>
              </a:rPr>
              <a:t> </a:t>
            </a:r>
            <a:r>
              <a:rPr lang="en-US" sz="1400" b="1" dirty="0" smtClean="0">
                <a:latin typeface="Verdana" pitchFamily="34" charset="0"/>
                <a:ea typeface="Verdana" pitchFamily="34" charset="0"/>
                <a:cs typeface="Verdana" pitchFamily="34" charset="0"/>
              </a:rPr>
              <a:t> </a:t>
            </a:r>
            <a:endParaRPr lang="en-US" sz="1400" b="1"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In Canada:</a:t>
            </a:r>
          </a:p>
          <a:p>
            <a:r>
              <a:rPr lang="en-US" sz="1400" b="1" dirty="0" smtClean="0">
                <a:latin typeface="Verdana" pitchFamily="34" charset="0"/>
                <a:ea typeface="Verdana" pitchFamily="34" charset="0"/>
                <a:cs typeface="Verdana" pitchFamily="34" charset="0"/>
              </a:rPr>
              <a:t>1-800-668-6868 (Kid’s Help)</a:t>
            </a:r>
            <a:endParaRPr lang="en-US" sz="1400" b="1" dirty="0">
              <a:latin typeface="Verdana" pitchFamily="34" charset="0"/>
              <a:ea typeface="Verdana" pitchFamily="34" charset="0"/>
              <a:cs typeface="Verdana" pitchFamily="34" charset="0"/>
            </a:endParaRPr>
          </a:p>
          <a:p>
            <a:r>
              <a:rPr lang="en-US" sz="1400" b="1" u="sng" dirty="0">
                <a:latin typeface="Verdana" pitchFamily="34" charset="0"/>
                <a:ea typeface="Verdana" pitchFamily="34" charset="0"/>
                <a:cs typeface="Verdana" pitchFamily="34" charset="0"/>
                <a:hlinkClick r:id="rId4"/>
              </a:rPr>
              <a:t>http://</a:t>
            </a:r>
            <a:r>
              <a:rPr lang="en-US" sz="1400" b="1" u="sng" dirty="0" smtClean="0">
                <a:latin typeface="Verdana" pitchFamily="34" charset="0"/>
                <a:ea typeface="Verdana" pitchFamily="34" charset="0"/>
                <a:cs typeface="Verdana" pitchFamily="34" charset="0"/>
                <a:hlinkClick r:id="rId4"/>
              </a:rPr>
              <a:t>cwrp.ca/faqs</a:t>
            </a:r>
            <a:endParaRPr lang="en-US" sz="1400" b="1" u="sng" dirty="0" smtClean="0">
              <a:latin typeface="Verdana" pitchFamily="34" charset="0"/>
              <a:ea typeface="Verdana" pitchFamily="34" charset="0"/>
              <a:cs typeface="Verdana" pitchFamily="34" charset="0"/>
            </a:endParaRPr>
          </a:p>
          <a:p>
            <a:endParaRPr lang="en-US" sz="1400" b="1"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Mandated reporters can be held criminally and legally liable </a:t>
            </a:r>
            <a:r>
              <a:rPr lang="en-US" sz="1400" dirty="0" smtClean="0">
                <a:latin typeface="Verdana" pitchFamily="34" charset="0"/>
                <a:ea typeface="Verdana" pitchFamily="34" charset="0"/>
                <a:cs typeface="Verdana" pitchFamily="34" charset="0"/>
              </a:rPr>
              <a:t>for NOT reporting if they know of suspected abuse and do not report it! (people have gone to jail – (think of Catholic church or Penn State situations).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13</a:t>
            </a:fld>
            <a:endParaRPr lang="en-US"/>
          </a:p>
        </p:txBody>
      </p:sp>
    </p:spTree>
    <p:extLst>
      <p:ext uri="{BB962C8B-B14F-4D97-AF65-F5344CB8AC3E}">
        <p14:creationId xmlns:p14="http://schemas.microsoft.com/office/powerpoint/2010/main" val="58656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itchFamily="34" charset="0"/>
                <a:ea typeface="Verdana" pitchFamily="34" charset="0"/>
                <a:cs typeface="Verdana" pitchFamily="34" charset="0"/>
              </a:rPr>
              <a:t>Beth Swagman’s book </a:t>
            </a:r>
            <a:r>
              <a:rPr lang="en-US" sz="1400" dirty="0" smtClean="0">
                <a:latin typeface="Verdana" pitchFamily="34" charset="0"/>
                <a:ea typeface="Verdana" pitchFamily="34" charset="0"/>
                <a:cs typeface="Verdana" pitchFamily="34" charset="0"/>
              </a:rPr>
              <a:t>is an excellent resource – perhaps your classis Safe Church team could own a copy that churches could borrow to create or review their policy.</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Brotherhood Mutual </a:t>
            </a:r>
            <a:r>
              <a:rPr lang="en-US" sz="1400" dirty="0" smtClean="0">
                <a:latin typeface="Verdana" pitchFamily="34" charset="0"/>
                <a:ea typeface="Verdana" pitchFamily="34" charset="0"/>
                <a:cs typeface="Verdana" pitchFamily="34" charset="0"/>
              </a:rPr>
              <a:t>insures a lot of churches – their website has great resources. Also Christianity Today Leadership Journal in conjunction with Brotherhood Mutual has created a publication which includes a safety library. For a small annual fee you can have access to all the resources in their safety library.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Other Safe Church Team members are also good resources – as well as the Safe Church Ministry office. Don’t hesitate to contact us.</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14</a:t>
            </a:fld>
            <a:endParaRPr lang="en-US"/>
          </a:p>
        </p:txBody>
      </p:sp>
    </p:spTree>
    <p:extLst>
      <p:ext uri="{BB962C8B-B14F-4D97-AF65-F5344CB8AC3E}">
        <p14:creationId xmlns:p14="http://schemas.microsoft.com/office/powerpoint/2010/main" val="218563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This is somebody’s grandchild, someone’s daughter. Perhaps she will become someone’s big sister, a future wife, mother, friend, church leader… </a:t>
            </a:r>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She is also a covenant child of God. Shame on us if we don’t do all that we can to protect her from abuse. What message are we sending her when we fail to create and enact policies to keep her safe?</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I’m sure that you can think of children in your own lives. Imagine how you would feel if something as devastating as sexual abuse happened to them. Safe Church Ministry works to prevent abuse, and to keep our children, and all of our members safe. </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990600"/>
            <a:ext cx="3733801" cy="2667000"/>
          </a:xfrm>
          <a:prstGeom prst="rect">
            <a:avLst/>
          </a:prstGeom>
        </p:spPr>
      </p:pic>
    </p:spTree>
    <p:extLst>
      <p:ext uri="{BB962C8B-B14F-4D97-AF65-F5344CB8AC3E}">
        <p14:creationId xmlns:p14="http://schemas.microsoft.com/office/powerpoint/2010/main" val="401806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Safe Church Ministry cannot prevent all abuse – so when it occurs we also want to be ready to respond.</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But prevention is the best strategy.</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Questions?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(If you can’t answer questions please feel free say, “I don’t know, but I will try to find out”. )</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16</a:t>
            </a:fld>
            <a:endParaRPr lang="en-US"/>
          </a:p>
        </p:txBody>
      </p:sp>
    </p:spTree>
    <p:extLst>
      <p:ext uri="{BB962C8B-B14F-4D97-AF65-F5344CB8AC3E}">
        <p14:creationId xmlns:p14="http://schemas.microsoft.com/office/powerpoint/2010/main" val="262558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The # 1 goal and best place to start is for every church to have a policy to prevent any abuse from happening at church. That is where we will focus this training today</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goal is for every church to have a policy – right now only about ½ of Christian</a:t>
            </a:r>
            <a:r>
              <a:rPr lang="en-US" sz="1400" baseline="0" dirty="0" smtClean="0">
                <a:latin typeface="Verdana" pitchFamily="34" charset="0"/>
                <a:ea typeface="Verdana" pitchFamily="34" charset="0"/>
                <a:cs typeface="Verdana" pitchFamily="34" charset="0"/>
              </a:rPr>
              <a:t> Reformed </a:t>
            </a:r>
            <a:r>
              <a:rPr lang="en-US" sz="1400" dirty="0" smtClean="0">
                <a:latin typeface="Verdana" pitchFamily="34" charset="0"/>
                <a:ea typeface="Verdana" pitchFamily="34" charset="0"/>
                <a:cs typeface="Verdana" pitchFamily="34" charset="0"/>
              </a:rPr>
              <a:t>churches have any kind of safe church policy (according to Yearbook reports). </a:t>
            </a:r>
            <a:r>
              <a:rPr lang="en-US" sz="1400" dirty="0">
                <a:latin typeface="Verdana" pitchFamily="34" charset="0"/>
                <a:ea typeface="Verdana" pitchFamily="34" charset="0"/>
                <a:cs typeface="Verdana" pitchFamily="34" charset="0"/>
              </a:rPr>
              <a:t>O</a:t>
            </a:r>
            <a:r>
              <a:rPr lang="en-US" sz="1400" dirty="0" smtClean="0">
                <a:latin typeface="Verdana" pitchFamily="34" charset="0"/>
                <a:ea typeface="Verdana" pitchFamily="34" charset="0"/>
                <a:cs typeface="Verdana" pitchFamily="34" charset="0"/>
              </a:rPr>
              <a:t>f those, it is uncertain how effective they are. We don’t know whether or not policies are well-written, or whether or not they are being followed. It is a sad state of affairs for our denomination. That’s why your local Safe Church team is so important, they can help churches with this, every church should have a point person, or a committee who is responsible for abuse prevention at church.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These other goals are also very important to Safe Church Ministry in creating an environment at church where everyone is respected and feels safe.</a:t>
            </a: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2</a:t>
            </a:fld>
            <a:endParaRPr lang="en-US"/>
          </a:p>
        </p:txBody>
      </p:sp>
    </p:spTree>
    <p:extLst>
      <p:ext uri="{BB962C8B-B14F-4D97-AF65-F5344CB8AC3E}">
        <p14:creationId xmlns:p14="http://schemas.microsoft.com/office/powerpoint/2010/main" val="877775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(Ask group and then give people time to respond – or get in small groups to discuss – then share with larger group.)</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3</a:t>
            </a:fld>
            <a:endParaRPr lang="en-US"/>
          </a:p>
        </p:txBody>
      </p:sp>
    </p:spTree>
    <p:extLst>
      <p:ext uri="{BB962C8B-B14F-4D97-AF65-F5344CB8AC3E}">
        <p14:creationId xmlns:p14="http://schemas.microsoft.com/office/powerpoint/2010/main" val="57474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419600"/>
          </a:xfrm>
        </p:spPr>
        <p:txBody>
          <a:bodyPr/>
          <a:lstStyle/>
          <a:p>
            <a:r>
              <a:rPr lang="en-US" b="1" dirty="0" smtClean="0">
                <a:latin typeface="Verdana" pitchFamily="34" charset="0"/>
                <a:ea typeface="Verdana" pitchFamily="34" charset="0"/>
                <a:cs typeface="Verdana" pitchFamily="34" charset="0"/>
              </a:rPr>
              <a:t>Knowing the reasons</a:t>
            </a:r>
            <a:r>
              <a:rPr lang="en-US" dirty="0" smtClean="0">
                <a:latin typeface="Verdana" pitchFamily="34" charset="0"/>
                <a:ea typeface="Verdana" pitchFamily="34" charset="0"/>
                <a:cs typeface="Verdana" pitchFamily="34" charset="0"/>
              </a:rPr>
              <a:t>, or why we have church policies, may help </a:t>
            </a:r>
            <a:r>
              <a:rPr lang="en-US" b="1" dirty="0" smtClean="0">
                <a:latin typeface="Verdana" pitchFamily="34" charset="0"/>
                <a:ea typeface="Verdana" pitchFamily="34" charset="0"/>
                <a:cs typeface="Verdana" pitchFamily="34" charset="0"/>
              </a:rPr>
              <a:t>motivate</a:t>
            </a:r>
            <a:r>
              <a:rPr lang="en-US" dirty="0" smtClean="0">
                <a:latin typeface="Verdana" pitchFamily="34" charset="0"/>
                <a:ea typeface="Verdana" pitchFamily="34" charset="0"/>
                <a:cs typeface="Verdana" pitchFamily="34" charset="0"/>
              </a:rPr>
              <a:t> those who don’t see the need for a Safe Church policy.</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It is the responsibility of the church council to</a:t>
            </a:r>
            <a:r>
              <a:rPr lang="en-US" b="1" dirty="0" smtClean="0">
                <a:latin typeface="Verdana" pitchFamily="34" charset="0"/>
                <a:ea typeface="Verdana" pitchFamily="34" charset="0"/>
                <a:cs typeface="Verdana" pitchFamily="34" charset="0"/>
              </a:rPr>
              <a:t> provide a safe space </a:t>
            </a:r>
            <a:r>
              <a:rPr lang="en-US" dirty="0" smtClean="0">
                <a:latin typeface="Verdana" pitchFamily="34" charset="0"/>
                <a:ea typeface="Verdana" pitchFamily="34" charset="0"/>
                <a:cs typeface="Verdana" pitchFamily="34" charset="0"/>
              </a:rPr>
              <a:t>that nurtures worship and faith – with a special mind to those most vulnerable among us. </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Policies also protect church staff and volunteers from false allegations </a:t>
            </a:r>
            <a:r>
              <a:rPr lang="en-US" dirty="0" smtClean="0">
                <a:latin typeface="Verdana" pitchFamily="34" charset="0"/>
                <a:ea typeface="Verdana" pitchFamily="34" charset="0"/>
                <a:cs typeface="Verdana" pitchFamily="34" charset="0"/>
              </a:rPr>
              <a:t>– very important in our culture of litigation.</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Abuse thrives in silence and secrecy </a:t>
            </a:r>
            <a:r>
              <a:rPr lang="en-US" dirty="0" smtClean="0">
                <a:latin typeface="Verdana" pitchFamily="34" charset="0"/>
                <a:ea typeface="Verdana" pitchFamily="34" charset="0"/>
                <a:cs typeface="Verdana" pitchFamily="34" charset="0"/>
              </a:rPr>
              <a:t>–  We need to talk about it. </a:t>
            </a:r>
            <a:r>
              <a:rPr lang="en-US" dirty="0">
                <a:latin typeface="Verdana" pitchFamily="34" charset="0"/>
                <a:ea typeface="Verdana" pitchFamily="34" charset="0"/>
                <a:cs typeface="Verdana" pitchFamily="34" charset="0"/>
              </a:rPr>
              <a:t>I</a:t>
            </a:r>
            <a:r>
              <a:rPr lang="en-US" dirty="0" smtClean="0">
                <a:latin typeface="Verdana" pitchFamily="34" charset="0"/>
                <a:ea typeface="Verdana" pitchFamily="34" charset="0"/>
                <a:cs typeface="Verdana" pitchFamily="34" charset="0"/>
              </a:rPr>
              <a:t>f we don’t talk about it at church it will thrive here.</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If we minimize or deny abuse; we do not respond well </a:t>
            </a:r>
            <a:r>
              <a:rPr lang="en-US" dirty="0" smtClean="0">
                <a:latin typeface="Verdana" pitchFamily="34" charset="0"/>
                <a:ea typeface="Verdana" pitchFamily="34" charset="0"/>
                <a:cs typeface="Verdana" pitchFamily="34" charset="0"/>
              </a:rPr>
              <a:t>when we are faced with it – this can lead to more pain for those who are affected by it. </a:t>
            </a:r>
          </a:p>
          <a:p>
            <a:endParaRPr lang="en-US" dirty="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Legal counsel and insurance agents</a:t>
            </a:r>
            <a:r>
              <a:rPr lang="en-US" dirty="0" smtClean="0">
                <a:latin typeface="Verdana" pitchFamily="34" charset="0"/>
                <a:ea typeface="Verdana" pitchFamily="34" charset="0"/>
                <a:cs typeface="Verdana" pitchFamily="34" charset="0"/>
              </a:rPr>
              <a:t> – should review all policies – excellent sources of information regarding reducing risk.</a:t>
            </a:r>
          </a:p>
          <a:p>
            <a:endParaRPr lang="en-US" dirty="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Having a policy </a:t>
            </a:r>
            <a:r>
              <a:rPr lang="en-US" b="1" dirty="0" smtClean="0">
                <a:latin typeface="Verdana" pitchFamily="34" charset="0"/>
                <a:ea typeface="Verdana" pitchFamily="34" charset="0"/>
                <a:cs typeface="Verdana" pitchFamily="34" charset="0"/>
              </a:rPr>
              <a:t>sends a message </a:t>
            </a:r>
            <a:r>
              <a:rPr lang="en-US" dirty="0" smtClean="0">
                <a:latin typeface="Verdana" pitchFamily="34" charset="0"/>
                <a:ea typeface="Verdana" pitchFamily="34" charset="0"/>
                <a:cs typeface="Verdana" pitchFamily="34" charset="0"/>
              </a:rPr>
              <a:t>that in this place, the infinite value of each person is honored and respected; therefore abuse is not tolerated. (Recommend </a:t>
            </a:r>
            <a:r>
              <a:rPr lang="en-US" b="1" dirty="0" smtClean="0">
                <a:latin typeface="Verdana" pitchFamily="34" charset="0"/>
                <a:ea typeface="Verdana" pitchFamily="34" charset="0"/>
                <a:cs typeface="Verdana" pitchFamily="34" charset="0"/>
              </a:rPr>
              <a:t>posting policy on church website</a:t>
            </a:r>
            <a:r>
              <a:rPr lang="en-US" dirty="0" smtClean="0">
                <a:latin typeface="Verdana" pitchFamily="34" charset="0"/>
                <a:ea typeface="Verdana" pitchFamily="34" charset="0"/>
                <a:cs typeface="Verdana" pitchFamily="34" charset="0"/>
              </a:rPr>
              <a:t>)</a:t>
            </a:r>
            <a:endParaRPr lang="en-US"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4</a:t>
            </a:fld>
            <a:endParaRPr lang="en-US"/>
          </a:p>
        </p:txBody>
      </p:sp>
    </p:spTree>
    <p:extLst>
      <p:ext uri="{BB962C8B-B14F-4D97-AF65-F5344CB8AC3E}">
        <p14:creationId xmlns:p14="http://schemas.microsoft.com/office/powerpoint/2010/main" val="154352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Creating a policy takes more than one person</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You will want </a:t>
            </a:r>
            <a:r>
              <a:rPr lang="en-US" sz="1400" b="1" dirty="0" smtClean="0">
                <a:latin typeface="Verdana" pitchFamily="34" charset="0"/>
                <a:ea typeface="Verdana" pitchFamily="34" charset="0"/>
                <a:cs typeface="Verdana" pitchFamily="34" charset="0"/>
              </a:rPr>
              <a:t>support from leadership and input from various people who are affected by the policy</a:t>
            </a:r>
            <a:r>
              <a:rPr lang="en-US" sz="1400" dirty="0" smtClean="0">
                <a:latin typeface="Verdana" pitchFamily="34" charset="0"/>
                <a:ea typeface="Verdana" pitchFamily="34" charset="0"/>
                <a:cs typeface="Verdana" pitchFamily="34" charset="0"/>
              </a:rPr>
              <a:t> - a committee often works best. Members of a committee could include: a parent, a nursery worker, a youth leader, someone from Gems, Cadets or other programs, etc.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Each church has unique programs, buildings, resources, and personnel, etc. Therefore, </a:t>
            </a:r>
            <a:r>
              <a:rPr lang="en-US" sz="1400" b="1" dirty="0" smtClean="0">
                <a:latin typeface="Verdana" pitchFamily="34" charset="0"/>
                <a:ea typeface="Verdana" pitchFamily="34" charset="0"/>
                <a:cs typeface="Verdana" pitchFamily="34" charset="0"/>
              </a:rPr>
              <a:t>no one policy will work for every church</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process of considering how to reduce risk and make your church a safe place is </a:t>
            </a:r>
            <a:r>
              <a:rPr lang="en-US" sz="1400" b="1" dirty="0" smtClean="0">
                <a:latin typeface="Verdana" pitchFamily="34" charset="0"/>
                <a:ea typeface="Verdana" pitchFamily="34" charset="0"/>
                <a:cs typeface="Verdana" pitchFamily="34" charset="0"/>
              </a:rPr>
              <a:t>a valuable process</a:t>
            </a:r>
            <a:r>
              <a:rPr lang="en-US" sz="1400" dirty="0" smtClean="0">
                <a:latin typeface="Verdana" pitchFamily="34" charset="0"/>
                <a:ea typeface="Verdana" pitchFamily="34" charset="0"/>
                <a:cs typeface="Verdana" pitchFamily="34" charset="0"/>
              </a:rPr>
              <a:t>. Expect it to take some time, but it will be time well-spent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When completed, </a:t>
            </a:r>
            <a:r>
              <a:rPr lang="en-US" sz="1400" b="1" dirty="0" smtClean="0">
                <a:latin typeface="Verdana" pitchFamily="34" charset="0"/>
                <a:ea typeface="Verdana" pitchFamily="34" charset="0"/>
                <a:cs typeface="Verdana" pitchFamily="34" charset="0"/>
              </a:rPr>
              <a:t>policies should be reviewed by your insurance company and/or by legal counsel</a:t>
            </a:r>
            <a:r>
              <a:rPr lang="en-US" sz="1400" dirty="0" smtClean="0">
                <a:latin typeface="Verdana" pitchFamily="34" charset="0"/>
                <a:ea typeface="Verdana" pitchFamily="34" charset="0"/>
                <a:cs typeface="Verdana" pitchFamily="34" charset="0"/>
              </a:rPr>
              <a:t> before becoming finalized</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5</a:t>
            </a:fld>
            <a:endParaRPr lang="en-US"/>
          </a:p>
        </p:txBody>
      </p:sp>
    </p:spTree>
    <p:extLst>
      <p:ext uri="{BB962C8B-B14F-4D97-AF65-F5344CB8AC3E}">
        <p14:creationId xmlns:p14="http://schemas.microsoft.com/office/powerpoint/2010/main" val="413203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A policy that is approved and then sits in a file somewhere is not helpful. When asked about their church policy, pastors and church leaders have been known to say, “I’m not sure if we have a policy” or “we used to have a policy, but I wouldn’t know where to find it.”</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If no one knows about a policy, it’s not doing any good. Policies must be followed</a:t>
            </a:r>
            <a:r>
              <a:rPr lang="en-US" sz="1400" dirty="0" smtClean="0">
                <a:latin typeface="Verdana" pitchFamily="34" charset="0"/>
                <a:ea typeface="Verdana" pitchFamily="34" charset="0"/>
                <a:cs typeface="Verdana" pitchFamily="34" charset="0"/>
              </a:rPr>
              <a:t>. </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Supervision and accountability </a:t>
            </a:r>
            <a:r>
              <a:rPr lang="en-US" sz="1400" dirty="0" smtClean="0">
                <a:latin typeface="Verdana" pitchFamily="34" charset="0"/>
                <a:ea typeface="Verdana" pitchFamily="34" charset="0"/>
                <a:cs typeface="Verdana" pitchFamily="34" charset="0"/>
              </a:rPr>
              <a:t>should be incorporated into the policy – so should regular review and training of staff and volunteers.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Training staff and volunteers </a:t>
            </a:r>
            <a:r>
              <a:rPr lang="en-US" sz="1400" dirty="0" smtClean="0">
                <a:latin typeface="Verdana" pitchFamily="34" charset="0"/>
                <a:ea typeface="Verdana" pitchFamily="34" charset="0"/>
                <a:cs typeface="Verdana" pitchFamily="34" charset="0"/>
              </a:rPr>
              <a:t>is another role for classis Safe Church Team members. Offering to do a training for staff and volunteers each year is a way to keep safe church in the minds of church leaders.</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6</a:t>
            </a:fld>
            <a:endParaRPr lang="en-US"/>
          </a:p>
        </p:txBody>
      </p:sp>
    </p:spTree>
    <p:extLst>
      <p:ext uri="{BB962C8B-B14F-4D97-AF65-F5344CB8AC3E}">
        <p14:creationId xmlns:p14="http://schemas.microsoft.com/office/powerpoint/2010/main" val="167066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itchFamily="34" charset="0"/>
                <a:ea typeface="Verdana" pitchFamily="34" charset="0"/>
                <a:cs typeface="Verdana" pitchFamily="34" charset="0"/>
              </a:rPr>
              <a:t>So, </a:t>
            </a:r>
            <a:r>
              <a:rPr lang="en-US" sz="1400" b="1" dirty="0" smtClean="0">
                <a:latin typeface="Verdana" pitchFamily="34" charset="0"/>
                <a:ea typeface="Verdana" pitchFamily="34" charset="0"/>
                <a:cs typeface="Verdana" pitchFamily="34" charset="0"/>
              </a:rPr>
              <a:t>what needs to be included </a:t>
            </a:r>
            <a:r>
              <a:rPr lang="en-US" sz="1400" dirty="0" smtClean="0">
                <a:latin typeface="Verdana" pitchFamily="34" charset="0"/>
                <a:ea typeface="Verdana" pitchFamily="34" charset="0"/>
                <a:cs typeface="Verdana" pitchFamily="34" charset="0"/>
              </a:rPr>
              <a:t>in a Safe Church policy? These are the </a:t>
            </a:r>
            <a:r>
              <a:rPr lang="en-US" sz="1400" b="1" dirty="0" smtClean="0">
                <a:latin typeface="Verdana" pitchFamily="34" charset="0"/>
                <a:ea typeface="Verdana" pitchFamily="34" charset="0"/>
                <a:cs typeface="Verdana" pitchFamily="34" charset="0"/>
              </a:rPr>
              <a:t>basic components</a:t>
            </a:r>
            <a:r>
              <a:rPr lang="en-US" sz="1400" dirty="0" smtClean="0">
                <a:latin typeface="Verdana" pitchFamily="34" charset="0"/>
                <a:ea typeface="Verdana" pitchFamily="34" charset="0"/>
                <a:cs typeface="Verdana" pitchFamily="34" charset="0"/>
              </a:rPr>
              <a:t>:</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philosophy of ministry</a:t>
            </a:r>
            <a:r>
              <a:rPr lang="en-US" sz="1400" dirty="0" smtClean="0">
                <a:latin typeface="Verdana" pitchFamily="34" charset="0"/>
                <a:ea typeface="Verdana" pitchFamily="34" charset="0"/>
                <a:cs typeface="Verdana" pitchFamily="34" charset="0"/>
              </a:rPr>
              <a:t>, in addition to an approach to faith development also includes what we’ve already talked about, such as providing a safe place for worship and growth; respecting the infinite value of each person, etc.</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Definitions are important </a:t>
            </a:r>
            <a:r>
              <a:rPr lang="en-US" sz="1400" dirty="0" smtClean="0">
                <a:latin typeface="Verdana" pitchFamily="34" charset="0"/>
                <a:ea typeface="Verdana" pitchFamily="34" charset="0"/>
                <a:cs typeface="Verdana" pitchFamily="34" charset="0"/>
              </a:rPr>
              <a:t>(include handout w/definitions)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Who is included under the policy?</a:t>
            </a:r>
            <a:r>
              <a:rPr lang="en-US" sz="1400" dirty="0" smtClean="0">
                <a:latin typeface="Verdana" pitchFamily="34" charset="0"/>
                <a:ea typeface="Verdana" pitchFamily="34" charset="0"/>
                <a:cs typeface="Verdana" pitchFamily="34" charset="0"/>
              </a:rPr>
              <a:t> </a:t>
            </a:r>
            <a:r>
              <a:rPr lang="en-US" sz="1400" dirty="0">
                <a:latin typeface="Verdana" pitchFamily="34" charset="0"/>
                <a:ea typeface="Verdana" pitchFamily="34" charset="0"/>
                <a:cs typeface="Verdana" pitchFamily="34" charset="0"/>
              </a:rPr>
              <a:t>W</a:t>
            </a:r>
            <a:r>
              <a:rPr lang="en-US" sz="1400" dirty="0" smtClean="0">
                <a:latin typeface="Verdana" pitchFamily="34" charset="0"/>
                <a:ea typeface="Verdana" pitchFamily="34" charset="0"/>
                <a:cs typeface="Verdana" pitchFamily="34" charset="0"/>
              </a:rPr>
              <a:t>ho needs to know about it and receive regular training? (Staff, Council, Volunteers, etc.)</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Policies are a way of providing all parties with clear expectations</a:t>
            </a:r>
          </a:p>
        </p:txBody>
      </p:sp>
      <p:sp>
        <p:nvSpPr>
          <p:cNvPr id="4" name="Slide Number Placeholder 3"/>
          <p:cNvSpPr>
            <a:spLocks noGrp="1"/>
          </p:cNvSpPr>
          <p:nvPr>
            <p:ph type="sldNum" sz="quarter" idx="10"/>
          </p:nvPr>
        </p:nvSpPr>
        <p:spPr/>
        <p:txBody>
          <a:bodyPr/>
          <a:lstStyle/>
          <a:p>
            <a:fld id="{C4634127-BD47-4775-BADA-360B64DFD143}" type="slidenum">
              <a:rPr lang="en-US" smtClean="0"/>
              <a:t>7</a:t>
            </a:fld>
            <a:endParaRPr lang="en-US"/>
          </a:p>
        </p:txBody>
      </p:sp>
    </p:spTree>
    <p:extLst>
      <p:ext uri="{BB962C8B-B14F-4D97-AF65-F5344CB8AC3E}">
        <p14:creationId xmlns:p14="http://schemas.microsoft.com/office/powerpoint/2010/main" val="310618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sz="1400" dirty="0" smtClean="0">
                <a:latin typeface="Verdana" pitchFamily="34" charset="0"/>
                <a:ea typeface="Verdana" pitchFamily="34" charset="0"/>
                <a:cs typeface="Verdana" pitchFamily="34" charset="0"/>
              </a:rPr>
              <a:t>Some situations represent a greater risk than other situations and therefore need more specific guidelines.</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Discipline situations </a:t>
            </a:r>
            <a:r>
              <a:rPr lang="en-US" sz="1400" dirty="0" smtClean="0">
                <a:latin typeface="Verdana" pitchFamily="34" charset="0"/>
                <a:ea typeface="Verdana" pitchFamily="34" charset="0"/>
                <a:cs typeface="Verdana" pitchFamily="34" charset="0"/>
              </a:rPr>
              <a:t>– different people have different ideas about what is appropriate discipline. At church, each person must be respected. Discipline situations must be handled in a professional manner (handout – policy examples)</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The </a:t>
            </a:r>
            <a:r>
              <a:rPr lang="en-US" sz="1400" b="1" dirty="0" smtClean="0">
                <a:latin typeface="Verdana" pitchFamily="34" charset="0"/>
                <a:ea typeface="Verdana" pitchFamily="34" charset="0"/>
                <a:cs typeface="Verdana" pitchFamily="34" charset="0"/>
              </a:rPr>
              <a:t>two areas where churches are most vulnerable legally are supervision and screening</a:t>
            </a:r>
            <a:r>
              <a:rPr lang="en-US" sz="1400" dirty="0" smtClean="0">
                <a:latin typeface="Verdana" pitchFamily="34" charset="0"/>
                <a:ea typeface="Verdana" pitchFamily="34" charset="0"/>
                <a:cs typeface="Verdana" pitchFamily="34" charset="0"/>
              </a:rPr>
              <a:t>. Negligence in one of these two areas can lead to legal trouble. </a:t>
            </a:r>
            <a:endParaRPr lang="en-US" sz="1400" dirty="0">
              <a:latin typeface="Verdana" pitchFamily="34" charset="0"/>
              <a:ea typeface="Verdana" pitchFamily="34" charset="0"/>
              <a:cs typeface="Verdana" pitchFamily="34" charset="0"/>
            </a:endParaRPr>
          </a:p>
          <a:p>
            <a:endParaRPr lang="en-US" sz="1400" dirty="0" smtClean="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Due diligence needs to be done in screening for those who work with children and vulnerable populations </a:t>
            </a:r>
          </a:p>
          <a:p>
            <a:endParaRPr lang="en-US" sz="1400" dirty="0">
              <a:latin typeface="Verdana" pitchFamily="34" charset="0"/>
              <a:ea typeface="Verdana" pitchFamily="34" charset="0"/>
              <a:cs typeface="Verdana" pitchFamily="34" charset="0"/>
            </a:endParaRPr>
          </a:p>
          <a:p>
            <a:pPr lvl="1"/>
            <a:r>
              <a:rPr lang="en-US" sz="1400" dirty="0" smtClean="0">
                <a:latin typeface="Verdana" pitchFamily="34" charset="0"/>
                <a:ea typeface="Verdana" pitchFamily="34" charset="0"/>
                <a:cs typeface="Verdana" pitchFamily="34" charset="0"/>
              </a:rPr>
              <a:t>Regular lines of authority and responsibility need to be established – Who is ultimately responsible for what goes on  in Sunday school or at youth group? What lines of accountability are in place?</a:t>
            </a:r>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8</a:t>
            </a:fld>
            <a:endParaRPr lang="en-US"/>
          </a:p>
        </p:txBody>
      </p:sp>
    </p:spTree>
    <p:extLst>
      <p:ext uri="{BB962C8B-B14F-4D97-AF65-F5344CB8AC3E}">
        <p14:creationId xmlns:p14="http://schemas.microsoft.com/office/powerpoint/2010/main" val="366765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sz="1400" dirty="0" smtClean="0">
                <a:latin typeface="Verdana" pitchFamily="34" charset="0"/>
                <a:ea typeface="Verdana" pitchFamily="34" charset="0"/>
                <a:cs typeface="Verdana" pitchFamily="34" charset="0"/>
              </a:rPr>
              <a:t>There are some scams out there – a reliable source for providing criminal background checks is needed</a:t>
            </a:r>
          </a:p>
          <a:p>
            <a:endParaRPr lang="en-US" sz="1400" dirty="0" smtClean="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Limitations:</a:t>
            </a:r>
            <a:endParaRPr lang="en-US" sz="1400" b="1"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Sex offender registry – limitations: only criminal sexual offenses that involve a minor – only convictions (plea bargains made may not show up)</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State or provincial checks – limitations – local only </a:t>
            </a:r>
          </a:p>
          <a:p>
            <a:r>
              <a:rPr lang="en-US" sz="1400" dirty="0" smtClean="0">
                <a:latin typeface="Verdana" pitchFamily="34" charset="0"/>
                <a:ea typeface="Verdana" pitchFamily="34" charset="0"/>
                <a:cs typeface="Verdana" pitchFamily="34" charset="0"/>
              </a:rPr>
              <a:t>(in Michigan, I-CHAT offers free  background checks for non-profits) </a:t>
            </a:r>
          </a:p>
          <a:p>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Nationwide checks – a better option (Sex offenders may move to new places)</a:t>
            </a:r>
            <a:endParaRPr lang="en-US" sz="1400" dirty="0">
              <a:latin typeface="Verdana" pitchFamily="34" charset="0"/>
              <a:ea typeface="Verdana" pitchFamily="34" charset="0"/>
              <a:cs typeface="Verdana" pitchFamily="34" charset="0"/>
            </a:endParaRPr>
          </a:p>
          <a:p>
            <a:r>
              <a:rPr lang="en-US" sz="1400" dirty="0" smtClean="0">
                <a:latin typeface="Verdana" pitchFamily="34" charset="0"/>
                <a:ea typeface="Verdana" pitchFamily="34" charset="0"/>
                <a:cs typeface="Verdana" pitchFamily="34" charset="0"/>
              </a:rPr>
              <a:t>Fingerprinting – another better option, but expensive</a:t>
            </a:r>
          </a:p>
          <a:p>
            <a:endParaRPr lang="en-US" sz="1400" dirty="0">
              <a:latin typeface="Verdana" pitchFamily="34" charset="0"/>
              <a:ea typeface="Verdana" pitchFamily="34" charset="0"/>
              <a:cs typeface="Verdana" pitchFamily="34" charset="0"/>
            </a:endParaRPr>
          </a:p>
          <a:p>
            <a:r>
              <a:rPr lang="en-US" sz="1400" b="1" dirty="0" smtClean="0">
                <a:latin typeface="Verdana" pitchFamily="34" charset="0"/>
                <a:ea typeface="Verdana" pitchFamily="34" charset="0"/>
                <a:cs typeface="Verdana" pitchFamily="34" charset="0"/>
              </a:rPr>
              <a:t>No matter how thorough a background check – it is only good at the moment – not a predictor of future behavior – also does not show unreported cases</a:t>
            </a:r>
            <a:endParaRPr lang="en-US" sz="1400" b="1"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C4634127-BD47-4775-BADA-360B64DFD143}" type="slidenum">
              <a:rPr lang="en-US" smtClean="0"/>
              <a:t>9</a:t>
            </a:fld>
            <a:endParaRPr lang="en-US"/>
          </a:p>
        </p:txBody>
      </p:sp>
    </p:spTree>
    <p:extLst>
      <p:ext uri="{BB962C8B-B14F-4D97-AF65-F5344CB8AC3E}">
        <p14:creationId xmlns:p14="http://schemas.microsoft.com/office/powerpoint/2010/main" val="2524145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041C4A8-58BC-4987-9148-5F8ADA3E5E6C}" type="datetimeFigureOut">
              <a:rPr lang="en-US" smtClean="0"/>
              <a:t>2/4/2014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545F3D7-4AFD-4517-BFEF-922D3D9DBDF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45F3D7-4AFD-4517-BFEF-922D3D9DBD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45F3D7-4AFD-4517-BFEF-922D3D9DBD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45F3D7-4AFD-4517-BFEF-922D3D9DBDF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545F3D7-4AFD-4517-BFEF-922D3D9DBDF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45F3D7-4AFD-4517-BFEF-922D3D9DBDF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545F3D7-4AFD-4517-BFEF-922D3D9DBD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545F3D7-4AFD-4517-BFEF-922D3D9DBDF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041C4A8-58BC-4987-9148-5F8ADA3E5E6C}" type="datetimeFigureOut">
              <a:rPr lang="en-US" smtClean="0"/>
              <a:t>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545F3D7-4AFD-4517-BFEF-922D3D9DBD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041C4A8-58BC-4987-9148-5F8ADA3E5E6C}" type="datetimeFigureOut">
              <a:rPr lang="en-US" smtClean="0"/>
              <a:t>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545F3D7-4AFD-4517-BFEF-922D3D9DBD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041C4A8-58BC-4987-9148-5F8ADA3E5E6C}" type="datetimeFigureOut">
              <a:rPr lang="en-US" smtClean="0"/>
              <a:t>2/4/2014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545F3D7-4AFD-4517-BFEF-922D3D9DBDF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041C4A8-58BC-4987-9148-5F8ADA3E5E6C}" type="datetimeFigureOut">
              <a:rPr lang="en-US" smtClean="0"/>
              <a:t>2/4/2014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545F3D7-4AFD-4517-BFEF-922D3D9DBD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ithaliveresources.org/Products/155243/preventing-child-abuse.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brotherhoodmutual.com/index.cfm/resources/ministry-safe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Verdana" pitchFamily="34" charset="0"/>
                <a:ea typeface="Verdana" pitchFamily="34" charset="0"/>
                <a:cs typeface="Verdana" pitchFamily="34" charset="0"/>
              </a:rPr>
              <a:t>Maintaining a</a:t>
            </a:r>
            <a:br>
              <a:rPr lang="en-US" sz="4000" b="1" dirty="0" smtClean="0">
                <a:latin typeface="Verdana" pitchFamily="34" charset="0"/>
                <a:ea typeface="Verdana" pitchFamily="34" charset="0"/>
                <a:cs typeface="Verdana" pitchFamily="34" charset="0"/>
              </a:rPr>
            </a:br>
            <a:r>
              <a:rPr lang="en-US" sz="4000" b="1" dirty="0" smtClean="0">
                <a:latin typeface="Verdana" pitchFamily="34" charset="0"/>
                <a:ea typeface="Verdana" pitchFamily="34" charset="0"/>
                <a:cs typeface="Verdana" pitchFamily="34" charset="0"/>
              </a:rPr>
              <a:t>Safe Church</a:t>
            </a:r>
            <a:endParaRPr lang="en-US" sz="4000" b="1"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p:txBody>
          <a:bodyPr>
            <a:normAutofit fontScale="92500" lnSpcReduction="10000"/>
          </a:bodyPr>
          <a:lstStyle/>
          <a:p>
            <a:pPr lvl="0">
              <a:spcBef>
                <a:spcPts val="0"/>
              </a:spcBef>
            </a:pPr>
            <a:endParaRPr lang="en-US" sz="2800" b="1" i="1" dirty="0" smtClean="0">
              <a:solidFill>
                <a:prstClr val="black"/>
              </a:solidFill>
            </a:endParaRPr>
          </a:p>
          <a:p>
            <a:pPr lvl="0">
              <a:spcBef>
                <a:spcPts val="0"/>
              </a:spcBef>
            </a:pPr>
            <a:r>
              <a:rPr lang="en-US" sz="2800" b="1" i="1" dirty="0" smtClean="0">
                <a:solidFill>
                  <a:prstClr val="black"/>
                </a:solidFill>
              </a:rPr>
              <a:t>They </a:t>
            </a:r>
            <a:r>
              <a:rPr lang="en-US" sz="2800" b="1" i="1" dirty="0">
                <a:solidFill>
                  <a:prstClr val="black"/>
                </a:solidFill>
              </a:rPr>
              <a:t>will live in safety and no one will make them afraid      </a:t>
            </a:r>
            <a:r>
              <a:rPr lang="en-US" sz="2800" b="1" dirty="0">
                <a:solidFill>
                  <a:prstClr val="black"/>
                </a:solidFill>
              </a:rPr>
              <a:t>--Ezekiel 34:28</a:t>
            </a:r>
          </a:p>
          <a:p>
            <a:endParaRPr lang="en-US" dirty="0">
              <a:solidFill>
                <a:schemeClr val="tx1"/>
              </a:solidFill>
            </a:endParaRPr>
          </a:p>
        </p:txBody>
      </p:sp>
    </p:spTree>
    <p:extLst>
      <p:ext uri="{BB962C8B-B14F-4D97-AF65-F5344CB8AC3E}">
        <p14:creationId xmlns:p14="http://schemas.microsoft.com/office/powerpoint/2010/main" val="396348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t>Look over your church policy, see if it includes:</a:t>
            </a:r>
          </a:p>
          <a:p>
            <a:r>
              <a:rPr lang="en-US" dirty="0"/>
              <a:t>T</a:t>
            </a:r>
            <a:r>
              <a:rPr lang="en-US" dirty="0" smtClean="0"/>
              <a:t>he basic components (philosophy, definitions, general guidelines, discipline, transportation, supervision, screening)</a:t>
            </a:r>
          </a:p>
          <a:p>
            <a:r>
              <a:rPr lang="en-US" dirty="0" smtClean="0"/>
              <a:t>Provision for training volunteers and staff</a:t>
            </a:r>
          </a:p>
          <a:p>
            <a:r>
              <a:rPr lang="en-US" dirty="0" smtClean="0"/>
              <a:t>Reporting guidelines</a:t>
            </a:r>
          </a:p>
          <a:p>
            <a:r>
              <a:rPr lang="en-US" dirty="0" smtClean="0"/>
              <a:t>A system for regular review</a:t>
            </a:r>
          </a:p>
          <a:p>
            <a:endParaRPr lang="en-US" dirty="0" smtClean="0"/>
          </a:p>
        </p:txBody>
      </p:sp>
      <p:sp>
        <p:nvSpPr>
          <p:cNvPr id="3" name="Title 2"/>
          <p:cNvSpPr>
            <a:spLocks noGrp="1"/>
          </p:cNvSpPr>
          <p:nvPr>
            <p:ph type="title"/>
          </p:nvPr>
        </p:nvSpPr>
        <p:spPr/>
        <p:txBody>
          <a:bodyPr>
            <a:normAutofit/>
          </a:bodyPr>
          <a:lstStyle/>
          <a:p>
            <a:pPr algn="ctr"/>
            <a:r>
              <a:rPr lang="en-US" sz="4000" dirty="0" smtClean="0">
                <a:latin typeface="Verdana" panose="020B0604030504040204" pitchFamily="34" charset="0"/>
                <a:ea typeface="Verdana" panose="020B0604030504040204" pitchFamily="34" charset="0"/>
                <a:cs typeface="Verdana" panose="020B0604030504040204" pitchFamily="34" charset="0"/>
              </a:rPr>
              <a:t>Policy Highlights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035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48200"/>
          </a:xfrm>
        </p:spPr>
        <p:txBody>
          <a:bodyPr>
            <a:normAutofit/>
          </a:bodyPr>
          <a:lstStyle/>
          <a:p>
            <a:pPr marL="0" indent="0" algn="ctr">
              <a:buNone/>
            </a:pPr>
            <a:r>
              <a:rPr lang="en-US" sz="2800" b="1" i="1" dirty="0" smtClean="0"/>
              <a:t>Think of the African Savannah</a:t>
            </a:r>
            <a:endParaRPr lang="en-US" sz="2800" b="1" i="1" dirty="0"/>
          </a:p>
          <a:p>
            <a:pPr marL="0" indent="0">
              <a:buNone/>
            </a:pPr>
            <a:r>
              <a:rPr lang="en-US" sz="2800" b="1" dirty="0" smtClean="0"/>
              <a:t>Various kinds of vulnerability:</a:t>
            </a:r>
          </a:p>
          <a:p>
            <a:r>
              <a:rPr lang="en-US" sz="2800" b="1" dirty="0" smtClean="0"/>
              <a:t>Physical – </a:t>
            </a:r>
            <a:r>
              <a:rPr lang="en-US" sz="2800" dirty="0" smtClean="0"/>
              <a:t>Smaller size, weaker strength </a:t>
            </a:r>
          </a:p>
          <a:p>
            <a:r>
              <a:rPr lang="en-US" sz="2800" b="1" dirty="0" smtClean="0"/>
              <a:t>Social – </a:t>
            </a:r>
            <a:r>
              <a:rPr lang="en-US" sz="2800" dirty="0" smtClean="0"/>
              <a:t>Marginalized, separate</a:t>
            </a:r>
          </a:p>
          <a:p>
            <a:r>
              <a:rPr lang="en-US" sz="2800" b="1" dirty="0" smtClean="0"/>
              <a:t>Cognitive – </a:t>
            </a:r>
            <a:r>
              <a:rPr lang="en-US" sz="2800" dirty="0" smtClean="0"/>
              <a:t>Trust (Grooming)</a:t>
            </a:r>
          </a:p>
          <a:p>
            <a:r>
              <a:rPr lang="en-US" sz="2800" b="1" dirty="0" smtClean="0"/>
              <a:t>Emotional – </a:t>
            </a:r>
            <a:r>
              <a:rPr lang="en-US" sz="2800" dirty="0" smtClean="0"/>
              <a:t>Lacking ego strength</a:t>
            </a:r>
          </a:p>
          <a:p>
            <a:r>
              <a:rPr lang="en-US" sz="2800" b="1" dirty="0" smtClean="0"/>
              <a:t>Spiritual – </a:t>
            </a:r>
            <a:r>
              <a:rPr lang="en-US" sz="2800" dirty="0" smtClean="0"/>
              <a:t>Misuse of Scripture</a:t>
            </a:r>
          </a:p>
          <a:p>
            <a:pPr marL="0" indent="0" algn="ctr">
              <a:buNone/>
            </a:pPr>
            <a:r>
              <a:rPr lang="en-US" sz="2800" b="1" i="1" dirty="0" smtClean="0"/>
              <a:t>An Elephant Story</a:t>
            </a:r>
            <a:endParaRPr lang="en-US" sz="2800" b="1" i="1" dirty="0"/>
          </a:p>
        </p:txBody>
      </p:sp>
      <p:sp>
        <p:nvSpPr>
          <p:cNvPr id="2" name="Title 1"/>
          <p:cNvSpPr>
            <a:spLocks noGrp="1"/>
          </p:cNvSpPr>
          <p:nvPr>
            <p:ph type="title"/>
          </p:nvPr>
        </p:nvSpPr>
        <p:spPr>
          <a:xfrm>
            <a:off x="152400" y="274638"/>
            <a:ext cx="8839200" cy="1143000"/>
          </a:xfrm>
        </p:spPr>
        <p:txBody>
          <a:bodyPr>
            <a:normAutofit/>
          </a:bodyPr>
          <a:lstStyle/>
          <a:p>
            <a:pPr algn="ctr"/>
            <a:r>
              <a:rPr lang="en-US" sz="4000" b="1" dirty="0" smtClean="0">
                <a:latin typeface="Verdana" pitchFamily="34" charset="0"/>
                <a:ea typeface="Verdana" pitchFamily="34" charset="0"/>
                <a:cs typeface="Verdana" pitchFamily="34" charset="0"/>
              </a:rPr>
              <a:t>Sexual Predators</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9096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00600"/>
          </a:xfrm>
        </p:spPr>
        <p:txBody>
          <a:bodyPr>
            <a:noAutofit/>
          </a:bodyPr>
          <a:lstStyle/>
          <a:p>
            <a:pPr lvl="1">
              <a:buFont typeface="Arial" pitchFamily="34" charset="0"/>
              <a:buChar char="•"/>
            </a:pPr>
            <a:r>
              <a:rPr lang="en-US" sz="2800" b="1" i="1" dirty="0" smtClean="0"/>
              <a:t>Take it Seriously</a:t>
            </a:r>
          </a:p>
          <a:p>
            <a:pPr lvl="1">
              <a:buFont typeface="Arial" pitchFamily="34" charset="0"/>
              <a:buChar char="•"/>
            </a:pPr>
            <a:r>
              <a:rPr lang="en-US" sz="2800" b="1" i="1" dirty="0" smtClean="0"/>
              <a:t>Stay </a:t>
            </a:r>
            <a:r>
              <a:rPr lang="en-US" sz="2800" b="1" i="1" dirty="0"/>
              <a:t>calm </a:t>
            </a:r>
            <a:r>
              <a:rPr lang="en-US" sz="2800" dirty="0"/>
              <a:t>and </a:t>
            </a:r>
            <a:r>
              <a:rPr lang="en-US" sz="2800" dirty="0" smtClean="0"/>
              <a:t>reassuring</a:t>
            </a:r>
            <a:r>
              <a:rPr lang="en-US" sz="2800" dirty="0"/>
              <a:t> </a:t>
            </a:r>
          </a:p>
          <a:p>
            <a:pPr lvl="1">
              <a:buFont typeface="Arial" pitchFamily="34" charset="0"/>
              <a:buChar char="•"/>
            </a:pPr>
            <a:r>
              <a:rPr lang="en-US" sz="2800" b="1" i="1" dirty="0" smtClean="0"/>
              <a:t>Do </a:t>
            </a:r>
            <a:r>
              <a:rPr lang="en-US" sz="2800" b="1" i="1" dirty="0"/>
              <a:t>NOT promise not to tell</a:t>
            </a:r>
            <a:r>
              <a:rPr lang="en-US" sz="2800" b="1" dirty="0"/>
              <a:t> </a:t>
            </a:r>
            <a:r>
              <a:rPr lang="en-US" sz="2800" dirty="0" smtClean="0"/>
              <a:t>anyone!</a:t>
            </a:r>
            <a:r>
              <a:rPr lang="en-US" sz="2800" dirty="0"/>
              <a:t> </a:t>
            </a:r>
          </a:p>
          <a:p>
            <a:pPr lvl="1">
              <a:buFont typeface="Arial" pitchFamily="34" charset="0"/>
              <a:buChar char="•"/>
            </a:pPr>
            <a:r>
              <a:rPr lang="en-US" sz="2800" dirty="0" smtClean="0"/>
              <a:t>Affirm that it was good </a:t>
            </a:r>
            <a:r>
              <a:rPr lang="en-US" sz="2800" dirty="0"/>
              <a:t>to tell </a:t>
            </a:r>
            <a:r>
              <a:rPr lang="en-US" sz="2800" dirty="0" smtClean="0"/>
              <a:t>someone</a:t>
            </a:r>
            <a:endParaRPr lang="en-US" sz="2800" dirty="0"/>
          </a:p>
          <a:p>
            <a:pPr lvl="1">
              <a:buFont typeface="Arial" pitchFamily="34" charset="0"/>
              <a:buChar char="•"/>
            </a:pPr>
            <a:r>
              <a:rPr lang="en-US" sz="2800" dirty="0" smtClean="0"/>
              <a:t>Affirm that </a:t>
            </a:r>
            <a:r>
              <a:rPr lang="en-US" sz="2800" dirty="0"/>
              <a:t>i</a:t>
            </a:r>
            <a:r>
              <a:rPr lang="en-US" sz="2800" dirty="0" smtClean="0"/>
              <a:t>t was not </a:t>
            </a:r>
            <a:r>
              <a:rPr lang="en-US" sz="2800" dirty="0"/>
              <a:t>his/her </a:t>
            </a:r>
            <a:r>
              <a:rPr lang="en-US" sz="2800" dirty="0" smtClean="0"/>
              <a:t>fault</a:t>
            </a:r>
            <a:r>
              <a:rPr lang="en-US" sz="2800" dirty="0"/>
              <a:t> </a:t>
            </a:r>
          </a:p>
          <a:p>
            <a:pPr lvl="1">
              <a:buFont typeface="Arial" pitchFamily="34" charset="0"/>
              <a:buChar char="•"/>
            </a:pPr>
            <a:r>
              <a:rPr lang="en-US" sz="2800" dirty="0" smtClean="0"/>
              <a:t>Do </a:t>
            </a:r>
            <a:r>
              <a:rPr lang="en-US" sz="2800" dirty="0"/>
              <a:t>NOT investigate; </a:t>
            </a:r>
            <a:r>
              <a:rPr lang="en-US" sz="2800" b="1" i="1" dirty="0"/>
              <a:t>LISTEN </a:t>
            </a:r>
            <a:r>
              <a:rPr lang="en-US" sz="2800" dirty="0"/>
              <a:t>closely  </a:t>
            </a:r>
          </a:p>
          <a:p>
            <a:pPr lvl="1">
              <a:buFont typeface="Arial" pitchFamily="34" charset="0"/>
              <a:buChar char="•"/>
            </a:pPr>
            <a:r>
              <a:rPr lang="en-US" sz="2800" dirty="0" smtClean="0"/>
              <a:t>PRAY &amp; Follow up</a:t>
            </a:r>
          </a:p>
          <a:p>
            <a:pPr lvl="1">
              <a:buFont typeface="Arial" pitchFamily="34" charset="0"/>
              <a:buChar char="•"/>
            </a:pPr>
            <a:r>
              <a:rPr lang="en-US" sz="2800" b="1" i="1" dirty="0" smtClean="0"/>
              <a:t>REPORT</a:t>
            </a:r>
            <a:r>
              <a:rPr lang="en-US" sz="2800" dirty="0" smtClean="0"/>
              <a:t>– </a:t>
            </a:r>
            <a:r>
              <a:rPr lang="en-US" sz="2800" dirty="0"/>
              <a:t>a</a:t>
            </a:r>
            <a:r>
              <a:rPr lang="en-US" sz="2800" dirty="0" smtClean="0"/>
              <a:t>t church and to authorities</a:t>
            </a:r>
            <a:endParaRPr lang="en-US" sz="2800" dirty="0"/>
          </a:p>
          <a:p>
            <a:pPr marL="0" indent="0">
              <a:buNone/>
            </a:pPr>
            <a:endParaRPr lang="en-US" sz="2000" dirty="0"/>
          </a:p>
        </p:txBody>
      </p:sp>
      <p:sp>
        <p:nvSpPr>
          <p:cNvPr id="2" name="Title 1"/>
          <p:cNvSpPr>
            <a:spLocks noGrp="1"/>
          </p:cNvSpPr>
          <p:nvPr>
            <p:ph type="title"/>
          </p:nvPr>
        </p:nvSpPr>
        <p:spPr>
          <a:xfrm>
            <a:off x="76200" y="274638"/>
            <a:ext cx="8991600" cy="1143000"/>
          </a:xfrm>
        </p:spPr>
        <p:txBody>
          <a:bodyPr>
            <a:normAutofit/>
          </a:bodyPr>
          <a:lstStyle/>
          <a:p>
            <a:pPr algn="ctr"/>
            <a:r>
              <a:rPr lang="en-US" sz="4000" b="1" dirty="0" smtClean="0">
                <a:latin typeface="Verdana" pitchFamily="34" charset="0"/>
                <a:ea typeface="Verdana" pitchFamily="34" charset="0"/>
                <a:cs typeface="Verdana" pitchFamily="34" charset="0"/>
              </a:rPr>
              <a:t>Responding to a Disclosure</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5291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marL="0" indent="0" algn="ctr">
              <a:buNone/>
            </a:pPr>
            <a:r>
              <a:rPr lang="en-US" sz="3600" b="1" dirty="0" smtClean="0"/>
              <a:t>When in doubt, report to authorities!</a:t>
            </a:r>
          </a:p>
          <a:p>
            <a:pPr marL="0" indent="0">
              <a:buNone/>
            </a:pPr>
            <a:r>
              <a:rPr lang="en-US" b="1" dirty="0" smtClean="0"/>
              <a:t>Mandated Reporters:</a:t>
            </a:r>
          </a:p>
          <a:p>
            <a:r>
              <a:rPr lang="en-US" dirty="0" smtClean="0"/>
              <a:t>In Canada – everyone over 18 yrs. old</a:t>
            </a:r>
          </a:p>
          <a:p>
            <a:r>
              <a:rPr lang="en-US" dirty="0" smtClean="0"/>
              <a:t>In USA – certain professionals, varies state to state – clergy need to know!</a:t>
            </a:r>
          </a:p>
          <a:p>
            <a:pPr marL="0" indent="0">
              <a:buNone/>
            </a:pPr>
            <a:r>
              <a:rPr lang="en-US" b="1" dirty="0" smtClean="0"/>
              <a:t>Report can be made anonymously</a:t>
            </a:r>
          </a:p>
          <a:p>
            <a:r>
              <a:rPr lang="en-US" dirty="0" smtClean="0"/>
              <a:t>1</a:t>
            </a:r>
            <a:r>
              <a:rPr lang="en-US" baseline="30000" dirty="0" smtClean="0"/>
              <a:t>st</a:t>
            </a:r>
            <a:r>
              <a:rPr lang="en-US" dirty="0" smtClean="0"/>
              <a:t> person recommended</a:t>
            </a:r>
          </a:p>
          <a:p>
            <a:r>
              <a:rPr lang="en-US" dirty="0" smtClean="0"/>
              <a:t>Report only what was seen and/or heard</a:t>
            </a:r>
          </a:p>
        </p:txBody>
      </p:sp>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Reporting Suspected Abuse</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3360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Preventing Child Abuse: Creating a safe place </a:t>
            </a:r>
            <a:r>
              <a:rPr lang="en-US" dirty="0" smtClean="0"/>
              <a:t>by Beth A. Swagman</a:t>
            </a:r>
          </a:p>
          <a:p>
            <a:pPr marL="0" indent="0">
              <a:buNone/>
            </a:pPr>
            <a:r>
              <a:rPr lang="en-US" dirty="0">
                <a:hlinkClick r:id="rId3"/>
              </a:rPr>
              <a:t>http://</a:t>
            </a:r>
            <a:r>
              <a:rPr lang="en-US" dirty="0" smtClean="0">
                <a:hlinkClick r:id="rId3"/>
              </a:rPr>
              <a:t>www.faithaliveresources.org/Products/</a:t>
            </a:r>
          </a:p>
          <a:p>
            <a:pPr marL="0" indent="0">
              <a:buNone/>
            </a:pPr>
            <a:r>
              <a:rPr lang="en-US" dirty="0" smtClean="0">
                <a:hlinkClick r:id="rId3"/>
              </a:rPr>
              <a:t>155243/preventing-child-abuse.aspx</a:t>
            </a:r>
            <a:r>
              <a:rPr lang="en-US" dirty="0" smtClean="0"/>
              <a:t> </a:t>
            </a:r>
          </a:p>
          <a:p>
            <a:r>
              <a:rPr lang="en-US" b="1" dirty="0" smtClean="0"/>
              <a:t>Brotherhood Mutual Insurance Co.</a:t>
            </a:r>
          </a:p>
          <a:p>
            <a:pPr marL="0" indent="0">
              <a:buNone/>
            </a:pPr>
            <a:r>
              <a:rPr lang="en-US" dirty="0" smtClean="0">
                <a:hlinkClick r:id="rId4"/>
              </a:rPr>
              <a:t>www.brotherhoodmutual.com/index.cfm/</a:t>
            </a:r>
          </a:p>
          <a:p>
            <a:pPr marL="0" indent="0">
              <a:buNone/>
            </a:pPr>
            <a:r>
              <a:rPr lang="en-US" dirty="0" smtClean="0">
                <a:hlinkClick r:id="rId4"/>
              </a:rPr>
              <a:t>resources/ministry-safety/</a:t>
            </a:r>
            <a:r>
              <a:rPr lang="en-US" dirty="0" smtClean="0"/>
              <a:t> </a:t>
            </a:r>
          </a:p>
        </p:txBody>
      </p:sp>
      <p:sp>
        <p:nvSpPr>
          <p:cNvPr id="2" name="Title 1"/>
          <p:cNvSpPr>
            <a:spLocks noGrp="1"/>
          </p:cNvSpPr>
          <p:nvPr>
            <p:ph type="title"/>
          </p:nvPr>
        </p:nvSpPr>
        <p:spPr/>
        <p:txBody>
          <a:bodyPr>
            <a:normAutofit/>
          </a:bodyPr>
          <a:lstStyle/>
          <a:p>
            <a:pPr algn="ctr"/>
            <a:r>
              <a:rPr lang="en-US" sz="4000" b="1" dirty="0" smtClean="0">
                <a:latin typeface="Verdana" pitchFamily="34" charset="0"/>
                <a:ea typeface="Verdana" pitchFamily="34" charset="0"/>
                <a:cs typeface="Verdana" pitchFamily="34" charset="0"/>
              </a:rPr>
              <a:t>Resources</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3533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69724"/>
            <a:ext cx="7543800" cy="5388429"/>
          </a:xfrm>
          <a:prstGeom prst="rect">
            <a:avLst/>
          </a:prstGeom>
        </p:spPr>
      </p:pic>
    </p:spTree>
    <p:extLst>
      <p:ext uri="{BB962C8B-B14F-4D97-AF65-F5344CB8AC3E}">
        <p14:creationId xmlns:p14="http://schemas.microsoft.com/office/powerpoint/2010/main" val="93150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33900" y="5867400"/>
            <a:ext cx="7772400" cy="1200150"/>
          </a:xfrm>
        </p:spPr>
        <p:txBody>
          <a:bodyPr>
            <a:normAutofit/>
          </a:bodyPr>
          <a:lstStyle/>
          <a:p>
            <a:r>
              <a:rPr lang="en-US" sz="3200" b="1" dirty="0" smtClean="0"/>
              <a:t>Questions? </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1000"/>
            <a:ext cx="6934200" cy="5200650"/>
          </a:xfrm>
          <a:prstGeom prst="rect">
            <a:avLst/>
          </a:prstGeom>
        </p:spPr>
      </p:pic>
    </p:spTree>
    <p:extLst>
      <p:ext uri="{BB962C8B-B14F-4D97-AF65-F5344CB8AC3E}">
        <p14:creationId xmlns:p14="http://schemas.microsoft.com/office/powerpoint/2010/main" val="395608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82000" cy="5105400"/>
          </a:xfrm>
        </p:spPr>
        <p:txBody>
          <a:bodyPr>
            <a:normAutofit/>
          </a:bodyPr>
          <a:lstStyle/>
          <a:p>
            <a:pPr marL="0" indent="0">
              <a:buNone/>
            </a:pPr>
            <a:r>
              <a:rPr lang="en-US" sz="2800" b="1" i="1" dirty="0" smtClean="0"/>
              <a:t>#1 </a:t>
            </a:r>
            <a:r>
              <a:rPr lang="en-US" sz="2800" b="1" i="1" dirty="0"/>
              <a:t>E</a:t>
            </a:r>
            <a:r>
              <a:rPr lang="en-US" sz="2800" b="1" i="1" dirty="0" smtClean="0"/>
              <a:t>very </a:t>
            </a:r>
            <a:r>
              <a:rPr lang="en-US" sz="2800" b="1" i="1" dirty="0"/>
              <a:t>c</a:t>
            </a:r>
            <a:r>
              <a:rPr lang="en-US" sz="2800" b="1" i="1" dirty="0" smtClean="0"/>
              <a:t>hurch has a policy to prevent abuse!</a:t>
            </a:r>
          </a:p>
          <a:p>
            <a:pPr marL="457200" lvl="1" indent="0">
              <a:buNone/>
            </a:pPr>
            <a:r>
              <a:rPr lang="en-US" sz="2800" i="1" dirty="0" smtClean="0"/>
              <a:t>Safe Church Team members can </a:t>
            </a:r>
            <a:r>
              <a:rPr lang="en-US" sz="2800" i="1" dirty="0"/>
              <a:t>h</a:t>
            </a:r>
            <a:r>
              <a:rPr lang="en-US" sz="2800" i="1" dirty="0" smtClean="0"/>
              <a:t>elp churches create and maintain policies</a:t>
            </a:r>
          </a:p>
          <a:p>
            <a:pPr marL="0" indent="0">
              <a:buNone/>
            </a:pPr>
            <a:r>
              <a:rPr lang="en-US" sz="2800" dirty="0" smtClean="0"/>
              <a:t>2. Every church uses a safe church curriculum</a:t>
            </a:r>
          </a:p>
          <a:p>
            <a:pPr marL="0" indent="0">
              <a:buNone/>
            </a:pPr>
            <a:r>
              <a:rPr lang="en-US" sz="2800" dirty="0" smtClean="0"/>
              <a:t>3. Every church follows protocol for responding to church leader misconduct</a:t>
            </a:r>
          </a:p>
          <a:p>
            <a:pPr marL="0" indent="0">
              <a:buNone/>
            </a:pPr>
            <a:r>
              <a:rPr lang="en-US" sz="2800" dirty="0" smtClean="0"/>
              <a:t>4. Issues of abuse can be freely discussed</a:t>
            </a:r>
          </a:p>
          <a:p>
            <a:pPr marL="0" indent="0">
              <a:buNone/>
            </a:pPr>
            <a:r>
              <a:rPr lang="en-US" sz="2800" dirty="0" smtClean="0"/>
              <a:t>5. Church leadership is committed to Safe Church</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2" name="Title 1"/>
          <p:cNvSpPr>
            <a:spLocks noGrp="1"/>
          </p:cNvSpPr>
          <p:nvPr>
            <p:ph type="title"/>
          </p:nvPr>
        </p:nvSpPr>
        <p:spPr>
          <a:xfrm>
            <a:off x="27709" y="152400"/>
            <a:ext cx="8991600" cy="1143000"/>
          </a:xfrm>
        </p:spPr>
        <p:txBody>
          <a:bodyPr>
            <a:normAutofit/>
          </a:bodyPr>
          <a:lstStyle/>
          <a:p>
            <a:pPr algn="ctr"/>
            <a:r>
              <a:rPr lang="en-US" b="1" dirty="0" smtClean="0">
                <a:latin typeface="Verdana" pitchFamily="34" charset="0"/>
                <a:ea typeface="Verdana" pitchFamily="34" charset="0"/>
                <a:cs typeface="Verdana" pitchFamily="34" charset="0"/>
              </a:rPr>
              <a:t>Safe Church Top 5 Goals</a:t>
            </a: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8622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b="1" i="1" dirty="0" smtClean="0"/>
              <a:t>How would you respond? </a:t>
            </a:r>
            <a:endParaRPr lang="en-US" sz="2800" dirty="0" smtClean="0"/>
          </a:p>
          <a:p>
            <a:pPr marL="0" indent="0">
              <a:buNone/>
            </a:pPr>
            <a:endParaRPr lang="en-US" sz="2800" dirty="0"/>
          </a:p>
          <a:p>
            <a:pPr marL="0" indent="0">
              <a:buNone/>
            </a:pPr>
            <a:r>
              <a:rPr lang="en-US" sz="2800" dirty="0" smtClean="0"/>
              <a:t>We all know each other here, so we don’t need a policy.</a:t>
            </a:r>
          </a:p>
          <a:p>
            <a:pPr marL="0" indent="0">
              <a:buNone/>
            </a:pPr>
            <a:endParaRPr lang="en-US" sz="2800" dirty="0"/>
          </a:p>
          <a:p>
            <a:pPr marL="0" indent="0">
              <a:buNone/>
            </a:pPr>
            <a:r>
              <a:rPr lang="en-US" sz="2800" dirty="0" smtClean="0"/>
              <a:t>A policy requires background checks – that offends people. We’ll never get any volunteers.</a:t>
            </a:r>
          </a:p>
          <a:p>
            <a:pPr marL="0" indent="0">
              <a:buNone/>
            </a:pPr>
            <a:endParaRPr lang="en-US" sz="2800" dirty="0"/>
          </a:p>
          <a:p>
            <a:pPr marL="0" indent="0">
              <a:buNone/>
            </a:pPr>
            <a:r>
              <a:rPr lang="en-US" sz="2800" dirty="0" smtClean="0"/>
              <a:t>We’re a small church and just can’t afford it.</a:t>
            </a:r>
          </a:p>
          <a:p>
            <a:pPr marL="0" indent="0">
              <a:buNone/>
            </a:pPr>
            <a:endParaRPr lang="en-US" dirty="0"/>
          </a:p>
        </p:txBody>
      </p:sp>
      <p:sp>
        <p:nvSpPr>
          <p:cNvPr id="2" name="Title 1"/>
          <p:cNvSpPr>
            <a:spLocks noGrp="1"/>
          </p:cNvSpPr>
          <p:nvPr>
            <p:ph type="title"/>
          </p:nvPr>
        </p:nvSpPr>
        <p:spPr/>
        <p:txBody>
          <a:bodyPr>
            <a:normAutofit/>
          </a:bodyPr>
          <a:lstStyle/>
          <a:p>
            <a:pPr algn="ctr"/>
            <a:r>
              <a:rPr lang="en-US" sz="4000" dirty="0" smtClean="0">
                <a:latin typeface="Verdana" pitchFamily="34" charset="0"/>
                <a:ea typeface="Verdana" pitchFamily="34" charset="0"/>
                <a:cs typeface="Verdana" pitchFamily="34" charset="0"/>
              </a:rPr>
              <a:t>Why Have a Policy?</a:t>
            </a:r>
            <a:endParaRPr lang="en-US" sz="4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4024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To create a safe place in church</a:t>
            </a:r>
          </a:p>
          <a:p>
            <a:r>
              <a:rPr lang="en-US" sz="2800" dirty="0" smtClean="0"/>
              <a:t>To protect children </a:t>
            </a:r>
          </a:p>
          <a:p>
            <a:r>
              <a:rPr lang="en-US" sz="2800" dirty="0" smtClean="0"/>
              <a:t>To protect staff and volunteers</a:t>
            </a:r>
          </a:p>
          <a:p>
            <a:r>
              <a:rPr lang="en-US" sz="2800" dirty="0" smtClean="0"/>
              <a:t>To create an opportunity to talk about abuse</a:t>
            </a:r>
          </a:p>
          <a:p>
            <a:r>
              <a:rPr lang="en-US" sz="2800" dirty="0" smtClean="0"/>
              <a:t>To respond to situations of abuse</a:t>
            </a:r>
          </a:p>
          <a:p>
            <a:r>
              <a:rPr lang="en-US" sz="2800" dirty="0" smtClean="0"/>
              <a:t>To satisfy legal counsel’s request</a:t>
            </a:r>
          </a:p>
          <a:p>
            <a:r>
              <a:rPr lang="en-US" sz="2800" dirty="0" smtClean="0"/>
              <a:t>To satisfy insurance co. requirements</a:t>
            </a:r>
          </a:p>
        </p:txBody>
      </p:sp>
      <p:sp>
        <p:nvSpPr>
          <p:cNvPr id="2" name="Title 1"/>
          <p:cNvSpPr>
            <a:spLocks noGrp="1"/>
          </p:cNvSpPr>
          <p:nvPr>
            <p:ph type="title"/>
          </p:nvPr>
        </p:nvSpPr>
        <p:spPr/>
        <p:txBody>
          <a:bodyPr>
            <a:normAutofit/>
          </a:bodyPr>
          <a:lstStyle/>
          <a:p>
            <a:pPr algn="ctr"/>
            <a:r>
              <a:rPr lang="en-US" sz="4000" b="1" dirty="0" smtClean="0">
                <a:latin typeface="Verdana" pitchFamily="34" charset="0"/>
                <a:ea typeface="Verdana" pitchFamily="34" charset="0"/>
                <a:cs typeface="Verdana" pitchFamily="34" charset="0"/>
              </a:rPr>
              <a:t>Rationale For a Policy</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7030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r>
              <a:rPr lang="en-US" sz="2800" dirty="0" smtClean="0"/>
              <a:t>Gain support from leadership/A mandate</a:t>
            </a:r>
          </a:p>
          <a:p>
            <a:r>
              <a:rPr lang="en-US" sz="2800" dirty="0" smtClean="0"/>
              <a:t>Form a committee/Various voices needed</a:t>
            </a:r>
          </a:p>
          <a:p>
            <a:r>
              <a:rPr lang="en-US" sz="2800" dirty="0"/>
              <a:t>No one policy works well everywhere/each church is </a:t>
            </a:r>
            <a:r>
              <a:rPr lang="en-US" sz="2800" dirty="0" smtClean="0"/>
              <a:t>unique</a:t>
            </a:r>
          </a:p>
          <a:p>
            <a:r>
              <a:rPr lang="en-US" sz="2800" dirty="0" smtClean="0"/>
              <a:t>It takes time (18 mos.)/Process is helpful</a:t>
            </a:r>
          </a:p>
          <a:p>
            <a:pPr marL="0" indent="0">
              <a:buNone/>
            </a:pPr>
            <a:endParaRPr lang="en-US" dirty="0" smtClean="0"/>
          </a:p>
          <a:p>
            <a:endParaRPr lang="en-US" dirty="0" smtClean="0"/>
          </a:p>
          <a:p>
            <a:pPr marL="0" indent="0">
              <a:buNone/>
            </a:pPr>
            <a:endParaRPr lang="en-US" dirty="0"/>
          </a:p>
        </p:txBody>
      </p:sp>
      <p:sp>
        <p:nvSpPr>
          <p:cNvPr id="2" name="Title 1"/>
          <p:cNvSpPr>
            <a:spLocks noGrp="1"/>
          </p:cNvSpPr>
          <p:nvPr>
            <p:ph type="title"/>
          </p:nvPr>
        </p:nvSpPr>
        <p:spPr/>
        <p:txBody>
          <a:bodyPr>
            <a:normAutofit/>
          </a:bodyPr>
          <a:lstStyle/>
          <a:p>
            <a:pPr algn="ctr"/>
            <a:r>
              <a:rPr lang="en-US" sz="4000" b="1" dirty="0" smtClean="0">
                <a:latin typeface="Verdana" pitchFamily="34" charset="0"/>
                <a:ea typeface="Verdana" pitchFamily="34" charset="0"/>
                <a:cs typeface="Verdana" pitchFamily="34" charset="0"/>
              </a:rPr>
              <a:t>Getting Started</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3513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b="1" i="1" dirty="0" smtClean="0"/>
              <a:t>POLICY MUST BE MAINTAINED &amp; FOLLOWED!!!</a:t>
            </a:r>
          </a:p>
          <a:p>
            <a:pPr lvl="1">
              <a:buFont typeface="Arial" pitchFamily="34" charset="0"/>
              <a:buChar char="•"/>
            </a:pPr>
            <a:r>
              <a:rPr lang="en-US" sz="2800" dirty="0" smtClean="0"/>
              <a:t>Keep it simple</a:t>
            </a:r>
          </a:p>
          <a:p>
            <a:pPr lvl="1">
              <a:buFont typeface="Arial" pitchFamily="34" charset="0"/>
              <a:buChar char="•"/>
            </a:pPr>
            <a:r>
              <a:rPr lang="en-US" sz="2800" dirty="0" smtClean="0"/>
              <a:t>Supervision and accountability </a:t>
            </a:r>
          </a:p>
          <a:p>
            <a:pPr lvl="1">
              <a:buFont typeface="Arial" pitchFamily="34" charset="0"/>
              <a:buChar char="•"/>
            </a:pPr>
            <a:r>
              <a:rPr lang="en-US" sz="2800" dirty="0" smtClean="0"/>
              <a:t>Regular </a:t>
            </a:r>
            <a:r>
              <a:rPr lang="en-US" sz="2800" dirty="0"/>
              <a:t>r</a:t>
            </a:r>
            <a:r>
              <a:rPr lang="en-US" sz="2800" dirty="0" smtClean="0"/>
              <a:t>eview – committee, legal counsel, insurance agent</a:t>
            </a:r>
          </a:p>
          <a:p>
            <a:pPr lvl="1">
              <a:buFont typeface="Arial" pitchFamily="34" charset="0"/>
              <a:buChar char="•"/>
            </a:pPr>
            <a:r>
              <a:rPr lang="en-US" sz="2800" dirty="0" smtClean="0"/>
              <a:t>Annual Training of staff &amp; volunteers</a:t>
            </a:r>
          </a:p>
          <a:p>
            <a:pPr marL="0" indent="0">
              <a:buNone/>
            </a:pPr>
            <a:endParaRPr lang="en-US" dirty="0" smtClean="0"/>
          </a:p>
        </p:txBody>
      </p:sp>
      <p:sp>
        <p:nvSpPr>
          <p:cNvPr id="2" name="Title 1"/>
          <p:cNvSpPr>
            <a:spLocks noGrp="1"/>
          </p:cNvSpPr>
          <p:nvPr>
            <p:ph type="title"/>
          </p:nvPr>
        </p:nvSpPr>
        <p:spPr/>
        <p:txBody>
          <a:bodyPr>
            <a:normAutofit/>
          </a:bodyPr>
          <a:lstStyle/>
          <a:p>
            <a:r>
              <a:rPr lang="en-US" sz="4000" b="1" dirty="0" smtClean="0">
                <a:latin typeface="Verdana" pitchFamily="34" charset="0"/>
                <a:ea typeface="Verdana" pitchFamily="34" charset="0"/>
                <a:cs typeface="Verdana" pitchFamily="34" charset="0"/>
              </a:rPr>
              <a:t>Important Considerations</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3042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a:bodyPr>
          <a:lstStyle/>
          <a:p>
            <a:r>
              <a:rPr lang="en-US" sz="2800" b="1" dirty="0" smtClean="0"/>
              <a:t>Philosophy of Ministry </a:t>
            </a:r>
            <a:r>
              <a:rPr lang="en-US" sz="2800" dirty="0" smtClean="0"/>
              <a:t>– purpose for policy</a:t>
            </a:r>
          </a:p>
          <a:p>
            <a:pPr marL="457200" lvl="1" indent="0">
              <a:buNone/>
            </a:pPr>
            <a:r>
              <a:rPr lang="en-US" sz="2800" dirty="0" smtClean="0"/>
              <a:t>Why do we have a policy?</a:t>
            </a:r>
          </a:p>
          <a:p>
            <a:r>
              <a:rPr lang="en-US" sz="2800" b="1" dirty="0" smtClean="0"/>
              <a:t>Definitions</a:t>
            </a:r>
            <a:r>
              <a:rPr lang="en-US" sz="2800" dirty="0" smtClean="0"/>
              <a:t> – misconduct/abuse</a:t>
            </a:r>
          </a:p>
          <a:p>
            <a:pPr marL="457200" lvl="1" indent="0">
              <a:buNone/>
            </a:pPr>
            <a:r>
              <a:rPr lang="en-US" sz="2800" dirty="0" smtClean="0"/>
              <a:t>What are we talking about?</a:t>
            </a:r>
          </a:p>
          <a:p>
            <a:r>
              <a:rPr lang="en-US" sz="2800" b="1" dirty="0" smtClean="0"/>
              <a:t>Who?</a:t>
            </a:r>
            <a:r>
              <a:rPr lang="en-US" sz="2800" dirty="0" smtClean="0"/>
              <a:t> (Personnel summary)</a:t>
            </a:r>
          </a:p>
          <a:p>
            <a:pPr marL="457200" lvl="1" indent="0">
              <a:buNone/>
            </a:pPr>
            <a:r>
              <a:rPr lang="en-US" sz="2800" dirty="0" smtClean="0"/>
              <a:t>Who is covered under the policy?</a:t>
            </a:r>
          </a:p>
          <a:p>
            <a:r>
              <a:rPr lang="en-US" sz="2800" b="1" dirty="0" smtClean="0"/>
              <a:t>General Policies </a:t>
            </a:r>
            <a:r>
              <a:rPr lang="en-US" sz="2800" dirty="0" smtClean="0"/>
              <a:t>– clear expectations</a:t>
            </a:r>
          </a:p>
          <a:p>
            <a:pPr marL="457200" lvl="1" indent="0">
              <a:buNone/>
            </a:pPr>
            <a:r>
              <a:rPr lang="en-US" sz="2800" dirty="0" smtClean="0"/>
              <a:t>What policies apply to almost all the programs?</a:t>
            </a:r>
          </a:p>
          <a:p>
            <a:endParaRPr lang="en-US" dirty="0" smtClean="0"/>
          </a:p>
        </p:txBody>
      </p:sp>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Verdana" pitchFamily="34" charset="0"/>
                <a:ea typeface="Verdana" pitchFamily="34" charset="0"/>
                <a:cs typeface="Verdana" pitchFamily="34" charset="0"/>
              </a:rPr>
              <a:t>General Policy Components</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177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5029200"/>
          </a:xfrm>
        </p:spPr>
        <p:txBody>
          <a:bodyPr>
            <a:normAutofit/>
          </a:bodyPr>
          <a:lstStyle/>
          <a:p>
            <a:pPr lvl="0"/>
            <a:r>
              <a:rPr lang="en-US" sz="2800" b="1" dirty="0">
                <a:solidFill>
                  <a:prstClr val="black"/>
                </a:solidFill>
              </a:rPr>
              <a:t>Discipline Policy </a:t>
            </a:r>
            <a:r>
              <a:rPr lang="en-US" sz="2800" dirty="0">
                <a:solidFill>
                  <a:prstClr val="black"/>
                </a:solidFill>
              </a:rPr>
              <a:t>– response to </a:t>
            </a:r>
            <a:r>
              <a:rPr lang="en-US" sz="2800" dirty="0" smtClean="0">
                <a:solidFill>
                  <a:prstClr val="black"/>
                </a:solidFill>
              </a:rPr>
              <a:t>misbehavior</a:t>
            </a:r>
            <a:br>
              <a:rPr lang="en-US" sz="2800" dirty="0" smtClean="0">
                <a:solidFill>
                  <a:prstClr val="black"/>
                </a:solidFill>
              </a:rPr>
            </a:br>
            <a:r>
              <a:rPr lang="en-US" sz="2800" dirty="0" smtClean="0">
                <a:solidFill>
                  <a:prstClr val="black"/>
                </a:solidFill>
              </a:rPr>
              <a:t>What are appropriate discipline techniques?</a:t>
            </a:r>
          </a:p>
          <a:p>
            <a:r>
              <a:rPr lang="en-US" sz="2800" b="1" dirty="0" smtClean="0">
                <a:solidFill>
                  <a:prstClr val="black"/>
                </a:solidFill>
              </a:rPr>
              <a:t>Transportation </a:t>
            </a:r>
            <a:r>
              <a:rPr lang="en-US" sz="2800" b="1" dirty="0">
                <a:solidFill>
                  <a:prstClr val="black"/>
                </a:solidFill>
              </a:rPr>
              <a:t>Policy </a:t>
            </a:r>
            <a:r>
              <a:rPr lang="en-US" sz="2800" dirty="0">
                <a:solidFill>
                  <a:prstClr val="black"/>
                </a:solidFill>
              </a:rPr>
              <a:t>– must conform </a:t>
            </a:r>
            <a:r>
              <a:rPr lang="en-US" sz="2800" dirty="0" smtClean="0">
                <a:solidFill>
                  <a:prstClr val="black"/>
                </a:solidFill>
              </a:rPr>
              <a:t>to local laws</a:t>
            </a:r>
            <a:br>
              <a:rPr lang="en-US" sz="2800" dirty="0" smtClean="0">
                <a:solidFill>
                  <a:prstClr val="black"/>
                </a:solidFill>
              </a:rPr>
            </a:br>
            <a:r>
              <a:rPr lang="en-US" sz="2800" dirty="0" smtClean="0">
                <a:solidFill>
                  <a:prstClr val="black"/>
                </a:solidFill>
              </a:rPr>
              <a:t>What </a:t>
            </a:r>
            <a:r>
              <a:rPr lang="en-US" sz="2800" dirty="0">
                <a:solidFill>
                  <a:prstClr val="black"/>
                </a:solidFill>
              </a:rPr>
              <a:t>are the risks involved </a:t>
            </a:r>
            <a:r>
              <a:rPr lang="en-US" sz="2800" dirty="0" smtClean="0">
                <a:solidFill>
                  <a:prstClr val="black"/>
                </a:solidFill>
              </a:rPr>
              <a:t>in transportation?</a:t>
            </a:r>
            <a:endParaRPr lang="en-US" sz="2800" dirty="0">
              <a:solidFill>
                <a:prstClr val="black"/>
              </a:solidFill>
            </a:endParaRPr>
          </a:p>
          <a:p>
            <a:pPr lvl="0"/>
            <a:r>
              <a:rPr lang="en-US" sz="2800" b="1" dirty="0">
                <a:solidFill>
                  <a:prstClr val="black"/>
                </a:solidFill>
              </a:rPr>
              <a:t>Supervision Polic</a:t>
            </a:r>
            <a:r>
              <a:rPr lang="en-US" sz="2800" dirty="0">
                <a:solidFill>
                  <a:prstClr val="black"/>
                </a:solidFill>
              </a:rPr>
              <a:t>y – maintain </a:t>
            </a:r>
            <a:r>
              <a:rPr lang="en-US" sz="2800" dirty="0" smtClean="0">
                <a:solidFill>
                  <a:prstClr val="black"/>
                </a:solidFill>
              </a:rPr>
              <a:t>accountability</a:t>
            </a:r>
            <a:br>
              <a:rPr lang="en-US" sz="2800" dirty="0" smtClean="0">
                <a:solidFill>
                  <a:prstClr val="black"/>
                </a:solidFill>
              </a:rPr>
            </a:br>
            <a:r>
              <a:rPr lang="en-US" sz="2800" dirty="0" smtClean="0">
                <a:solidFill>
                  <a:prstClr val="black"/>
                </a:solidFill>
              </a:rPr>
              <a:t>Who is accountable?</a:t>
            </a:r>
            <a:endParaRPr lang="en-US" sz="2800" dirty="0">
              <a:solidFill>
                <a:prstClr val="black"/>
              </a:solidFill>
            </a:endParaRPr>
          </a:p>
          <a:p>
            <a:pPr lvl="0"/>
            <a:r>
              <a:rPr lang="en-US" sz="2800" b="1" dirty="0" smtClean="0">
                <a:solidFill>
                  <a:prstClr val="black"/>
                </a:solidFill>
              </a:rPr>
              <a:t>Screening </a:t>
            </a:r>
            <a:r>
              <a:rPr lang="en-US" sz="2800" b="1" dirty="0">
                <a:solidFill>
                  <a:prstClr val="black"/>
                </a:solidFill>
              </a:rPr>
              <a:t>Policy</a:t>
            </a:r>
            <a:r>
              <a:rPr lang="en-US" sz="2800" dirty="0">
                <a:solidFill>
                  <a:prstClr val="black"/>
                </a:solidFill>
              </a:rPr>
              <a:t> – Criteria for </a:t>
            </a:r>
            <a:r>
              <a:rPr lang="en-US" sz="2800" dirty="0" smtClean="0">
                <a:solidFill>
                  <a:prstClr val="black"/>
                </a:solidFill>
              </a:rPr>
              <a:t>selection</a:t>
            </a:r>
            <a:br>
              <a:rPr lang="en-US" sz="2800" dirty="0" smtClean="0">
                <a:solidFill>
                  <a:prstClr val="black"/>
                </a:solidFill>
              </a:rPr>
            </a:br>
            <a:r>
              <a:rPr lang="en-US" sz="2800" dirty="0" smtClean="0">
                <a:solidFill>
                  <a:prstClr val="black"/>
                </a:solidFill>
              </a:rPr>
              <a:t>Is a criminal background check enough?</a:t>
            </a:r>
            <a:endParaRPr lang="en-US" sz="2800" dirty="0">
              <a:solidFill>
                <a:prstClr val="black"/>
              </a:solidFill>
            </a:endParaRPr>
          </a:p>
        </p:txBody>
      </p:sp>
      <p:sp>
        <p:nvSpPr>
          <p:cNvPr id="2" name="Title 1"/>
          <p:cNvSpPr>
            <a:spLocks noGrp="1"/>
          </p:cNvSpPr>
          <p:nvPr>
            <p:ph type="title"/>
          </p:nvPr>
        </p:nvSpPr>
        <p:spPr/>
        <p:txBody>
          <a:bodyPr>
            <a:normAutofit/>
          </a:bodyPr>
          <a:lstStyle/>
          <a:p>
            <a:pPr algn="ctr"/>
            <a:r>
              <a:rPr lang="en-US" sz="4000" b="1" dirty="0" smtClean="0">
                <a:latin typeface="Verdana" pitchFamily="34" charset="0"/>
                <a:ea typeface="Verdana" pitchFamily="34" charset="0"/>
                <a:cs typeface="Verdana" pitchFamily="34" charset="0"/>
              </a:rPr>
              <a:t>Specific Policy Components</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4540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smtClean="0"/>
              <a:t>Criminal Background Checks:</a:t>
            </a:r>
          </a:p>
          <a:p>
            <a:pPr marL="0" indent="0">
              <a:buNone/>
            </a:pPr>
            <a:r>
              <a:rPr lang="en-US" sz="2800" dirty="0" smtClean="0"/>
              <a:t>Various kinds of checks are available - </a:t>
            </a:r>
            <a:br>
              <a:rPr lang="en-US" sz="2800" dirty="0" smtClean="0"/>
            </a:br>
            <a:r>
              <a:rPr lang="en-US" sz="2800" dirty="0" smtClean="0"/>
              <a:t>     Costs and Risks must be weighed carefully</a:t>
            </a:r>
          </a:p>
          <a:p>
            <a:pPr marL="0" indent="0">
              <a:buNone/>
            </a:pPr>
            <a:r>
              <a:rPr lang="en-US" sz="2800" dirty="0" smtClean="0"/>
              <a:t>Part of an overall selection process -</a:t>
            </a:r>
            <a:br>
              <a:rPr lang="en-US" sz="2800" dirty="0" smtClean="0"/>
            </a:br>
            <a:r>
              <a:rPr lang="en-US" sz="2800" dirty="0" smtClean="0"/>
              <a:t>     Application, Interview, References, etc…</a:t>
            </a:r>
          </a:p>
          <a:p>
            <a:pPr marL="0" indent="0">
              <a:buNone/>
            </a:pPr>
            <a:r>
              <a:rPr lang="en-US" sz="2800" dirty="0" smtClean="0"/>
              <a:t>Known Person – someone who has been a part of the congregation for awhile (1 year)</a:t>
            </a:r>
            <a:endParaRPr lang="en-US" sz="2800" dirty="0"/>
          </a:p>
        </p:txBody>
      </p:sp>
      <p:sp>
        <p:nvSpPr>
          <p:cNvPr id="2" name="Title 1"/>
          <p:cNvSpPr>
            <a:spLocks noGrp="1"/>
          </p:cNvSpPr>
          <p:nvPr>
            <p:ph type="title"/>
          </p:nvPr>
        </p:nvSpPr>
        <p:spPr/>
        <p:txBody>
          <a:bodyPr>
            <a:normAutofit/>
          </a:bodyPr>
          <a:lstStyle/>
          <a:p>
            <a:pPr algn="ctr"/>
            <a:r>
              <a:rPr lang="en-US" sz="4000" b="1" dirty="0" smtClean="0">
                <a:latin typeface="Verdana" pitchFamily="34" charset="0"/>
                <a:ea typeface="Verdana" pitchFamily="34" charset="0"/>
                <a:cs typeface="Verdana" pitchFamily="34" charset="0"/>
              </a:rPr>
              <a:t>A Note about Screening</a:t>
            </a:r>
            <a:endParaRPr lang="en-US" sz="4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8422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1583</TotalTime>
  <Words>2222</Words>
  <Application>Microsoft Office PowerPoint</Application>
  <PresentationFormat>On-screen Show (4:3)</PresentationFormat>
  <Paragraphs>247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Maintaining a Safe Church</vt:lpstr>
      <vt:lpstr>Safe Church Top 5 Goals</vt:lpstr>
      <vt:lpstr>Why Have a Policy?</vt:lpstr>
      <vt:lpstr>Rationale For a Policy</vt:lpstr>
      <vt:lpstr>Getting Started</vt:lpstr>
      <vt:lpstr>Important Considerations</vt:lpstr>
      <vt:lpstr>General Policy Components</vt:lpstr>
      <vt:lpstr>Specific Policy Components</vt:lpstr>
      <vt:lpstr>A Note about Screening</vt:lpstr>
      <vt:lpstr>Policy Highlights</vt:lpstr>
      <vt:lpstr>Sexual Predators</vt:lpstr>
      <vt:lpstr>Responding to a Disclosure</vt:lpstr>
      <vt:lpstr>Reporting Suspected Abuse</vt:lpstr>
      <vt:lpstr>Resources</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Church Policy</dc:title>
  <dc:creator>Bonnie Nicholas</dc:creator>
  <cp:lastModifiedBy>Bonnie Nicholas</cp:lastModifiedBy>
  <cp:revision>81</cp:revision>
  <dcterms:created xsi:type="dcterms:W3CDTF">2011-11-15T16:21:13Z</dcterms:created>
  <dcterms:modified xsi:type="dcterms:W3CDTF">2014-02-04T15:58:11Z</dcterms:modified>
</cp:coreProperties>
</file>