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57" r:id="rId4"/>
    <p:sldId id="258" r:id="rId5"/>
    <p:sldId id="260" r:id="rId6"/>
    <p:sldId id="259" r:id="rId7"/>
    <p:sldId id="265" r:id="rId8"/>
    <p:sldId id="271" r:id="rId9"/>
    <p:sldId id="268" r:id="rId10"/>
    <p:sldId id="267" r:id="rId11"/>
    <p:sldId id="264" r:id="rId12"/>
    <p:sldId id="266" r:id="rId13"/>
    <p:sldId id="270" r:id="rId14"/>
    <p:sldId id="262"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7E4CDB-D039-42C7-8005-B60746BAD3F5}" type="datetimeFigureOut">
              <a:rPr lang="en-US" smtClean="0"/>
              <a:t>2/11/2021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34127-BD47-4775-BADA-360B64DFD143}" type="slidenum">
              <a:rPr lang="en-US" smtClean="0"/>
              <a:t>‹#›</a:t>
            </a:fld>
            <a:endParaRPr lang="en-US"/>
          </a:p>
        </p:txBody>
      </p:sp>
    </p:spTree>
    <p:extLst>
      <p:ext uri="{BB962C8B-B14F-4D97-AF65-F5344CB8AC3E}">
        <p14:creationId xmlns:p14="http://schemas.microsoft.com/office/powerpoint/2010/main" val="12365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hildwelfare.gov/responding/how.cf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cwrp.ca/faq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One of the best prevention tools that we have is a strong Safe Church policy. Every church needs to have one.  Children deserve it and increasingly, parents expect it.</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Sends a strong message that this is a church that follows Jesus’ example and shows concern for “the least of these” by protecting those most vulnerable among us, especially our children.</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a:t>
            </a:fld>
            <a:endParaRPr lang="en-US"/>
          </a:p>
        </p:txBody>
      </p:sp>
    </p:spTree>
    <p:extLst>
      <p:ext uri="{BB962C8B-B14F-4D97-AF65-F5344CB8AC3E}">
        <p14:creationId xmlns:p14="http://schemas.microsoft.com/office/powerpoint/2010/main" val="2021555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Considerations that come out in discussion of situations from previous slides</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10</a:t>
            </a:fld>
            <a:endParaRPr lang="en-US"/>
          </a:p>
        </p:txBody>
      </p:sp>
    </p:spTree>
    <p:extLst>
      <p:ext uri="{BB962C8B-B14F-4D97-AF65-F5344CB8AC3E}">
        <p14:creationId xmlns:p14="http://schemas.microsoft.com/office/powerpoint/2010/main" val="379087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6019800" cy="4343400"/>
          </a:xfrm>
        </p:spPr>
        <p:txBody>
          <a:bodyPr/>
          <a:lstStyle/>
          <a:p>
            <a:r>
              <a:rPr lang="en-US" sz="1400" dirty="0" smtClean="0">
                <a:latin typeface="Verdana" pitchFamily="34" charset="0"/>
                <a:ea typeface="Verdana" pitchFamily="34" charset="0"/>
                <a:cs typeface="Verdana" pitchFamily="34" charset="0"/>
              </a:rPr>
              <a:t>I was once at a conference where the topic was sexual predators – the speaker showed some video clips that have stayed with me. We don’t have the video, so imagine with me. (close eyes)</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Think of the African Savannah… a lioness is prowling, looking for prey; how does she choose her victim. A hunting lion looks for a vulnerable victim – an animal who is younger and smaller, a wounded animal that is weaker, an animal that is alone and separated from the group. It’s the same with human sexual predators… </a:t>
            </a:r>
          </a:p>
          <a:p>
            <a:endParaRPr lang="en-US" sz="1400" dirty="0" smtClean="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Cognitive, Emotional</a:t>
            </a:r>
            <a:r>
              <a:rPr lang="en-US" sz="1400" dirty="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&amp; Spiritual factors also play a part:</a:t>
            </a:r>
          </a:p>
          <a:p>
            <a:r>
              <a:rPr lang="en-US" sz="1400" dirty="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Grooming – (Handout – steps of grooming)</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Elephants protect their young by creating a circle around them (imagine). Our churches need to provide protection for our children and those most vulnerable among us. We need to be the strong protection around them, keeping them safe.</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11</a:t>
            </a:fld>
            <a:endParaRPr lang="en-US"/>
          </a:p>
        </p:txBody>
      </p:sp>
    </p:spTree>
    <p:extLst>
      <p:ext uri="{BB962C8B-B14F-4D97-AF65-F5344CB8AC3E}">
        <p14:creationId xmlns:p14="http://schemas.microsoft.com/office/powerpoint/2010/main" val="336577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800600"/>
          </a:xfrm>
        </p:spPr>
        <p:txBody>
          <a:bodyPr/>
          <a:lstStyle/>
          <a:p>
            <a:r>
              <a:rPr lang="en-US" b="1" dirty="0" smtClean="0">
                <a:latin typeface="Verdana" pitchFamily="34" charset="0"/>
                <a:ea typeface="Verdana" pitchFamily="34" charset="0"/>
                <a:cs typeface="Verdana" pitchFamily="34" charset="0"/>
              </a:rPr>
              <a:t>Believe! </a:t>
            </a:r>
            <a:r>
              <a:rPr lang="en-US" dirty="0" smtClean="0">
                <a:latin typeface="Verdana" pitchFamily="34" charset="0"/>
                <a:ea typeface="Verdana" pitchFamily="34" charset="0"/>
                <a:cs typeface="Verdana" pitchFamily="34" charset="0"/>
              </a:rPr>
              <a:t>Do </a:t>
            </a:r>
            <a:r>
              <a:rPr lang="en-US" dirty="0">
                <a:latin typeface="Verdana" pitchFamily="34" charset="0"/>
                <a:ea typeface="Verdana" pitchFamily="34" charset="0"/>
                <a:cs typeface="Verdana" pitchFamily="34" charset="0"/>
              </a:rPr>
              <a:t>not try to convince the child that the story is not true or did not really happen that way. Do not suggest an alternative explanation (such as a “dream</a:t>
            </a:r>
            <a:r>
              <a:rPr lang="en-US" dirty="0" smtClean="0">
                <a:latin typeface="Verdana" pitchFamily="34" charset="0"/>
                <a:ea typeface="Verdana" pitchFamily="34" charset="0"/>
                <a:cs typeface="Verdana" pitchFamily="34" charset="0"/>
              </a:rPr>
              <a:t>”). Children don’t make this up.</a:t>
            </a:r>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 </a:t>
            </a:r>
          </a:p>
          <a:p>
            <a:pPr lvl="0"/>
            <a:r>
              <a:rPr lang="en-US" b="1" dirty="0" smtClean="0">
                <a:latin typeface="Verdana" pitchFamily="34" charset="0"/>
                <a:ea typeface="Verdana" pitchFamily="34" charset="0"/>
                <a:cs typeface="Verdana" pitchFamily="34" charset="0"/>
              </a:rPr>
              <a:t>Stay Calm! </a:t>
            </a:r>
            <a:r>
              <a:rPr lang="en-US" dirty="0" smtClean="0">
                <a:latin typeface="Verdana" pitchFamily="34" charset="0"/>
                <a:ea typeface="Verdana" pitchFamily="34" charset="0"/>
                <a:cs typeface="Verdana" pitchFamily="34" charset="0"/>
              </a:rPr>
              <a:t>Resist the temptation to overreact </a:t>
            </a:r>
            <a:r>
              <a:rPr lang="en-US" dirty="0">
                <a:latin typeface="Verdana" pitchFamily="34" charset="0"/>
                <a:ea typeface="Verdana" pitchFamily="34" charset="0"/>
                <a:cs typeface="Verdana" pitchFamily="34" charset="0"/>
              </a:rPr>
              <a:t>with fear, disgust, or </a:t>
            </a:r>
            <a:r>
              <a:rPr lang="en-US" dirty="0" smtClean="0">
                <a:latin typeface="Verdana" pitchFamily="34" charset="0"/>
                <a:ea typeface="Verdana" pitchFamily="34" charset="0"/>
                <a:cs typeface="Verdana" pitchFamily="34" charset="0"/>
              </a:rPr>
              <a:t>anxiety; </a:t>
            </a:r>
            <a:r>
              <a:rPr lang="en-US" dirty="0">
                <a:latin typeface="Verdana" pitchFamily="34" charset="0"/>
                <a:ea typeface="Verdana" pitchFamily="34" charset="0"/>
                <a:cs typeface="Verdana" pitchFamily="34" charset="0"/>
              </a:rPr>
              <a:t>the child may stop talking or may believe that you think they have been bad.</a:t>
            </a:r>
          </a:p>
          <a:p>
            <a:r>
              <a:rPr lang="en-US" dirty="0">
                <a:latin typeface="Verdana" pitchFamily="34" charset="0"/>
                <a:ea typeface="Verdana" pitchFamily="34" charset="0"/>
                <a:cs typeface="Verdana" pitchFamily="34" charset="0"/>
              </a:rPr>
              <a:t> </a:t>
            </a:r>
          </a:p>
          <a:p>
            <a:pPr lvl="0"/>
            <a:r>
              <a:rPr lang="en-US" b="1" dirty="0">
                <a:latin typeface="Verdana" pitchFamily="34" charset="0"/>
                <a:ea typeface="Verdana" pitchFamily="34" charset="0"/>
                <a:cs typeface="Verdana" pitchFamily="34" charset="0"/>
              </a:rPr>
              <a:t>DO NOT promise not to tell </a:t>
            </a:r>
            <a:r>
              <a:rPr lang="en-US" b="1" dirty="0" smtClean="0">
                <a:latin typeface="Verdana" pitchFamily="34" charset="0"/>
                <a:ea typeface="Verdana" pitchFamily="34" charset="0"/>
                <a:cs typeface="Verdana" pitchFamily="34" charset="0"/>
              </a:rPr>
              <a:t>anyone!</a:t>
            </a:r>
            <a:r>
              <a:rPr lang="en-US" dirty="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Tell </a:t>
            </a:r>
            <a:r>
              <a:rPr lang="en-US" dirty="0">
                <a:latin typeface="Verdana" pitchFamily="34" charset="0"/>
                <a:ea typeface="Verdana" pitchFamily="34" charset="0"/>
                <a:cs typeface="Verdana" pitchFamily="34" charset="0"/>
              </a:rPr>
              <a:t>the child that you want to find help for everyone so that the child will be safe from the hurt. </a:t>
            </a:r>
          </a:p>
          <a:p>
            <a:r>
              <a:rPr lang="en-US" dirty="0">
                <a:latin typeface="Verdana" pitchFamily="34" charset="0"/>
                <a:ea typeface="Verdana" pitchFamily="34" charset="0"/>
                <a:cs typeface="Verdana" pitchFamily="34" charset="0"/>
              </a:rPr>
              <a:t> </a:t>
            </a:r>
          </a:p>
          <a:p>
            <a:pPr lvl="0"/>
            <a:r>
              <a:rPr lang="en-US" b="1" dirty="0">
                <a:latin typeface="Verdana" pitchFamily="34" charset="0"/>
                <a:ea typeface="Verdana" pitchFamily="34" charset="0"/>
                <a:cs typeface="Verdana" pitchFamily="34" charset="0"/>
              </a:rPr>
              <a:t>Reassure the child that it WAS GOOD to tell </a:t>
            </a:r>
            <a:r>
              <a:rPr lang="en-US" b="1" dirty="0" smtClean="0">
                <a:latin typeface="Verdana" pitchFamily="34" charset="0"/>
                <a:ea typeface="Verdana" pitchFamily="34" charset="0"/>
                <a:cs typeface="Verdana" pitchFamily="34" charset="0"/>
              </a:rPr>
              <a:t>someone </a:t>
            </a:r>
            <a:r>
              <a:rPr lang="en-US" dirty="0" smtClean="0">
                <a:latin typeface="Verdana" pitchFamily="34" charset="0"/>
                <a:ea typeface="Verdana" pitchFamily="34" charset="0"/>
                <a:cs typeface="Verdana" pitchFamily="34" charset="0"/>
              </a:rPr>
              <a:t>&amp; Remind </a:t>
            </a:r>
            <a:r>
              <a:rPr lang="en-US" dirty="0">
                <a:latin typeface="Verdana" pitchFamily="34" charset="0"/>
                <a:ea typeface="Verdana" pitchFamily="34" charset="0"/>
                <a:cs typeface="Verdana" pitchFamily="34" charset="0"/>
              </a:rPr>
              <a:t>the child that whatever happened WAS NOT his/her fault</a:t>
            </a:r>
            <a:r>
              <a:rPr lang="en-US" dirty="0" smtClean="0">
                <a:latin typeface="Verdana" pitchFamily="34" charset="0"/>
                <a:ea typeface="Verdana" pitchFamily="34" charset="0"/>
                <a:cs typeface="Verdana" pitchFamily="34" charset="0"/>
              </a:rPr>
              <a:t>. No child deserves to be hurt</a:t>
            </a:r>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   </a:t>
            </a:r>
          </a:p>
          <a:p>
            <a:pPr lvl="0"/>
            <a:r>
              <a:rPr lang="en-US" b="1" dirty="0">
                <a:latin typeface="Verdana" pitchFamily="34" charset="0"/>
                <a:ea typeface="Verdana" pitchFamily="34" charset="0"/>
                <a:cs typeface="Verdana" pitchFamily="34" charset="0"/>
              </a:rPr>
              <a:t>DO NOT investigate; LISTEN </a:t>
            </a:r>
            <a:r>
              <a:rPr lang="en-US" b="1" dirty="0" smtClean="0">
                <a:latin typeface="Verdana" pitchFamily="34" charset="0"/>
                <a:ea typeface="Verdana" pitchFamily="34" charset="0"/>
                <a:cs typeface="Verdana" pitchFamily="34" charset="0"/>
              </a:rPr>
              <a:t>closely</a:t>
            </a:r>
            <a:r>
              <a:rPr lang="en-US" dirty="0" smtClean="0">
                <a:latin typeface="Verdana" pitchFamily="34" charset="0"/>
                <a:ea typeface="Verdana" pitchFamily="34" charset="0"/>
                <a:cs typeface="Verdana" pitchFamily="34" charset="0"/>
              </a:rPr>
              <a:t>; write </a:t>
            </a:r>
            <a:r>
              <a:rPr lang="en-US" dirty="0">
                <a:latin typeface="Verdana" pitchFamily="34" charset="0"/>
                <a:ea typeface="Verdana" pitchFamily="34" charset="0"/>
                <a:cs typeface="Verdana" pitchFamily="34" charset="0"/>
              </a:rPr>
              <a:t>down the information immediately after the conversation while it is still fresh in your mind.</a:t>
            </a:r>
          </a:p>
          <a:p>
            <a:r>
              <a:rPr lang="en-US" dirty="0">
                <a:latin typeface="Verdana" pitchFamily="34" charset="0"/>
                <a:ea typeface="Verdana" pitchFamily="34" charset="0"/>
                <a:cs typeface="Verdana" pitchFamily="34" charset="0"/>
              </a:rPr>
              <a:t>  </a:t>
            </a:r>
          </a:p>
          <a:p>
            <a:pPr lvl="0"/>
            <a:r>
              <a:rPr lang="en-US" dirty="0" smtClean="0">
                <a:latin typeface="Verdana" pitchFamily="34" charset="0"/>
                <a:ea typeface="Verdana" pitchFamily="34" charset="0"/>
                <a:cs typeface="Verdana" pitchFamily="34" charset="0"/>
              </a:rPr>
              <a:t>If appropriate</a:t>
            </a:r>
            <a:r>
              <a:rPr lang="en-US" dirty="0">
                <a:latin typeface="Verdana" pitchFamily="34" charset="0"/>
                <a:ea typeface="Verdana" pitchFamily="34" charset="0"/>
                <a:cs typeface="Verdana" pitchFamily="34" charset="0"/>
              </a:rPr>
              <a:t>, </a:t>
            </a:r>
            <a:r>
              <a:rPr lang="en-US" b="1" dirty="0">
                <a:latin typeface="Verdana" pitchFamily="34" charset="0"/>
                <a:ea typeface="Verdana" pitchFamily="34" charset="0"/>
                <a:cs typeface="Verdana" pitchFamily="34" charset="0"/>
              </a:rPr>
              <a:t>pray </a:t>
            </a:r>
            <a:r>
              <a:rPr lang="en-US" dirty="0">
                <a:latin typeface="Verdana" pitchFamily="34" charset="0"/>
                <a:ea typeface="Verdana" pitchFamily="34" charset="0"/>
                <a:cs typeface="Verdana" pitchFamily="34" charset="0"/>
              </a:rPr>
              <a:t>with the child. Keep the </a:t>
            </a:r>
            <a:r>
              <a:rPr lang="en-US" dirty="0" smtClean="0">
                <a:latin typeface="Verdana" pitchFamily="34" charset="0"/>
                <a:ea typeface="Verdana" pitchFamily="34" charset="0"/>
                <a:cs typeface="Verdana" pitchFamily="34" charset="0"/>
              </a:rPr>
              <a:t>child &amp; family </a:t>
            </a:r>
            <a:r>
              <a:rPr lang="en-US" dirty="0">
                <a:latin typeface="Verdana" pitchFamily="34" charset="0"/>
                <a:ea typeface="Verdana" pitchFamily="34" charset="0"/>
                <a:cs typeface="Verdana" pitchFamily="34" charset="0"/>
              </a:rPr>
              <a:t>in your own </a:t>
            </a:r>
            <a:r>
              <a:rPr lang="en-US" dirty="0" smtClean="0">
                <a:latin typeface="Verdana" pitchFamily="34" charset="0"/>
                <a:ea typeface="Verdana" pitchFamily="34" charset="0"/>
                <a:cs typeface="Verdana" pitchFamily="34" charset="0"/>
              </a:rPr>
              <a:t>private prayers. </a:t>
            </a:r>
            <a:r>
              <a:rPr lang="en-US" b="1" dirty="0" smtClean="0">
                <a:latin typeface="Verdana" pitchFamily="34" charset="0"/>
                <a:ea typeface="Verdana" pitchFamily="34" charset="0"/>
                <a:cs typeface="Verdana" pitchFamily="34" charset="0"/>
              </a:rPr>
              <a:t>Follow </a:t>
            </a:r>
            <a:r>
              <a:rPr lang="en-US" b="1" dirty="0">
                <a:latin typeface="Verdana" pitchFamily="34" charset="0"/>
                <a:ea typeface="Verdana" pitchFamily="34" charset="0"/>
                <a:cs typeface="Verdana" pitchFamily="34" charset="0"/>
              </a:rPr>
              <a:t>up</a:t>
            </a:r>
            <a:r>
              <a:rPr lang="en-US" dirty="0">
                <a:latin typeface="Verdana" pitchFamily="34" charset="0"/>
                <a:ea typeface="Verdana" pitchFamily="34" charset="0"/>
                <a:cs typeface="Verdana" pitchFamily="34" charset="0"/>
              </a:rPr>
              <a:t> in later weeks and months by showing concern and support. This will help reduce the shame</a:t>
            </a:r>
            <a:r>
              <a:rPr lang="en-US" dirty="0" smtClean="0">
                <a:latin typeface="Verdana" pitchFamily="34" charset="0"/>
                <a:ea typeface="Verdana" pitchFamily="34" charset="0"/>
                <a:cs typeface="Verdana" pitchFamily="34" charset="0"/>
              </a:rPr>
              <a:t>.</a:t>
            </a:r>
          </a:p>
          <a:p>
            <a:pPr lvl="0"/>
            <a:endParaRPr lang="en-US" dirty="0">
              <a:latin typeface="Verdana" pitchFamily="34" charset="0"/>
              <a:ea typeface="Verdana" pitchFamily="34" charset="0"/>
              <a:cs typeface="Verdana" pitchFamily="34" charset="0"/>
            </a:endParaRPr>
          </a:p>
          <a:p>
            <a:pPr lvl="0"/>
            <a:r>
              <a:rPr lang="en-US" dirty="0" smtClean="0">
                <a:latin typeface="Verdana" pitchFamily="34" charset="0"/>
                <a:ea typeface="Verdana" pitchFamily="34" charset="0"/>
                <a:cs typeface="Verdana" pitchFamily="34" charset="0"/>
              </a:rPr>
              <a:t>Follow church reporting procedures, which should state who to report to, and should have report form to fill out and keep on file.</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12</a:t>
            </a:fld>
            <a:endParaRPr lang="en-US" dirty="0"/>
          </a:p>
        </p:txBody>
      </p:sp>
    </p:spTree>
    <p:extLst>
      <p:ext uri="{BB962C8B-B14F-4D97-AF65-F5344CB8AC3E}">
        <p14:creationId xmlns:p14="http://schemas.microsoft.com/office/powerpoint/2010/main" val="291729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648200"/>
          </a:xfrm>
        </p:spPr>
        <p:txBody>
          <a:bodyPr/>
          <a:lstStyle/>
          <a:p>
            <a:r>
              <a:rPr lang="en-US" sz="1400" dirty="0" smtClean="0">
                <a:latin typeface="Verdana" pitchFamily="34" charset="0"/>
                <a:ea typeface="Verdana" pitchFamily="34" charset="0"/>
                <a:cs typeface="Verdana" pitchFamily="34" charset="0"/>
              </a:rPr>
              <a:t>Applies to vulnerable populations; not adults generally – in cases involving adults; the one victimized must be empowered by having the choice of next steps to take on his or her own behalf. </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On the other hand, we must take it on ourselves to guard those who are most vulnerable among us, children, the elderly, those who are impaired, etc. </a:t>
            </a:r>
          </a:p>
          <a:p>
            <a:endParaRPr lang="en-US" sz="1400" b="1"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For more information: In the USA:</a:t>
            </a:r>
          </a:p>
          <a:p>
            <a:r>
              <a:rPr lang="en-US" sz="1400" b="1" dirty="0" smtClean="0">
                <a:latin typeface="Verdana" pitchFamily="34" charset="0"/>
                <a:ea typeface="Verdana" pitchFamily="34" charset="0"/>
                <a:cs typeface="Verdana" pitchFamily="34" charset="0"/>
              </a:rPr>
              <a:t>1-800-4-A-CHILD (1-800-422-4453)</a:t>
            </a:r>
            <a:endParaRPr lang="en-US" sz="1400" b="1" dirty="0">
              <a:latin typeface="Verdana" pitchFamily="34" charset="0"/>
              <a:ea typeface="Verdana" pitchFamily="34" charset="0"/>
              <a:cs typeface="Verdana" pitchFamily="34" charset="0"/>
            </a:endParaRPr>
          </a:p>
          <a:p>
            <a:r>
              <a:rPr lang="en-US" sz="1400" b="1" u="sng" dirty="0">
                <a:latin typeface="Verdana" pitchFamily="34" charset="0"/>
                <a:ea typeface="Verdana" pitchFamily="34" charset="0"/>
                <a:cs typeface="Verdana" pitchFamily="34" charset="0"/>
                <a:hlinkClick r:id="rId3"/>
              </a:rPr>
              <a:t>http://www.childwelfare.gov/responding/how.cfm</a:t>
            </a:r>
            <a:r>
              <a:rPr lang="en-US" sz="1400" b="1" dirty="0">
                <a:latin typeface="Verdana" pitchFamily="34" charset="0"/>
                <a:ea typeface="Verdana" pitchFamily="34" charset="0"/>
                <a:cs typeface="Verdana" pitchFamily="34" charset="0"/>
              </a:rPr>
              <a:t> </a:t>
            </a:r>
            <a:r>
              <a:rPr lang="en-US" sz="1400" b="1" dirty="0" smtClean="0">
                <a:latin typeface="Verdana" pitchFamily="34" charset="0"/>
                <a:ea typeface="Verdana" pitchFamily="34" charset="0"/>
                <a:cs typeface="Verdana" pitchFamily="34" charset="0"/>
              </a:rPr>
              <a:t> </a:t>
            </a:r>
            <a:endParaRPr lang="en-US" sz="1400" b="1" dirty="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 </a:t>
            </a:r>
            <a:endParaRPr lang="en-US" sz="1400" b="1" dirty="0" smtClean="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In Canada:</a:t>
            </a:r>
          </a:p>
          <a:p>
            <a:r>
              <a:rPr lang="en-US" sz="1400" b="1" dirty="0" smtClean="0">
                <a:latin typeface="Verdana" pitchFamily="34" charset="0"/>
                <a:ea typeface="Verdana" pitchFamily="34" charset="0"/>
                <a:cs typeface="Verdana" pitchFamily="34" charset="0"/>
              </a:rPr>
              <a:t>1-800-668-6868 (Kid’s Help)</a:t>
            </a:r>
            <a:endParaRPr lang="en-US" sz="1400" b="1" dirty="0">
              <a:latin typeface="Verdana" pitchFamily="34" charset="0"/>
              <a:ea typeface="Verdana" pitchFamily="34" charset="0"/>
              <a:cs typeface="Verdana" pitchFamily="34" charset="0"/>
            </a:endParaRPr>
          </a:p>
          <a:p>
            <a:r>
              <a:rPr lang="en-US" sz="1400" b="1" u="sng" dirty="0">
                <a:latin typeface="Verdana" pitchFamily="34" charset="0"/>
                <a:ea typeface="Verdana" pitchFamily="34" charset="0"/>
                <a:cs typeface="Verdana" pitchFamily="34" charset="0"/>
                <a:hlinkClick r:id="rId4"/>
              </a:rPr>
              <a:t>http://</a:t>
            </a:r>
            <a:r>
              <a:rPr lang="en-US" sz="1400" b="1" u="sng" dirty="0" smtClean="0">
                <a:latin typeface="Verdana" pitchFamily="34" charset="0"/>
                <a:ea typeface="Verdana" pitchFamily="34" charset="0"/>
                <a:cs typeface="Verdana" pitchFamily="34" charset="0"/>
                <a:hlinkClick r:id="rId4"/>
              </a:rPr>
              <a:t>cwrp.ca/faqs</a:t>
            </a:r>
            <a:endParaRPr lang="en-US" sz="1400" b="1" u="sng" dirty="0" smtClean="0">
              <a:latin typeface="Verdana" pitchFamily="34" charset="0"/>
              <a:ea typeface="Verdana" pitchFamily="34" charset="0"/>
              <a:cs typeface="Verdana" pitchFamily="34" charset="0"/>
            </a:endParaRPr>
          </a:p>
          <a:p>
            <a:endParaRPr lang="en-US" sz="1400" b="1" dirty="0" smtClean="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Mandated reporters can be held criminally and legally liable </a:t>
            </a:r>
            <a:r>
              <a:rPr lang="en-US" sz="1400" dirty="0" smtClean="0">
                <a:latin typeface="Verdana" pitchFamily="34" charset="0"/>
                <a:ea typeface="Verdana" pitchFamily="34" charset="0"/>
                <a:cs typeface="Verdana" pitchFamily="34" charset="0"/>
              </a:rPr>
              <a:t>for NOT reporting if they know of suspected abuse and do not report it! (people have gone to jail).</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13</a:t>
            </a:fld>
            <a:endParaRPr lang="en-US"/>
          </a:p>
        </p:txBody>
      </p:sp>
    </p:spTree>
    <p:extLst>
      <p:ext uri="{BB962C8B-B14F-4D97-AF65-F5344CB8AC3E}">
        <p14:creationId xmlns:p14="http://schemas.microsoft.com/office/powerpoint/2010/main" val="586562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itchFamily="34" charset="0"/>
                <a:ea typeface="Verdana" pitchFamily="34" charset="0"/>
                <a:cs typeface="Verdana" pitchFamily="34" charset="0"/>
              </a:rPr>
              <a:t>Beth Swagman’s book </a:t>
            </a:r>
            <a:r>
              <a:rPr lang="en-US" sz="1400" dirty="0" smtClean="0">
                <a:latin typeface="Verdana" pitchFamily="34" charset="0"/>
                <a:ea typeface="Verdana" pitchFamily="34" charset="0"/>
                <a:cs typeface="Verdana" pitchFamily="34" charset="0"/>
              </a:rPr>
              <a:t>is an excellent resource – perhaps your classis Safe Church team could own a copy that churches could borrow to create or review their policy.</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Brotherhood Mutual </a:t>
            </a:r>
            <a:r>
              <a:rPr lang="en-US" sz="1400" dirty="0" smtClean="0">
                <a:latin typeface="Verdana" pitchFamily="34" charset="0"/>
                <a:ea typeface="Verdana" pitchFamily="34" charset="0"/>
                <a:cs typeface="Verdana" pitchFamily="34" charset="0"/>
              </a:rPr>
              <a:t>insures a lot of churches – their website has great resources. Also Christianity Today Leadership Journal in conjunction with Brotherhood Mutual has created a publication which includes a safety library. For a small annual fee you can have access to all the resources in their safety library. </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Other Safe Church Team members are also good resources – as well as the Safe Church Ministry office. Don’t hesitate to contact us.</a:t>
            </a:r>
            <a:endParaRPr lang="en-US" sz="1400"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14</a:t>
            </a:fld>
            <a:endParaRPr lang="en-US"/>
          </a:p>
        </p:txBody>
      </p:sp>
    </p:spTree>
    <p:extLst>
      <p:ext uri="{BB962C8B-B14F-4D97-AF65-F5344CB8AC3E}">
        <p14:creationId xmlns:p14="http://schemas.microsoft.com/office/powerpoint/2010/main" val="2185636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634127-BD47-4775-BADA-360B64DFD143}" type="slidenum">
              <a:rPr lang="en-US" smtClean="0"/>
              <a:t>15</a:t>
            </a:fld>
            <a:endParaRPr lang="en-US"/>
          </a:p>
        </p:txBody>
      </p:sp>
    </p:spTree>
    <p:extLst>
      <p:ext uri="{BB962C8B-B14F-4D97-AF65-F5344CB8AC3E}">
        <p14:creationId xmlns:p14="http://schemas.microsoft.com/office/powerpoint/2010/main" val="401806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The goal is for every church to have a policy – right now only about ½ of our churches have any kind of safe church policy (according to Yearbook reports) and of those it is uncertain how effective they are. We don’t know whether or not policies are well-written, or whether or not they are being followed. It is a sad state of affairs for our church.</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Your responsibility, as a Safe Church Team member, is to champion Safe Church in your congregation, and in your classis</a:t>
            </a:r>
            <a:r>
              <a:rPr lang="en-US" sz="1400" b="1" dirty="0">
                <a:latin typeface="Verdana" pitchFamily="34" charset="0"/>
                <a:ea typeface="Verdana" pitchFamily="34" charset="0"/>
                <a:cs typeface="Verdana" pitchFamily="34" charset="0"/>
              </a:rPr>
              <a:t> </a:t>
            </a:r>
            <a:r>
              <a:rPr lang="en-US" sz="1400" b="1" dirty="0" smtClean="0">
                <a:latin typeface="Verdana" pitchFamily="34" charset="0"/>
                <a:ea typeface="Verdana" pitchFamily="34" charset="0"/>
                <a:cs typeface="Verdana" pitchFamily="34" charset="0"/>
              </a:rPr>
              <a:t>– including the goal that each church have a Safe Church policy. </a:t>
            </a:r>
          </a:p>
          <a:p>
            <a:pPr marL="285750" indent="-285750">
              <a:buFont typeface="Arial" pitchFamily="34" charset="0"/>
              <a:buChar char="•"/>
            </a:pPr>
            <a:r>
              <a:rPr lang="en-US" sz="1400" dirty="0" smtClean="0">
                <a:latin typeface="Verdana" pitchFamily="34" charset="0"/>
                <a:ea typeface="Verdana" pitchFamily="34" charset="0"/>
                <a:cs typeface="Verdana" pitchFamily="34" charset="0"/>
              </a:rPr>
              <a:t>That may mean meeting with church councils on a regular basis to ensure compliance</a:t>
            </a:r>
          </a:p>
          <a:p>
            <a:pPr marL="285750" indent="-285750">
              <a:buFont typeface="Arial" pitchFamily="34" charset="0"/>
              <a:buChar char="•"/>
            </a:pPr>
            <a:r>
              <a:rPr lang="en-US" sz="1400" dirty="0" smtClean="0">
                <a:latin typeface="Verdana" pitchFamily="34" charset="0"/>
                <a:ea typeface="Verdana" pitchFamily="34" charset="0"/>
                <a:cs typeface="Verdana" pitchFamily="34" charset="0"/>
              </a:rPr>
              <a:t>That means knowing what resources are available and helping churches find the resources they need to create and maintain </a:t>
            </a:r>
            <a:r>
              <a:rPr lang="en-US" sz="1400" smtClean="0">
                <a:latin typeface="Verdana" pitchFamily="34" charset="0"/>
                <a:ea typeface="Verdana" pitchFamily="34" charset="0"/>
                <a:cs typeface="Verdana" pitchFamily="34" charset="0"/>
              </a:rPr>
              <a:t>their policies</a:t>
            </a:r>
            <a:endParaRPr lang="en-US" sz="1400" dirty="0" smtClean="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a:p>
            <a:endParaRPr lang="en-US" sz="1400" dirty="0" smtClean="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2</a:t>
            </a:fld>
            <a:endParaRPr lang="en-US"/>
          </a:p>
        </p:txBody>
      </p:sp>
    </p:spTree>
    <p:extLst>
      <p:ext uri="{BB962C8B-B14F-4D97-AF65-F5344CB8AC3E}">
        <p14:creationId xmlns:p14="http://schemas.microsoft.com/office/powerpoint/2010/main" val="877775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38800" cy="4419600"/>
          </a:xfrm>
        </p:spPr>
        <p:txBody>
          <a:bodyPr/>
          <a:lstStyle/>
          <a:p>
            <a:r>
              <a:rPr lang="en-US" sz="1400" b="1" dirty="0" smtClean="0">
                <a:latin typeface="Verdana" pitchFamily="34" charset="0"/>
                <a:ea typeface="Verdana" pitchFamily="34" charset="0"/>
                <a:cs typeface="Verdana" pitchFamily="34" charset="0"/>
              </a:rPr>
              <a:t>Knowing the reasons</a:t>
            </a:r>
            <a:r>
              <a:rPr lang="en-US" sz="1400" dirty="0" smtClean="0">
                <a:latin typeface="Verdana" pitchFamily="34" charset="0"/>
                <a:ea typeface="Verdana" pitchFamily="34" charset="0"/>
                <a:cs typeface="Verdana" pitchFamily="34" charset="0"/>
              </a:rPr>
              <a:t>, or why we have church policies, may help </a:t>
            </a:r>
            <a:r>
              <a:rPr lang="en-US" sz="1400" b="1" dirty="0" smtClean="0">
                <a:latin typeface="Verdana" pitchFamily="34" charset="0"/>
                <a:ea typeface="Verdana" pitchFamily="34" charset="0"/>
                <a:cs typeface="Verdana" pitchFamily="34" charset="0"/>
              </a:rPr>
              <a:t>motivate</a:t>
            </a:r>
            <a:r>
              <a:rPr lang="en-US" sz="1400" dirty="0" smtClean="0">
                <a:latin typeface="Verdana" pitchFamily="34" charset="0"/>
                <a:ea typeface="Verdana" pitchFamily="34" charset="0"/>
                <a:cs typeface="Verdana" pitchFamily="34" charset="0"/>
              </a:rPr>
              <a:t> those who don’t see the need for a Safe Church policy.</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It is the responsibility of the church council to provide a safe space that nurtures worship and faith – with a special mind to those most vulnerable among us such as our children. </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Policies also protect church staff and volunteers from false allegations </a:t>
            </a:r>
            <a:r>
              <a:rPr lang="en-US" sz="1400" dirty="0" smtClean="0">
                <a:latin typeface="Verdana" pitchFamily="34" charset="0"/>
                <a:ea typeface="Verdana" pitchFamily="34" charset="0"/>
                <a:cs typeface="Verdana" pitchFamily="34" charset="0"/>
              </a:rPr>
              <a:t>– very important in our culture of litigation.</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Legal counsel and insurance agents</a:t>
            </a:r>
            <a:r>
              <a:rPr lang="en-US" sz="1400" dirty="0" smtClean="0">
                <a:latin typeface="Verdana" pitchFamily="34" charset="0"/>
                <a:ea typeface="Verdana" pitchFamily="34" charset="0"/>
                <a:cs typeface="Verdana" pitchFamily="34" charset="0"/>
              </a:rPr>
              <a:t> – should review all policies – excellent sources of information regarding reducing risk.</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Having a policy </a:t>
            </a:r>
            <a:r>
              <a:rPr lang="en-US" sz="1400" b="1" dirty="0" smtClean="0">
                <a:latin typeface="Verdana" pitchFamily="34" charset="0"/>
                <a:ea typeface="Verdana" pitchFamily="34" charset="0"/>
                <a:cs typeface="Verdana" pitchFamily="34" charset="0"/>
              </a:rPr>
              <a:t>sends a message </a:t>
            </a:r>
            <a:r>
              <a:rPr lang="en-US" sz="1400" dirty="0" smtClean="0">
                <a:latin typeface="Verdana" pitchFamily="34" charset="0"/>
                <a:ea typeface="Verdana" pitchFamily="34" charset="0"/>
                <a:cs typeface="Verdana" pitchFamily="34" charset="0"/>
              </a:rPr>
              <a:t>that in this place, the infinite value of each person is honored and respected; therefore abuse is not tolerated.</a:t>
            </a:r>
          </a:p>
          <a:p>
            <a:r>
              <a:rPr lang="en-US" sz="1400" dirty="0" smtClean="0">
                <a:latin typeface="Verdana" pitchFamily="34" charset="0"/>
                <a:ea typeface="Verdana" pitchFamily="34" charset="0"/>
                <a:cs typeface="Verdana" pitchFamily="34" charset="0"/>
              </a:rPr>
              <a:t>(Recommend </a:t>
            </a:r>
            <a:r>
              <a:rPr lang="en-US" sz="1400" b="1" dirty="0" smtClean="0">
                <a:latin typeface="Verdana" pitchFamily="34" charset="0"/>
                <a:ea typeface="Verdana" pitchFamily="34" charset="0"/>
                <a:cs typeface="Verdana" pitchFamily="34" charset="0"/>
              </a:rPr>
              <a:t>posting policy on church website</a:t>
            </a:r>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3</a:t>
            </a:fld>
            <a:endParaRPr lang="en-US"/>
          </a:p>
        </p:txBody>
      </p:sp>
    </p:spTree>
    <p:extLst>
      <p:ext uri="{BB962C8B-B14F-4D97-AF65-F5344CB8AC3E}">
        <p14:creationId xmlns:p14="http://schemas.microsoft.com/office/powerpoint/2010/main" val="154352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Creating a policy takes more than one person</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You will want </a:t>
            </a:r>
            <a:r>
              <a:rPr lang="en-US" sz="1400" b="1" dirty="0" smtClean="0">
                <a:latin typeface="Verdana" pitchFamily="34" charset="0"/>
                <a:ea typeface="Verdana" pitchFamily="34" charset="0"/>
                <a:cs typeface="Verdana" pitchFamily="34" charset="0"/>
              </a:rPr>
              <a:t>support from leadership and input from various people who are affected by the policy</a:t>
            </a:r>
            <a:r>
              <a:rPr lang="en-US" sz="1400" dirty="0" smtClean="0">
                <a:latin typeface="Verdana" pitchFamily="34" charset="0"/>
                <a:ea typeface="Verdana" pitchFamily="34" charset="0"/>
                <a:cs typeface="Verdana" pitchFamily="34" charset="0"/>
              </a:rPr>
              <a:t> - a committee often works best. Members of a committee could include: a parent, a nursery worker, a youth leader, someone from Gems, Cadets or other programs, etc.</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Each church has unique programs, buildings, resources, and personnel, etc. Therefore, </a:t>
            </a:r>
            <a:r>
              <a:rPr lang="en-US" sz="1400" b="1" dirty="0" smtClean="0">
                <a:latin typeface="Verdana" pitchFamily="34" charset="0"/>
                <a:ea typeface="Verdana" pitchFamily="34" charset="0"/>
                <a:cs typeface="Verdana" pitchFamily="34" charset="0"/>
              </a:rPr>
              <a:t>no one policy will work for every church</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The process of considering how to reduce risk and make your church a safe place is </a:t>
            </a:r>
            <a:r>
              <a:rPr lang="en-US" sz="1400" b="1" dirty="0" smtClean="0">
                <a:latin typeface="Verdana" pitchFamily="34" charset="0"/>
                <a:ea typeface="Verdana" pitchFamily="34" charset="0"/>
                <a:cs typeface="Verdana" pitchFamily="34" charset="0"/>
              </a:rPr>
              <a:t>a valuable process</a:t>
            </a:r>
            <a:r>
              <a:rPr lang="en-US" sz="1400" dirty="0" smtClean="0">
                <a:latin typeface="Verdana" pitchFamily="34" charset="0"/>
                <a:ea typeface="Verdana" pitchFamily="34" charset="0"/>
                <a:cs typeface="Verdana" pitchFamily="34" charset="0"/>
              </a:rPr>
              <a:t>. Expect it to take some time, but it will be time well-spent</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When completed, </a:t>
            </a:r>
            <a:r>
              <a:rPr lang="en-US" sz="1400" b="1" dirty="0" smtClean="0">
                <a:latin typeface="Verdana" pitchFamily="34" charset="0"/>
                <a:ea typeface="Verdana" pitchFamily="34" charset="0"/>
                <a:cs typeface="Verdana" pitchFamily="34" charset="0"/>
              </a:rPr>
              <a:t>policies should be reviewed by your insurance company and/or by legal counsel</a:t>
            </a:r>
            <a:r>
              <a:rPr lang="en-US" sz="1400" dirty="0" smtClean="0">
                <a:latin typeface="Verdana" pitchFamily="34" charset="0"/>
                <a:ea typeface="Verdana" pitchFamily="34" charset="0"/>
                <a:cs typeface="Verdana" pitchFamily="34" charset="0"/>
              </a:rPr>
              <a:t> before becoming finalized</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4</a:t>
            </a:fld>
            <a:endParaRPr lang="en-US"/>
          </a:p>
        </p:txBody>
      </p:sp>
    </p:spTree>
    <p:extLst>
      <p:ext uri="{BB962C8B-B14F-4D97-AF65-F5344CB8AC3E}">
        <p14:creationId xmlns:p14="http://schemas.microsoft.com/office/powerpoint/2010/main" val="413203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A policy that is approved and then sits in a file somewhere is not helpful. I’ve asked pastors whether or not their church has a Safe Church or abuse prevention policy and gotten the answer, “I don’t know”.  I’ve heard church leaders say, “we used to have a policy, but I’m not sure where it is.” </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If no one knows about a policy, it’s not doing any good. Policies must be followed</a:t>
            </a:r>
            <a:r>
              <a:rPr lang="en-US" sz="1400" dirty="0" smtClean="0">
                <a:latin typeface="Verdana" pitchFamily="34" charset="0"/>
                <a:ea typeface="Verdana" pitchFamily="34" charset="0"/>
                <a:cs typeface="Verdana" pitchFamily="34" charset="0"/>
              </a:rPr>
              <a:t>. </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Supervision and accountability </a:t>
            </a:r>
            <a:r>
              <a:rPr lang="en-US" sz="1400" dirty="0" smtClean="0">
                <a:latin typeface="Verdana" pitchFamily="34" charset="0"/>
                <a:ea typeface="Verdana" pitchFamily="34" charset="0"/>
                <a:cs typeface="Verdana" pitchFamily="34" charset="0"/>
              </a:rPr>
              <a:t>should be incorporated into the policy – so should regular review and training of staff and volunteers.</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Training staff and volunteers </a:t>
            </a:r>
            <a:r>
              <a:rPr lang="en-US" sz="1400" dirty="0" smtClean="0">
                <a:latin typeface="Verdana" pitchFamily="34" charset="0"/>
                <a:ea typeface="Verdana" pitchFamily="34" charset="0"/>
                <a:cs typeface="Verdana" pitchFamily="34" charset="0"/>
              </a:rPr>
              <a:t>is another role for classis Safe Church Team members. Offering to do a training for staff and volunteers each year is a way to keep safe church in the minds of church leaders.</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5</a:t>
            </a:fld>
            <a:endParaRPr lang="en-US"/>
          </a:p>
        </p:txBody>
      </p:sp>
    </p:spTree>
    <p:extLst>
      <p:ext uri="{BB962C8B-B14F-4D97-AF65-F5344CB8AC3E}">
        <p14:creationId xmlns:p14="http://schemas.microsoft.com/office/powerpoint/2010/main" val="167066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So, </a:t>
            </a:r>
            <a:r>
              <a:rPr lang="en-US" sz="1400" b="1" dirty="0" smtClean="0">
                <a:latin typeface="Verdana" pitchFamily="34" charset="0"/>
                <a:ea typeface="Verdana" pitchFamily="34" charset="0"/>
                <a:cs typeface="Verdana" pitchFamily="34" charset="0"/>
              </a:rPr>
              <a:t>what needs to be included </a:t>
            </a:r>
            <a:r>
              <a:rPr lang="en-US" sz="1400" dirty="0" smtClean="0">
                <a:latin typeface="Verdana" pitchFamily="34" charset="0"/>
                <a:ea typeface="Verdana" pitchFamily="34" charset="0"/>
                <a:cs typeface="Verdana" pitchFamily="34" charset="0"/>
              </a:rPr>
              <a:t>in a Safe Church policy? These are the </a:t>
            </a:r>
            <a:r>
              <a:rPr lang="en-US" sz="1400" b="1" dirty="0" smtClean="0">
                <a:latin typeface="Verdana" pitchFamily="34" charset="0"/>
                <a:ea typeface="Verdana" pitchFamily="34" charset="0"/>
                <a:cs typeface="Verdana" pitchFamily="34" charset="0"/>
              </a:rPr>
              <a:t>basic components</a:t>
            </a:r>
            <a:r>
              <a:rPr lang="en-US" sz="1400" dirty="0" smtClean="0">
                <a:latin typeface="Verdana" pitchFamily="34" charset="0"/>
                <a:ea typeface="Verdana" pitchFamily="34" charset="0"/>
                <a:cs typeface="Verdana" pitchFamily="34" charset="0"/>
              </a:rPr>
              <a:t>:</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The </a:t>
            </a:r>
            <a:r>
              <a:rPr lang="en-US" sz="1400" b="1" dirty="0" smtClean="0">
                <a:latin typeface="Verdana" pitchFamily="34" charset="0"/>
                <a:ea typeface="Verdana" pitchFamily="34" charset="0"/>
                <a:cs typeface="Verdana" pitchFamily="34" charset="0"/>
              </a:rPr>
              <a:t>philosophy of ministry</a:t>
            </a:r>
            <a:r>
              <a:rPr lang="en-US" sz="1400" dirty="0" smtClean="0">
                <a:latin typeface="Verdana" pitchFamily="34" charset="0"/>
                <a:ea typeface="Verdana" pitchFamily="34" charset="0"/>
                <a:cs typeface="Verdana" pitchFamily="34" charset="0"/>
              </a:rPr>
              <a:t>, in addition to an approach to faith development also includes what we’ve already talked about, such as providing a safe place for worship and growth; respecting the infinite value of each person, etc.</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Definitions are important </a:t>
            </a:r>
            <a:r>
              <a:rPr lang="en-US" sz="1400" dirty="0" smtClean="0">
                <a:latin typeface="Verdana" pitchFamily="34" charset="0"/>
                <a:ea typeface="Verdana" pitchFamily="34" charset="0"/>
                <a:cs typeface="Verdana" pitchFamily="34" charset="0"/>
              </a:rPr>
              <a:t>(include handout w/definitions)</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Who is included under the policy?</a:t>
            </a:r>
            <a:r>
              <a:rPr lang="en-US" sz="1400" dirty="0" smtClean="0">
                <a:latin typeface="Verdana" pitchFamily="34" charset="0"/>
                <a:ea typeface="Verdana" pitchFamily="34" charset="0"/>
                <a:cs typeface="Verdana" pitchFamily="34" charset="0"/>
              </a:rPr>
              <a:t> </a:t>
            </a:r>
            <a:r>
              <a:rPr lang="en-US" sz="1400" dirty="0">
                <a:latin typeface="Verdana" pitchFamily="34" charset="0"/>
                <a:ea typeface="Verdana" pitchFamily="34" charset="0"/>
                <a:cs typeface="Verdana" pitchFamily="34" charset="0"/>
              </a:rPr>
              <a:t>W</a:t>
            </a:r>
            <a:r>
              <a:rPr lang="en-US" sz="1400" dirty="0" smtClean="0">
                <a:latin typeface="Verdana" pitchFamily="34" charset="0"/>
                <a:ea typeface="Verdana" pitchFamily="34" charset="0"/>
                <a:cs typeface="Verdana" pitchFamily="34" charset="0"/>
              </a:rPr>
              <a:t>ho needs to know about it and receive regular training? (Staff, Council, Volunteers, etc.)</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Policies are a way of providing all parties with clear expectations</a:t>
            </a:r>
          </a:p>
        </p:txBody>
      </p:sp>
      <p:sp>
        <p:nvSpPr>
          <p:cNvPr id="4" name="Slide Number Placeholder 3"/>
          <p:cNvSpPr>
            <a:spLocks noGrp="1"/>
          </p:cNvSpPr>
          <p:nvPr>
            <p:ph type="sldNum" sz="quarter" idx="10"/>
          </p:nvPr>
        </p:nvSpPr>
        <p:spPr/>
        <p:txBody>
          <a:bodyPr/>
          <a:lstStyle/>
          <a:p>
            <a:fld id="{C4634127-BD47-4775-BADA-360B64DFD143}" type="slidenum">
              <a:rPr lang="en-US" smtClean="0"/>
              <a:t>6</a:t>
            </a:fld>
            <a:endParaRPr lang="en-US"/>
          </a:p>
        </p:txBody>
      </p:sp>
    </p:spTree>
    <p:extLst>
      <p:ext uri="{BB962C8B-B14F-4D97-AF65-F5344CB8AC3E}">
        <p14:creationId xmlns:p14="http://schemas.microsoft.com/office/powerpoint/2010/main" val="310618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r>
              <a:rPr lang="en-US" sz="1400" dirty="0" smtClean="0">
                <a:latin typeface="Verdana" pitchFamily="34" charset="0"/>
                <a:ea typeface="Verdana" pitchFamily="34" charset="0"/>
                <a:cs typeface="Verdana" pitchFamily="34" charset="0"/>
              </a:rPr>
              <a:t>Some situations represent a greater risk than other situations and therefore need more specific guidelines.</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Discipline situations </a:t>
            </a:r>
            <a:r>
              <a:rPr lang="en-US" sz="1400" dirty="0" smtClean="0">
                <a:latin typeface="Verdana" pitchFamily="34" charset="0"/>
                <a:ea typeface="Verdana" pitchFamily="34" charset="0"/>
                <a:cs typeface="Verdana" pitchFamily="34" charset="0"/>
              </a:rPr>
              <a:t>– different people have different ideas about what is appropriate discipline. At church, each person must be respected. Discipline situations must be handled in a professional manner (handout – guidelines)</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The </a:t>
            </a:r>
            <a:r>
              <a:rPr lang="en-US" sz="1400" b="1" dirty="0" smtClean="0">
                <a:latin typeface="Verdana" pitchFamily="34" charset="0"/>
                <a:ea typeface="Verdana" pitchFamily="34" charset="0"/>
                <a:cs typeface="Verdana" pitchFamily="34" charset="0"/>
              </a:rPr>
              <a:t>two areas where churches are most vulnerable legally are supervision and screening</a:t>
            </a:r>
            <a:r>
              <a:rPr lang="en-US" sz="1400" dirty="0" smtClean="0">
                <a:latin typeface="Verdana" pitchFamily="34" charset="0"/>
                <a:ea typeface="Verdana" pitchFamily="34" charset="0"/>
                <a:cs typeface="Verdana" pitchFamily="34" charset="0"/>
              </a:rPr>
              <a:t>. Negligence in one of these two areas can lead to legal trouble. </a:t>
            </a:r>
            <a:endParaRPr lang="en-US" sz="1400" dirty="0">
              <a:latin typeface="Verdana" pitchFamily="34" charset="0"/>
              <a:ea typeface="Verdana" pitchFamily="34" charset="0"/>
              <a:cs typeface="Verdana" pitchFamily="34" charset="0"/>
            </a:endParaRPr>
          </a:p>
          <a:p>
            <a:endParaRPr lang="en-US" sz="1400" dirty="0" smtClean="0">
              <a:latin typeface="Verdana" pitchFamily="34" charset="0"/>
              <a:ea typeface="Verdana" pitchFamily="34" charset="0"/>
              <a:cs typeface="Verdana" pitchFamily="34" charset="0"/>
            </a:endParaRPr>
          </a:p>
          <a:p>
            <a:pPr lvl="1"/>
            <a:r>
              <a:rPr lang="en-US" sz="1400" dirty="0" smtClean="0">
                <a:latin typeface="Verdana" pitchFamily="34" charset="0"/>
                <a:ea typeface="Verdana" pitchFamily="34" charset="0"/>
                <a:cs typeface="Verdana" pitchFamily="34" charset="0"/>
              </a:rPr>
              <a:t>Due diligence needs to be done in screening for those who work with children and vulnerable populations </a:t>
            </a:r>
          </a:p>
          <a:p>
            <a:endParaRPr lang="en-US" sz="1400" dirty="0">
              <a:latin typeface="Verdana" pitchFamily="34" charset="0"/>
              <a:ea typeface="Verdana" pitchFamily="34" charset="0"/>
              <a:cs typeface="Verdana" pitchFamily="34" charset="0"/>
            </a:endParaRPr>
          </a:p>
          <a:p>
            <a:pPr lvl="1"/>
            <a:r>
              <a:rPr lang="en-US" sz="1400" dirty="0" smtClean="0">
                <a:latin typeface="Verdana" pitchFamily="34" charset="0"/>
                <a:ea typeface="Verdana" pitchFamily="34" charset="0"/>
                <a:cs typeface="Verdana" pitchFamily="34" charset="0"/>
              </a:rPr>
              <a:t>Regular lines of authority and responsibility need to be established – Who is ultimately responsible for what goes on  in Sunday school or at youth group? What lines of accountability are in place?</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7</a:t>
            </a:fld>
            <a:endParaRPr lang="en-US"/>
          </a:p>
        </p:txBody>
      </p:sp>
    </p:spTree>
    <p:extLst>
      <p:ext uri="{BB962C8B-B14F-4D97-AF65-F5344CB8AC3E}">
        <p14:creationId xmlns:p14="http://schemas.microsoft.com/office/powerpoint/2010/main" val="366765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There are some scams out there – must have a reliable source for providing criminal background checks</a:t>
            </a:r>
          </a:p>
          <a:p>
            <a:endParaRPr lang="en-US" sz="1400" dirty="0" smtClean="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Limitations:</a:t>
            </a:r>
            <a:endParaRPr lang="en-US" sz="1400" b="1"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Sex offender registry – limitations: only criminal sexual offenses that involve a minor – only convictions</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State or provincial checks – limitations – local only </a:t>
            </a:r>
          </a:p>
          <a:p>
            <a:r>
              <a:rPr lang="en-US" sz="1400" dirty="0" smtClean="0">
                <a:latin typeface="Verdana" pitchFamily="34" charset="0"/>
                <a:ea typeface="Verdana" pitchFamily="34" charset="0"/>
                <a:cs typeface="Verdana" pitchFamily="34" charset="0"/>
              </a:rPr>
              <a:t>(in MI I-CHAT – free for non-profits) </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Nationwide checks – a better option (Sex offenders may move to new places)</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Fingerprinting – an even better option, but expensive</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No matter how thorough a background check – it is only good at the moment – not a predictor of future behavior – also does not show unreported cases</a:t>
            </a:r>
            <a:endParaRPr lang="en-US" sz="1400"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8</a:t>
            </a:fld>
            <a:endParaRPr lang="en-US"/>
          </a:p>
        </p:txBody>
      </p:sp>
    </p:spTree>
    <p:extLst>
      <p:ext uri="{BB962C8B-B14F-4D97-AF65-F5344CB8AC3E}">
        <p14:creationId xmlns:p14="http://schemas.microsoft.com/office/powerpoint/2010/main" val="252414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Get in groups to discuss situations</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9</a:t>
            </a:fld>
            <a:endParaRPr lang="en-US"/>
          </a:p>
        </p:txBody>
      </p:sp>
    </p:spTree>
    <p:extLst>
      <p:ext uri="{BB962C8B-B14F-4D97-AF65-F5344CB8AC3E}">
        <p14:creationId xmlns:p14="http://schemas.microsoft.com/office/powerpoint/2010/main" val="290535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41C4A8-58BC-4987-9148-5F8ADA3E5E6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302379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1C4A8-58BC-4987-9148-5F8ADA3E5E6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410452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1C4A8-58BC-4987-9148-5F8ADA3E5E6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320062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1C4A8-58BC-4987-9148-5F8ADA3E5E6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72857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41C4A8-58BC-4987-9148-5F8ADA3E5E6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42319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41C4A8-58BC-4987-9148-5F8ADA3E5E6C}"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271173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41C4A8-58BC-4987-9148-5F8ADA3E5E6C}" type="datetimeFigureOut">
              <a:rPr lang="en-US" smtClean="0"/>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60840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41C4A8-58BC-4987-9148-5F8ADA3E5E6C}" type="datetimeFigureOut">
              <a:rPr lang="en-US" smtClean="0"/>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206700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1C4A8-58BC-4987-9148-5F8ADA3E5E6C}" type="datetimeFigureOut">
              <a:rPr lang="en-US" smtClean="0"/>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4884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1C4A8-58BC-4987-9148-5F8ADA3E5E6C}"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233216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1C4A8-58BC-4987-9148-5F8ADA3E5E6C}"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5F3D7-4AFD-4517-BFEF-922D3D9DBDFD}" type="slidenum">
              <a:rPr lang="en-US" smtClean="0"/>
              <a:t>‹#›</a:t>
            </a:fld>
            <a:endParaRPr lang="en-US"/>
          </a:p>
        </p:txBody>
      </p:sp>
    </p:spTree>
    <p:extLst>
      <p:ext uri="{BB962C8B-B14F-4D97-AF65-F5344CB8AC3E}">
        <p14:creationId xmlns:p14="http://schemas.microsoft.com/office/powerpoint/2010/main" val="243906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1C4A8-58BC-4987-9148-5F8ADA3E5E6C}" type="datetimeFigureOut">
              <a:rPr lang="en-US" smtClean="0"/>
              <a:t>2/11/2021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5F3D7-4AFD-4517-BFEF-922D3D9DBDFD}" type="slidenum">
              <a:rPr lang="en-US" smtClean="0"/>
              <a:t>‹#›</a:t>
            </a:fld>
            <a:endParaRPr lang="en-US"/>
          </a:p>
        </p:txBody>
      </p:sp>
    </p:spTree>
    <p:extLst>
      <p:ext uri="{BB962C8B-B14F-4D97-AF65-F5344CB8AC3E}">
        <p14:creationId xmlns:p14="http://schemas.microsoft.com/office/powerpoint/2010/main" val="79832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aithaliveresources.org/Products/155243/preventing-child-abuse.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brotherhoodmutual.com/index.cfm/resources/ministry-safet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latin typeface="Verdana" pitchFamily="34" charset="0"/>
                <a:ea typeface="Verdana" pitchFamily="34" charset="0"/>
                <a:cs typeface="Verdana" pitchFamily="34" charset="0"/>
              </a:rPr>
              <a:t>Developing</a:t>
            </a:r>
            <a:br>
              <a:rPr lang="en-US" sz="4000" b="1" dirty="0" smtClean="0">
                <a:latin typeface="Verdana" pitchFamily="34" charset="0"/>
                <a:ea typeface="Verdana" pitchFamily="34" charset="0"/>
                <a:cs typeface="Verdana" pitchFamily="34" charset="0"/>
              </a:rPr>
            </a:br>
            <a:r>
              <a:rPr lang="en-US" sz="4000" b="1" dirty="0" smtClean="0">
                <a:latin typeface="Verdana" pitchFamily="34" charset="0"/>
                <a:ea typeface="Verdana" pitchFamily="34" charset="0"/>
                <a:cs typeface="Verdana" pitchFamily="34" charset="0"/>
              </a:rPr>
              <a:t>Safe Church Policy</a:t>
            </a:r>
            <a:endParaRPr lang="en-US" sz="4000" b="1" dirty="0">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p:txBody>
          <a:bodyPr/>
          <a:lstStyle/>
          <a:p>
            <a:pPr lvl="0">
              <a:spcBef>
                <a:spcPts val="0"/>
              </a:spcBef>
            </a:pPr>
            <a:endParaRPr lang="en-US" sz="2800" b="1" i="1" dirty="0" smtClean="0">
              <a:solidFill>
                <a:prstClr val="black"/>
              </a:solidFill>
            </a:endParaRPr>
          </a:p>
          <a:p>
            <a:pPr lvl="0">
              <a:spcBef>
                <a:spcPts val="0"/>
              </a:spcBef>
            </a:pPr>
            <a:r>
              <a:rPr lang="en-US" sz="2800" b="1" i="1" dirty="0" smtClean="0">
                <a:solidFill>
                  <a:prstClr val="black"/>
                </a:solidFill>
              </a:rPr>
              <a:t>They </a:t>
            </a:r>
            <a:r>
              <a:rPr lang="en-US" sz="2800" b="1" i="1" dirty="0">
                <a:solidFill>
                  <a:prstClr val="black"/>
                </a:solidFill>
              </a:rPr>
              <a:t>will live in safety and no one will make them afraid      </a:t>
            </a:r>
            <a:r>
              <a:rPr lang="en-US" sz="2800" b="1" dirty="0">
                <a:solidFill>
                  <a:prstClr val="black"/>
                </a:solidFill>
              </a:rPr>
              <a:t>--Ezekiel 34:28</a:t>
            </a:r>
          </a:p>
          <a:p>
            <a:endParaRPr lang="en-US" dirty="0">
              <a:solidFill>
                <a:schemeClr val="tx1"/>
              </a:solidFill>
            </a:endParaRPr>
          </a:p>
        </p:txBody>
      </p:sp>
    </p:spTree>
    <p:extLst>
      <p:ext uri="{BB962C8B-B14F-4D97-AF65-F5344CB8AC3E}">
        <p14:creationId xmlns:p14="http://schemas.microsoft.com/office/powerpoint/2010/main" val="3963488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a:bodyPr>
          <a:lstStyle/>
          <a:p>
            <a:r>
              <a:rPr lang="en-US" b="1" dirty="0" smtClean="0">
                <a:latin typeface="Verdana" pitchFamily="34" charset="0"/>
                <a:ea typeface="Verdana" pitchFamily="34" charset="0"/>
                <a:cs typeface="Verdana" pitchFamily="34" charset="0"/>
              </a:rPr>
              <a:t>Special Considerations</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4910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4000" b="1" dirty="0" smtClean="0">
                <a:latin typeface="Verdana" pitchFamily="34" charset="0"/>
                <a:ea typeface="Verdana" pitchFamily="34" charset="0"/>
                <a:cs typeface="Verdana" pitchFamily="34" charset="0"/>
              </a:rPr>
              <a:t>Sexual Predators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447800"/>
            <a:ext cx="8229600" cy="4648200"/>
          </a:xfrm>
        </p:spPr>
        <p:txBody>
          <a:bodyPr>
            <a:normAutofit lnSpcReduction="10000"/>
          </a:bodyPr>
          <a:lstStyle/>
          <a:p>
            <a:pPr marL="0" indent="0" algn="ctr">
              <a:buNone/>
            </a:pPr>
            <a:r>
              <a:rPr lang="en-US" sz="3600" b="1" i="1" dirty="0" smtClean="0"/>
              <a:t>Think of the African Savannah</a:t>
            </a:r>
            <a:endParaRPr lang="en-US" b="1" i="1" dirty="0"/>
          </a:p>
          <a:p>
            <a:pPr marL="0" indent="0">
              <a:buNone/>
            </a:pPr>
            <a:r>
              <a:rPr lang="en-US" b="1" dirty="0" smtClean="0"/>
              <a:t>Various kinds of vulnerability:</a:t>
            </a:r>
          </a:p>
          <a:p>
            <a:r>
              <a:rPr lang="en-US" b="1" dirty="0" smtClean="0"/>
              <a:t>Physical – </a:t>
            </a:r>
            <a:r>
              <a:rPr lang="en-US" dirty="0" smtClean="0"/>
              <a:t>Smaller size, weaker strength </a:t>
            </a:r>
          </a:p>
          <a:p>
            <a:r>
              <a:rPr lang="en-US" b="1" dirty="0" smtClean="0"/>
              <a:t>Social – </a:t>
            </a:r>
            <a:r>
              <a:rPr lang="en-US" dirty="0" smtClean="0"/>
              <a:t>Marginalized, separate</a:t>
            </a:r>
          </a:p>
          <a:p>
            <a:r>
              <a:rPr lang="en-US" b="1" dirty="0" smtClean="0"/>
              <a:t>Cognitive – </a:t>
            </a:r>
            <a:r>
              <a:rPr lang="en-US" dirty="0" smtClean="0"/>
              <a:t>Trust (Grooming)</a:t>
            </a:r>
          </a:p>
          <a:p>
            <a:r>
              <a:rPr lang="en-US" b="1" dirty="0" smtClean="0"/>
              <a:t>Emotional – </a:t>
            </a:r>
            <a:r>
              <a:rPr lang="en-US" dirty="0" smtClean="0"/>
              <a:t>Lacking ego strength</a:t>
            </a:r>
          </a:p>
          <a:p>
            <a:r>
              <a:rPr lang="en-US" b="1" dirty="0" smtClean="0"/>
              <a:t>Spiritual – </a:t>
            </a:r>
            <a:r>
              <a:rPr lang="en-US" dirty="0" smtClean="0"/>
              <a:t>Misuse of Scripture</a:t>
            </a:r>
          </a:p>
          <a:p>
            <a:pPr marL="0" indent="0" algn="ctr">
              <a:buNone/>
            </a:pPr>
            <a:r>
              <a:rPr lang="en-US" sz="3600" b="1" i="1" dirty="0" smtClean="0"/>
              <a:t>An Elephant Story</a:t>
            </a:r>
            <a:endParaRPr lang="en-US" sz="3600" b="1" i="1" dirty="0"/>
          </a:p>
        </p:txBody>
      </p:sp>
    </p:spTree>
    <p:extLst>
      <p:ext uri="{BB962C8B-B14F-4D97-AF65-F5344CB8AC3E}">
        <p14:creationId xmlns:p14="http://schemas.microsoft.com/office/powerpoint/2010/main" val="69096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a:bodyPr>
          <a:lstStyle/>
          <a:p>
            <a:r>
              <a:rPr lang="en-US" sz="4000" b="1" dirty="0" smtClean="0">
                <a:latin typeface="Verdana" pitchFamily="34" charset="0"/>
                <a:ea typeface="Verdana" pitchFamily="34" charset="0"/>
                <a:cs typeface="Verdana" pitchFamily="34" charset="0"/>
              </a:rPr>
              <a:t>Responding to a Disclosure</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447800"/>
            <a:ext cx="8229600" cy="4800600"/>
          </a:xfrm>
        </p:spPr>
        <p:txBody>
          <a:bodyPr>
            <a:noAutofit/>
          </a:bodyPr>
          <a:lstStyle/>
          <a:p>
            <a:pPr lvl="1">
              <a:buFont typeface="Arial" pitchFamily="34" charset="0"/>
              <a:buChar char="•"/>
            </a:pPr>
            <a:r>
              <a:rPr lang="en-US" sz="3200" dirty="0" smtClean="0"/>
              <a:t>Take it seriously</a:t>
            </a:r>
          </a:p>
          <a:p>
            <a:pPr lvl="1">
              <a:buFont typeface="Arial" pitchFamily="34" charset="0"/>
              <a:buChar char="•"/>
            </a:pPr>
            <a:r>
              <a:rPr lang="en-US" sz="3200" dirty="0" smtClean="0"/>
              <a:t>Stay </a:t>
            </a:r>
            <a:r>
              <a:rPr lang="en-US" sz="3200" dirty="0"/>
              <a:t>calm and </a:t>
            </a:r>
            <a:r>
              <a:rPr lang="en-US" sz="3200" dirty="0" smtClean="0"/>
              <a:t>reassuring</a:t>
            </a:r>
            <a:r>
              <a:rPr lang="en-US" sz="3200" dirty="0"/>
              <a:t> </a:t>
            </a:r>
          </a:p>
          <a:p>
            <a:pPr lvl="1">
              <a:buFont typeface="Arial" pitchFamily="34" charset="0"/>
              <a:buChar char="•"/>
            </a:pPr>
            <a:r>
              <a:rPr lang="en-US" sz="3200" dirty="0"/>
              <a:t>DO NOT promise not to tell </a:t>
            </a:r>
            <a:r>
              <a:rPr lang="en-US" sz="3200" dirty="0" smtClean="0"/>
              <a:t>anyone!</a:t>
            </a:r>
            <a:r>
              <a:rPr lang="en-US" sz="3200" dirty="0"/>
              <a:t> </a:t>
            </a:r>
          </a:p>
          <a:p>
            <a:pPr lvl="1">
              <a:buFont typeface="Arial" pitchFamily="34" charset="0"/>
              <a:buChar char="•"/>
            </a:pPr>
            <a:r>
              <a:rPr lang="en-US" sz="3200" dirty="0"/>
              <a:t>I</a:t>
            </a:r>
            <a:r>
              <a:rPr lang="en-US" sz="3200" dirty="0" smtClean="0"/>
              <a:t>t </a:t>
            </a:r>
            <a:r>
              <a:rPr lang="en-US" sz="3200" dirty="0"/>
              <a:t>WAS GOOD to tell </a:t>
            </a:r>
            <a:r>
              <a:rPr lang="en-US" sz="3200" dirty="0" smtClean="0"/>
              <a:t>someone</a:t>
            </a:r>
            <a:endParaRPr lang="en-US" sz="3200" dirty="0"/>
          </a:p>
          <a:p>
            <a:pPr lvl="1">
              <a:buFont typeface="Arial" pitchFamily="34" charset="0"/>
              <a:buChar char="•"/>
            </a:pPr>
            <a:r>
              <a:rPr lang="en-US" sz="3200" dirty="0" smtClean="0"/>
              <a:t>It </a:t>
            </a:r>
            <a:r>
              <a:rPr lang="en-US" sz="3200" dirty="0"/>
              <a:t>WAS NOT his/her </a:t>
            </a:r>
            <a:r>
              <a:rPr lang="en-US" sz="3200" dirty="0" smtClean="0"/>
              <a:t>fault</a:t>
            </a:r>
            <a:r>
              <a:rPr lang="en-US" sz="3200" dirty="0"/>
              <a:t> </a:t>
            </a:r>
          </a:p>
          <a:p>
            <a:pPr lvl="1">
              <a:buFont typeface="Arial" pitchFamily="34" charset="0"/>
              <a:buChar char="•"/>
            </a:pPr>
            <a:r>
              <a:rPr lang="en-US" sz="3200" dirty="0"/>
              <a:t>DO NOT investigate; LISTEN closely  </a:t>
            </a:r>
          </a:p>
          <a:p>
            <a:pPr lvl="1">
              <a:buFont typeface="Arial" pitchFamily="34" charset="0"/>
              <a:buChar char="•"/>
            </a:pPr>
            <a:r>
              <a:rPr lang="en-US" sz="3200" dirty="0" smtClean="0"/>
              <a:t>Pray &amp; Follow up</a:t>
            </a:r>
          </a:p>
          <a:p>
            <a:pPr lvl="1">
              <a:buFont typeface="Arial" pitchFamily="34" charset="0"/>
              <a:buChar char="•"/>
            </a:pPr>
            <a:r>
              <a:rPr lang="en-US" sz="3200" dirty="0" smtClean="0"/>
              <a:t>Make report – At church and to authorities</a:t>
            </a:r>
            <a:endParaRPr lang="en-US" sz="3200" dirty="0"/>
          </a:p>
          <a:p>
            <a:pPr marL="0" indent="0">
              <a:buNone/>
            </a:pPr>
            <a:endParaRPr lang="en-US" sz="2000" dirty="0"/>
          </a:p>
        </p:txBody>
      </p:sp>
    </p:spTree>
    <p:extLst>
      <p:ext uri="{BB962C8B-B14F-4D97-AF65-F5344CB8AC3E}">
        <p14:creationId xmlns:p14="http://schemas.microsoft.com/office/powerpoint/2010/main" val="295291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Reporting Suspected Abuse</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371600"/>
            <a:ext cx="8229600" cy="5181600"/>
          </a:xfrm>
        </p:spPr>
        <p:txBody>
          <a:bodyPr>
            <a:normAutofit/>
          </a:bodyPr>
          <a:lstStyle/>
          <a:p>
            <a:pPr marL="0" indent="0">
              <a:buNone/>
            </a:pPr>
            <a:r>
              <a:rPr lang="en-US" sz="3600" b="1" dirty="0" smtClean="0"/>
              <a:t>When in doubt, report to authorities!</a:t>
            </a:r>
          </a:p>
          <a:p>
            <a:pPr marL="0" indent="0">
              <a:buNone/>
            </a:pPr>
            <a:r>
              <a:rPr lang="en-US" b="1" dirty="0" smtClean="0"/>
              <a:t>Mandated Reporters:</a:t>
            </a:r>
          </a:p>
          <a:p>
            <a:r>
              <a:rPr lang="en-US" dirty="0" smtClean="0"/>
              <a:t>In Canada – everyone over 18 yrs. Old</a:t>
            </a:r>
          </a:p>
          <a:p>
            <a:r>
              <a:rPr lang="en-US" dirty="0" smtClean="0"/>
              <a:t>In USA – certain professionals, varies state to state – clergy need to know!</a:t>
            </a:r>
          </a:p>
          <a:p>
            <a:pPr marL="0" indent="0">
              <a:buNone/>
            </a:pPr>
            <a:r>
              <a:rPr lang="en-US" b="1" dirty="0" smtClean="0"/>
              <a:t>Report can be made anonymously</a:t>
            </a:r>
          </a:p>
          <a:p>
            <a:r>
              <a:rPr lang="en-US" dirty="0" smtClean="0"/>
              <a:t>1</a:t>
            </a:r>
            <a:r>
              <a:rPr lang="en-US" baseline="30000" dirty="0" smtClean="0"/>
              <a:t>st</a:t>
            </a:r>
            <a:r>
              <a:rPr lang="en-US" dirty="0" smtClean="0"/>
              <a:t> person recommended</a:t>
            </a:r>
          </a:p>
          <a:p>
            <a:r>
              <a:rPr lang="en-US" dirty="0" smtClean="0"/>
              <a:t>Report only what was seen and/or heard</a:t>
            </a:r>
          </a:p>
        </p:txBody>
      </p:sp>
    </p:spTree>
    <p:extLst>
      <p:ext uri="{BB962C8B-B14F-4D97-AF65-F5344CB8AC3E}">
        <p14:creationId xmlns:p14="http://schemas.microsoft.com/office/powerpoint/2010/main" val="1033603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Resources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r>
              <a:rPr lang="en-US" b="1" dirty="0" smtClean="0"/>
              <a:t>Preventing Child Abuse: Creating a safe place </a:t>
            </a:r>
            <a:r>
              <a:rPr lang="en-US" dirty="0" smtClean="0"/>
              <a:t>by Beth A. Swagman</a:t>
            </a:r>
          </a:p>
          <a:p>
            <a:pPr marL="0" indent="0">
              <a:buNone/>
            </a:pPr>
            <a:r>
              <a:rPr lang="en-US" dirty="0">
                <a:hlinkClick r:id="rId3"/>
              </a:rPr>
              <a:t>http://</a:t>
            </a:r>
            <a:r>
              <a:rPr lang="en-US" dirty="0" smtClean="0">
                <a:hlinkClick r:id="rId3"/>
              </a:rPr>
              <a:t>www.faithaliveresources.org/Products/</a:t>
            </a:r>
          </a:p>
          <a:p>
            <a:pPr marL="0" indent="0">
              <a:buNone/>
            </a:pPr>
            <a:r>
              <a:rPr lang="en-US" dirty="0" smtClean="0">
                <a:hlinkClick r:id="rId3"/>
              </a:rPr>
              <a:t>155243/preventing-child-abuse.aspx</a:t>
            </a:r>
            <a:r>
              <a:rPr lang="en-US" dirty="0" smtClean="0"/>
              <a:t> </a:t>
            </a:r>
          </a:p>
          <a:p>
            <a:r>
              <a:rPr lang="en-US" b="1" dirty="0" smtClean="0"/>
              <a:t>Brotherhood Mutual Insurance Co.</a:t>
            </a:r>
          </a:p>
          <a:p>
            <a:pPr marL="0" indent="0">
              <a:buNone/>
            </a:pPr>
            <a:r>
              <a:rPr lang="en-US" dirty="0" smtClean="0">
                <a:hlinkClick r:id="rId4"/>
              </a:rPr>
              <a:t>www.brotherhoodmutual.com/index.cfm/</a:t>
            </a:r>
          </a:p>
          <a:p>
            <a:pPr marL="0" indent="0">
              <a:buNone/>
            </a:pPr>
            <a:r>
              <a:rPr lang="en-US" dirty="0" smtClean="0">
                <a:hlinkClick r:id="rId4"/>
              </a:rPr>
              <a:t>resources/ministry-safety/</a:t>
            </a:r>
            <a:r>
              <a:rPr lang="en-US" dirty="0" smtClean="0"/>
              <a:t> </a:t>
            </a:r>
          </a:p>
        </p:txBody>
      </p:sp>
    </p:spTree>
    <p:extLst>
      <p:ext uri="{BB962C8B-B14F-4D97-AF65-F5344CB8AC3E}">
        <p14:creationId xmlns:p14="http://schemas.microsoft.com/office/powerpoint/2010/main" val="313533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Questions?</a:t>
            </a:r>
            <a:endParaRPr lang="en-US" b="1"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3150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152400"/>
            <a:ext cx="8991600" cy="1143000"/>
          </a:xfrm>
        </p:spPr>
        <p:txBody>
          <a:bodyPr>
            <a:normAutofit/>
          </a:bodyPr>
          <a:lstStyle/>
          <a:p>
            <a:r>
              <a:rPr lang="en-US" b="1" dirty="0" smtClean="0">
                <a:latin typeface="Verdana" pitchFamily="34" charset="0"/>
                <a:ea typeface="Verdana" pitchFamily="34" charset="0"/>
                <a:cs typeface="Verdana" pitchFamily="34" charset="0"/>
              </a:rPr>
              <a:t>Team Expectations</a:t>
            </a:r>
            <a:endParaRPr lang="en-US"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b="1" dirty="0" smtClean="0"/>
              <a:t>The Goal: every </a:t>
            </a:r>
            <a:r>
              <a:rPr lang="en-US" b="1" dirty="0"/>
              <a:t>c</a:t>
            </a:r>
            <a:r>
              <a:rPr lang="en-US" b="1" dirty="0" smtClean="0"/>
              <a:t>hurch has a policy!</a:t>
            </a:r>
          </a:p>
          <a:p>
            <a:pPr lvl="1">
              <a:buFont typeface="Arial" pitchFamily="34" charset="0"/>
              <a:buChar char="•"/>
            </a:pPr>
            <a:r>
              <a:rPr lang="en-US" sz="3200" dirty="0" smtClean="0"/>
              <a:t>Contact church councils re/policy </a:t>
            </a:r>
          </a:p>
          <a:p>
            <a:pPr lvl="1">
              <a:buFont typeface="Arial" pitchFamily="34" charset="0"/>
              <a:buChar char="•"/>
            </a:pPr>
            <a:r>
              <a:rPr lang="en-US" sz="3200" dirty="0" smtClean="0"/>
              <a:t>Assist churches with information &amp; assistance in creating a policy</a:t>
            </a:r>
          </a:p>
          <a:p>
            <a:pPr marL="0" indent="0">
              <a:buNone/>
            </a:pPr>
            <a:r>
              <a:rPr lang="en-US" b="1" dirty="0" smtClean="0"/>
              <a:t>Churches know about Safe Church</a:t>
            </a:r>
          </a:p>
          <a:p>
            <a:pPr marL="857250" lvl="1" indent="-457200">
              <a:buFont typeface="Arial" pitchFamily="34" charset="0"/>
              <a:buChar char="•"/>
            </a:pPr>
            <a:r>
              <a:rPr lang="en-US" sz="3200" dirty="0" smtClean="0"/>
              <a:t>Resources / Circle of Grace </a:t>
            </a:r>
          </a:p>
          <a:p>
            <a:pPr marL="857250" lvl="1" indent="-457200">
              <a:buFont typeface="Arial" pitchFamily="34" charset="0"/>
              <a:buChar char="•"/>
            </a:pPr>
            <a:r>
              <a:rPr lang="en-US" sz="3200" dirty="0" smtClean="0"/>
              <a:t>Consultation &amp; Assistance</a:t>
            </a:r>
          </a:p>
          <a:p>
            <a:pPr marL="857250" lvl="1" indent="-457200">
              <a:buFont typeface="Arial" pitchFamily="34" charset="0"/>
              <a:buChar char="•"/>
            </a:pPr>
            <a:r>
              <a:rPr lang="en-US" sz="3200" dirty="0" smtClean="0"/>
              <a:t>Advisory Panel Process</a:t>
            </a: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8622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Rationale For a Policy</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r>
              <a:rPr lang="en-US" dirty="0" smtClean="0"/>
              <a:t>To create a safe place in church</a:t>
            </a:r>
          </a:p>
          <a:p>
            <a:r>
              <a:rPr lang="en-US" dirty="0" smtClean="0"/>
              <a:t>To protect children </a:t>
            </a:r>
          </a:p>
          <a:p>
            <a:r>
              <a:rPr lang="en-US" dirty="0" smtClean="0"/>
              <a:t>To protect staff and volunteers</a:t>
            </a:r>
          </a:p>
          <a:p>
            <a:r>
              <a:rPr lang="en-US" dirty="0" smtClean="0"/>
              <a:t>To create an opportunity to talk about abuse</a:t>
            </a:r>
          </a:p>
          <a:p>
            <a:r>
              <a:rPr lang="en-US" dirty="0" smtClean="0"/>
              <a:t>To respond to situations of abuse</a:t>
            </a:r>
          </a:p>
          <a:p>
            <a:r>
              <a:rPr lang="en-US" dirty="0" smtClean="0"/>
              <a:t>To satisfy legal counsel’s request</a:t>
            </a:r>
          </a:p>
          <a:p>
            <a:r>
              <a:rPr lang="en-US" dirty="0" smtClean="0"/>
              <a:t>To satisfy insurance co. requirements</a:t>
            </a:r>
          </a:p>
        </p:txBody>
      </p:sp>
    </p:spTree>
    <p:extLst>
      <p:ext uri="{BB962C8B-B14F-4D97-AF65-F5344CB8AC3E}">
        <p14:creationId xmlns:p14="http://schemas.microsoft.com/office/powerpoint/2010/main" val="2270301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Getting Started</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buNone/>
            </a:pPr>
            <a:endParaRPr lang="en-US" dirty="0" smtClean="0"/>
          </a:p>
          <a:p>
            <a:r>
              <a:rPr lang="en-US" dirty="0" smtClean="0"/>
              <a:t>Gain support from leadership/A mandate</a:t>
            </a:r>
          </a:p>
          <a:p>
            <a:r>
              <a:rPr lang="en-US" dirty="0" smtClean="0"/>
              <a:t>Form a committee/Various voices needed</a:t>
            </a:r>
          </a:p>
          <a:p>
            <a:r>
              <a:rPr lang="en-US" dirty="0"/>
              <a:t>No one policy works well everywhere/each church is </a:t>
            </a:r>
            <a:r>
              <a:rPr lang="en-US" dirty="0" smtClean="0"/>
              <a:t>unique</a:t>
            </a:r>
          </a:p>
          <a:p>
            <a:r>
              <a:rPr lang="en-US" dirty="0" smtClean="0"/>
              <a:t>It takes time (18 mos.)/Process is helpful</a:t>
            </a:r>
          </a:p>
          <a:p>
            <a:pPr marL="0"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435137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Important Considerations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buNone/>
            </a:pPr>
            <a:r>
              <a:rPr lang="en-US" b="1" dirty="0" smtClean="0"/>
              <a:t>POLICY MUST BE MAINTAINED &amp; FOLLOWED!!!</a:t>
            </a:r>
          </a:p>
          <a:p>
            <a:pPr lvl="1">
              <a:buFont typeface="Arial" pitchFamily="34" charset="0"/>
              <a:buChar char="•"/>
            </a:pPr>
            <a:r>
              <a:rPr lang="en-US" sz="3200" dirty="0" smtClean="0"/>
              <a:t>Keep it simple</a:t>
            </a:r>
          </a:p>
          <a:p>
            <a:pPr lvl="1">
              <a:buFont typeface="Arial" pitchFamily="34" charset="0"/>
              <a:buChar char="•"/>
            </a:pPr>
            <a:r>
              <a:rPr lang="en-US" sz="3200" dirty="0" smtClean="0"/>
              <a:t>Supervision and accountability </a:t>
            </a:r>
          </a:p>
          <a:p>
            <a:pPr lvl="1">
              <a:buFont typeface="Arial" pitchFamily="34" charset="0"/>
              <a:buChar char="•"/>
            </a:pPr>
            <a:r>
              <a:rPr lang="en-US" sz="3200" dirty="0" smtClean="0"/>
              <a:t>Regular </a:t>
            </a:r>
            <a:r>
              <a:rPr lang="en-US" sz="3200" dirty="0"/>
              <a:t>r</a:t>
            </a:r>
            <a:r>
              <a:rPr lang="en-US" sz="3200" dirty="0" smtClean="0"/>
              <a:t>eview – committee, legal counsel, insurance agent</a:t>
            </a:r>
          </a:p>
          <a:p>
            <a:pPr lvl="1">
              <a:buFont typeface="Arial" pitchFamily="34" charset="0"/>
              <a:buChar char="•"/>
            </a:pPr>
            <a:r>
              <a:rPr lang="en-US" sz="3200" dirty="0" smtClean="0"/>
              <a:t>Annual Training of staff &amp; volunteers</a:t>
            </a:r>
          </a:p>
          <a:p>
            <a:pPr marL="0" indent="0">
              <a:buNone/>
            </a:pPr>
            <a:endParaRPr lang="en-US" dirty="0" smtClean="0"/>
          </a:p>
        </p:txBody>
      </p:sp>
    </p:spTree>
    <p:extLst>
      <p:ext uri="{BB962C8B-B14F-4D97-AF65-F5344CB8AC3E}">
        <p14:creationId xmlns:p14="http://schemas.microsoft.com/office/powerpoint/2010/main" val="323042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latin typeface="Verdana" pitchFamily="34" charset="0"/>
                <a:ea typeface="Verdana" pitchFamily="34" charset="0"/>
                <a:cs typeface="Verdana" pitchFamily="34" charset="0"/>
              </a:rPr>
              <a:t>General Policy Components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219200"/>
            <a:ext cx="8229600" cy="5257800"/>
          </a:xfrm>
        </p:spPr>
        <p:txBody>
          <a:bodyPr>
            <a:normAutofit/>
          </a:bodyPr>
          <a:lstStyle/>
          <a:p>
            <a:r>
              <a:rPr lang="en-US" b="1" dirty="0" smtClean="0"/>
              <a:t>Philosophy of Ministry </a:t>
            </a:r>
            <a:r>
              <a:rPr lang="en-US" dirty="0" smtClean="0"/>
              <a:t>– purpose for policy</a:t>
            </a:r>
          </a:p>
          <a:p>
            <a:pPr marL="457200" lvl="1" indent="0">
              <a:buNone/>
            </a:pPr>
            <a:r>
              <a:rPr lang="en-US" sz="3200" dirty="0" smtClean="0"/>
              <a:t>Why do we have a policy?</a:t>
            </a:r>
          </a:p>
          <a:p>
            <a:r>
              <a:rPr lang="en-US" b="1" dirty="0" smtClean="0"/>
              <a:t>Definitions</a:t>
            </a:r>
            <a:r>
              <a:rPr lang="en-US" dirty="0" smtClean="0"/>
              <a:t> – misconduct/abuse</a:t>
            </a:r>
          </a:p>
          <a:p>
            <a:pPr marL="457200" lvl="1" indent="0">
              <a:buNone/>
            </a:pPr>
            <a:r>
              <a:rPr lang="en-US" sz="3200" dirty="0" smtClean="0"/>
              <a:t>What are we talking about?</a:t>
            </a:r>
          </a:p>
          <a:p>
            <a:r>
              <a:rPr lang="en-US" b="1" dirty="0" smtClean="0"/>
              <a:t>Who?</a:t>
            </a:r>
            <a:r>
              <a:rPr lang="en-US" dirty="0" smtClean="0"/>
              <a:t> (Personnel summary)</a:t>
            </a:r>
          </a:p>
          <a:p>
            <a:pPr marL="457200" lvl="1" indent="0">
              <a:buNone/>
            </a:pPr>
            <a:r>
              <a:rPr lang="en-US" sz="3200" dirty="0" smtClean="0"/>
              <a:t>Who is covered under the policy?</a:t>
            </a:r>
          </a:p>
          <a:p>
            <a:r>
              <a:rPr lang="en-US" b="1" dirty="0" smtClean="0"/>
              <a:t>General Policies </a:t>
            </a:r>
            <a:r>
              <a:rPr lang="en-US" dirty="0" smtClean="0"/>
              <a:t>– clear expectations</a:t>
            </a:r>
          </a:p>
          <a:p>
            <a:pPr marL="457200" lvl="1" indent="0">
              <a:buNone/>
            </a:pPr>
            <a:r>
              <a:rPr lang="en-US" sz="3200" dirty="0" smtClean="0"/>
              <a:t>What policies apply to almost all the programs?</a:t>
            </a:r>
          </a:p>
          <a:p>
            <a:endParaRPr lang="en-US" dirty="0" smtClean="0"/>
          </a:p>
        </p:txBody>
      </p:sp>
    </p:spTree>
    <p:extLst>
      <p:ext uri="{BB962C8B-B14F-4D97-AF65-F5344CB8AC3E}">
        <p14:creationId xmlns:p14="http://schemas.microsoft.com/office/powerpoint/2010/main" val="17177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Specific Policy Components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447800"/>
            <a:ext cx="8229600" cy="5029200"/>
          </a:xfrm>
        </p:spPr>
        <p:txBody>
          <a:bodyPr>
            <a:normAutofit/>
          </a:bodyPr>
          <a:lstStyle/>
          <a:p>
            <a:pPr lvl="0"/>
            <a:r>
              <a:rPr lang="en-US" b="1" dirty="0">
                <a:solidFill>
                  <a:prstClr val="black"/>
                </a:solidFill>
              </a:rPr>
              <a:t>Discipline Policy </a:t>
            </a:r>
            <a:r>
              <a:rPr lang="en-US" dirty="0">
                <a:solidFill>
                  <a:prstClr val="black"/>
                </a:solidFill>
              </a:rPr>
              <a:t>– response to </a:t>
            </a:r>
            <a:r>
              <a:rPr lang="en-US" dirty="0" smtClean="0">
                <a:solidFill>
                  <a:prstClr val="black"/>
                </a:solidFill>
              </a:rPr>
              <a:t>misbehavior</a:t>
            </a:r>
            <a:br>
              <a:rPr lang="en-US" dirty="0" smtClean="0">
                <a:solidFill>
                  <a:prstClr val="black"/>
                </a:solidFill>
              </a:rPr>
            </a:br>
            <a:r>
              <a:rPr lang="en-US" sz="3200" dirty="0" smtClean="0">
                <a:solidFill>
                  <a:prstClr val="black"/>
                </a:solidFill>
              </a:rPr>
              <a:t>What are appropriate discipline techniques?</a:t>
            </a:r>
          </a:p>
          <a:p>
            <a:r>
              <a:rPr lang="en-US" b="1" dirty="0" smtClean="0">
                <a:solidFill>
                  <a:prstClr val="black"/>
                </a:solidFill>
              </a:rPr>
              <a:t>Transportation </a:t>
            </a:r>
            <a:r>
              <a:rPr lang="en-US" b="1" dirty="0">
                <a:solidFill>
                  <a:prstClr val="black"/>
                </a:solidFill>
              </a:rPr>
              <a:t>Policy </a:t>
            </a:r>
            <a:r>
              <a:rPr lang="en-US" dirty="0">
                <a:solidFill>
                  <a:prstClr val="black"/>
                </a:solidFill>
              </a:rPr>
              <a:t>– must conform to </a:t>
            </a:r>
            <a:r>
              <a:rPr lang="en-US" dirty="0" smtClean="0">
                <a:solidFill>
                  <a:prstClr val="black"/>
                </a:solidFill>
              </a:rPr>
              <a:t>laws</a:t>
            </a:r>
            <a:br>
              <a:rPr lang="en-US" dirty="0" smtClean="0">
                <a:solidFill>
                  <a:prstClr val="black"/>
                </a:solidFill>
              </a:rPr>
            </a:br>
            <a:r>
              <a:rPr lang="en-US" sz="3200" dirty="0" smtClean="0">
                <a:solidFill>
                  <a:prstClr val="black"/>
                </a:solidFill>
              </a:rPr>
              <a:t>What </a:t>
            </a:r>
            <a:r>
              <a:rPr lang="en-US" sz="3200" dirty="0">
                <a:solidFill>
                  <a:prstClr val="black"/>
                </a:solidFill>
              </a:rPr>
              <a:t>are the risks involved in transportation</a:t>
            </a:r>
            <a:r>
              <a:rPr lang="en-US" sz="3200" dirty="0" smtClean="0">
                <a:solidFill>
                  <a:prstClr val="black"/>
                </a:solidFill>
              </a:rPr>
              <a:t>?</a:t>
            </a:r>
            <a:endParaRPr lang="en-US" sz="3200" dirty="0">
              <a:solidFill>
                <a:prstClr val="black"/>
              </a:solidFill>
            </a:endParaRPr>
          </a:p>
          <a:p>
            <a:pPr lvl="0"/>
            <a:r>
              <a:rPr lang="en-US" b="1" dirty="0">
                <a:solidFill>
                  <a:prstClr val="black"/>
                </a:solidFill>
              </a:rPr>
              <a:t>Supervision Polic</a:t>
            </a:r>
            <a:r>
              <a:rPr lang="en-US" dirty="0">
                <a:solidFill>
                  <a:prstClr val="black"/>
                </a:solidFill>
              </a:rPr>
              <a:t>y – maintain </a:t>
            </a:r>
            <a:r>
              <a:rPr lang="en-US" dirty="0" smtClean="0">
                <a:solidFill>
                  <a:prstClr val="black"/>
                </a:solidFill>
              </a:rPr>
              <a:t>accountability</a:t>
            </a:r>
            <a:br>
              <a:rPr lang="en-US" dirty="0" smtClean="0">
                <a:solidFill>
                  <a:prstClr val="black"/>
                </a:solidFill>
              </a:rPr>
            </a:br>
            <a:r>
              <a:rPr lang="en-US" sz="3200" dirty="0" smtClean="0">
                <a:solidFill>
                  <a:prstClr val="black"/>
                </a:solidFill>
              </a:rPr>
              <a:t>Who is accountable?</a:t>
            </a:r>
            <a:endParaRPr lang="en-US" sz="3200" dirty="0">
              <a:solidFill>
                <a:prstClr val="black"/>
              </a:solidFill>
            </a:endParaRPr>
          </a:p>
          <a:p>
            <a:pPr lvl="0"/>
            <a:r>
              <a:rPr lang="en-US" b="1" dirty="0" smtClean="0">
                <a:solidFill>
                  <a:prstClr val="black"/>
                </a:solidFill>
              </a:rPr>
              <a:t>Screening </a:t>
            </a:r>
            <a:r>
              <a:rPr lang="en-US" b="1" dirty="0">
                <a:solidFill>
                  <a:prstClr val="black"/>
                </a:solidFill>
              </a:rPr>
              <a:t>Policy</a:t>
            </a:r>
            <a:r>
              <a:rPr lang="en-US" dirty="0">
                <a:solidFill>
                  <a:prstClr val="black"/>
                </a:solidFill>
              </a:rPr>
              <a:t> – Criteria for </a:t>
            </a:r>
            <a:r>
              <a:rPr lang="en-US" dirty="0" smtClean="0">
                <a:solidFill>
                  <a:prstClr val="black"/>
                </a:solidFill>
              </a:rPr>
              <a:t>selection</a:t>
            </a:r>
            <a:br>
              <a:rPr lang="en-US" dirty="0" smtClean="0">
                <a:solidFill>
                  <a:prstClr val="black"/>
                </a:solidFill>
              </a:rPr>
            </a:br>
            <a:r>
              <a:rPr lang="en-US" sz="3200" dirty="0" smtClean="0">
                <a:solidFill>
                  <a:prstClr val="black"/>
                </a:solidFill>
              </a:rPr>
              <a:t>Is a criminal background check enough?</a:t>
            </a:r>
            <a:endParaRPr lang="en-US" sz="3200" dirty="0">
              <a:solidFill>
                <a:prstClr val="black"/>
              </a:solidFill>
            </a:endParaRPr>
          </a:p>
        </p:txBody>
      </p:sp>
    </p:spTree>
    <p:extLst>
      <p:ext uri="{BB962C8B-B14F-4D97-AF65-F5344CB8AC3E}">
        <p14:creationId xmlns:p14="http://schemas.microsoft.com/office/powerpoint/2010/main" val="64540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A Note about Screening</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buNone/>
            </a:pPr>
            <a:r>
              <a:rPr lang="en-US" b="1" dirty="0" smtClean="0"/>
              <a:t>Criminal Background Checks:</a:t>
            </a:r>
          </a:p>
          <a:p>
            <a:pPr marL="0" indent="0">
              <a:buNone/>
            </a:pPr>
            <a:r>
              <a:rPr lang="en-US" dirty="0" smtClean="0"/>
              <a:t>Various kinds of checks are available - </a:t>
            </a:r>
            <a:br>
              <a:rPr lang="en-US" dirty="0" smtClean="0"/>
            </a:br>
            <a:r>
              <a:rPr lang="en-US" dirty="0" smtClean="0"/>
              <a:t>     Costs and Risks must be weighed carefully</a:t>
            </a:r>
          </a:p>
          <a:p>
            <a:pPr marL="0" indent="0">
              <a:buNone/>
            </a:pPr>
            <a:r>
              <a:rPr lang="en-US" dirty="0" smtClean="0"/>
              <a:t>Part of an overall selection process -</a:t>
            </a:r>
            <a:br>
              <a:rPr lang="en-US" dirty="0" smtClean="0"/>
            </a:br>
            <a:r>
              <a:rPr lang="en-US" dirty="0" smtClean="0"/>
              <a:t>     Application, Interview, References, etc…</a:t>
            </a:r>
          </a:p>
          <a:p>
            <a:pPr marL="0" indent="0">
              <a:buNone/>
            </a:pPr>
            <a:r>
              <a:rPr lang="en-US" dirty="0" smtClean="0"/>
              <a:t>Known Person – someone who has been a part of the congregation for awhile (1 year)</a:t>
            </a:r>
            <a:endParaRPr lang="en-US" dirty="0"/>
          </a:p>
        </p:txBody>
      </p:sp>
    </p:spTree>
    <p:extLst>
      <p:ext uri="{BB962C8B-B14F-4D97-AF65-F5344CB8AC3E}">
        <p14:creationId xmlns:p14="http://schemas.microsoft.com/office/powerpoint/2010/main" val="278422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Sex Offender Challenge</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lgn="ctr">
              <a:buNone/>
            </a:pPr>
            <a:endParaRPr lang="en-US" sz="1000" dirty="0" smtClean="0"/>
          </a:p>
          <a:p>
            <a:pPr marL="0" indent="0" algn="ctr">
              <a:buNone/>
            </a:pPr>
            <a:r>
              <a:rPr lang="en-US" dirty="0" smtClean="0"/>
              <a:t>?Is it OK for someone with a criminal record of sexual offense to be an elder?</a:t>
            </a:r>
          </a:p>
          <a:p>
            <a:pPr marL="0" indent="0" algn="ctr">
              <a:buNone/>
            </a:pPr>
            <a:endParaRPr lang="en-US" dirty="0"/>
          </a:p>
          <a:p>
            <a:pPr marL="0" indent="0" algn="ctr">
              <a:buNone/>
            </a:pPr>
            <a:r>
              <a:rPr lang="en-US" dirty="0" smtClean="0"/>
              <a:t>?Should a church hire a janitor with a record of sexual offense?</a:t>
            </a:r>
          </a:p>
          <a:p>
            <a:pPr marL="0" indent="0" algn="ctr">
              <a:buNone/>
            </a:pPr>
            <a:endParaRPr lang="en-US" dirty="0"/>
          </a:p>
          <a:p>
            <a:pPr marL="0" indent="0" algn="ctr">
              <a:buNone/>
            </a:pPr>
            <a:r>
              <a:rPr lang="en-US" dirty="0" smtClean="0"/>
              <a:t>?What happens at youth group stays here? </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879684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1777</Words>
  <Application>Microsoft Office PowerPoint</Application>
  <PresentationFormat>On-screen Show (4:3)</PresentationFormat>
  <Paragraphs>222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Verdana</vt:lpstr>
      <vt:lpstr>Office Theme</vt:lpstr>
      <vt:lpstr>Developing Safe Church Policy</vt:lpstr>
      <vt:lpstr>Team Expectations</vt:lpstr>
      <vt:lpstr>Rationale For a Policy</vt:lpstr>
      <vt:lpstr>Getting Started</vt:lpstr>
      <vt:lpstr>Important Considerations</vt:lpstr>
      <vt:lpstr>General Policy Components</vt:lpstr>
      <vt:lpstr>Specific Policy Components</vt:lpstr>
      <vt:lpstr>A Note about Screening</vt:lpstr>
      <vt:lpstr>Sex Offender Challenge</vt:lpstr>
      <vt:lpstr>Special Considerations</vt:lpstr>
      <vt:lpstr>Sexual Predators</vt:lpstr>
      <vt:lpstr>Responding to a Disclosure</vt:lpstr>
      <vt:lpstr>Reporting Suspected Abuse</vt:lpstr>
      <vt:lpstr>Resources</vt:lpstr>
      <vt:lpstr>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Church Policy</dc:title>
  <dc:creator>Bonnie Nicholas</dc:creator>
  <cp:lastModifiedBy>Jane Hilbrand</cp:lastModifiedBy>
  <cp:revision>55</cp:revision>
  <dcterms:created xsi:type="dcterms:W3CDTF">2011-11-15T16:21:13Z</dcterms:created>
  <dcterms:modified xsi:type="dcterms:W3CDTF">2021-02-11T18:50:52Z</dcterms:modified>
</cp:coreProperties>
</file>