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10058400" cx="15544800"/>
  <p:notesSz cx="6858000" cy="9144000"/>
  <p:embeddedFontLst>
    <p:embeddedFont>
      <p:font typeface="Raleway"/>
      <p:regular r:id="rId45"/>
      <p:bold r:id="rId46"/>
      <p:italic r:id="rId47"/>
      <p:boldItalic r:id="rId48"/>
    </p:embeddedFont>
    <p:embeddedFont>
      <p:font typeface="Lato"/>
      <p:regular r:id="rId49"/>
      <p:bold r:id="rId50"/>
      <p:italic r:id="rId51"/>
      <p:boldItalic r:id="rId52"/>
    </p:embeddedFont>
    <p:embeddedFont>
      <p:font typeface="Century Gothic"/>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Deleted us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aleway-bold.fntdata"/><Relationship Id="rId45" Type="http://schemas.openxmlformats.org/officeDocument/2006/relationships/font" Target="fonts/Raleway-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aleway-boldItalic.fntdata"/><Relationship Id="rId47" Type="http://schemas.openxmlformats.org/officeDocument/2006/relationships/font" Target="fonts/Raleway-italic.fntdata"/><Relationship Id="rId49" Type="http://schemas.openxmlformats.org/officeDocument/2006/relationships/font" Target="fonts/Lato-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ato-italic.fntdata"/><Relationship Id="rId50" Type="http://schemas.openxmlformats.org/officeDocument/2006/relationships/font" Target="fonts/Lato-bold.fntdata"/><Relationship Id="rId53" Type="http://schemas.openxmlformats.org/officeDocument/2006/relationships/font" Target="fonts/CenturyGothic-regular.fntdata"/><Relationship Id="rId52" Type="http://schemas.openxmlformats.org/officeDocument/2006/relationships/font" Target="fonts/Lato-boldItalic.fntdata"/><Relationship Id="rId11" Type="http://schemas.openxmlformats.org/officeDocument/2006/relationships/slide" Target="slides/slide6.xml"/><Relationship Id="rId55" Type="http://schemas.openxmlformats.org/officeDocument/2006/relationships/font" Target="fonts/CenturyGothic-italic.fntdata"/><Relationship Id="rId10" Type="http://schemas.openxmlformats.org/officeDocument/2006/relationships/slide" Target="slides/slide5.xml"/><Relationship Id="rId54" Type="http://schemas.openxmlformats.org/officeDocument/2006/relationships/font" Target="fonts/CenturyGothic-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CenturyGothic-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19-03-06T19:15:44.984">
    <p:pos x="6000" y="0"/>
    <p:text>+kkooyman@crcna.org +pfuentes@crcna.org see the notes on this slide below. Anything else to mention re: restrictions on legal immigration?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shaonline.org/handbook/online/articles/pqo01"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npr.org/templates/story/story.php?storyId=6388548" TargetMode="External"/><Relationship Id="rId3" Type="http://schemas.openxmlformats.org/officeDocument/2006/relationships/hyperlink" Target="https://www.bostonglobe.com/news/politics/2017/01/26/when-wall-was-fence-and-democrats-embraced/QE7ieCBXjXVxO63pLMTe9O/story.html"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library.uwb.edu/Static/USimmigration/1917_immigration_act.html" TargetMode="External"/><Relationship Id="rId3" Type="http://schemas.openxmlformats.org/officeDocument/2006/relationships/hyperlink" Target="https://en.wikipedia.org/wiki/Immigration_Act_of_1917" TargetMode="External"/><Relationship Id="rId4" Type="http://schemas.openxmlformats.org/officeDocument/2006/relationships/hyperlink" Target="https://books.google.com/books?id=Pq04PFuRmQgC&amp;pg=PA130" TargetMode="External"/><Relationship Id="rId5" Type="http://schemas.openxmlformats.org/officeDocument/2006/relationships/hyperlink" Target="https://en.wikipedia.org/wiki/International_Standard_Book_Number" TargetMode="External"/><Relationship Id="rId6" Type="http://schemas.openxmlformats.org/officeDocument/2006/relationships/hyperlink" Target="https://en.wikipedia.org/wiki/Special:BookSources/978-0-387-95940-5" TargetMode="External"/><Relationship Id="rId7" Type="http://schemas.openxmlformats.org/officeDocument/2006/relationships/hyperlink" Target="http://immigrationtounitedstates.org/588-immigration-act-of-1917.html" TargetMode="External"/><Relationship Id="rId8" Type="http://schemas.openxmlformats.org/officeDocument/2006/relationships/hyperlink" Target="http://library.uwb.edu/Static/USimmigration/1917_immigration_act.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npr.org/2017/04/07/523044253/during-world-war-i-u-s-government-propaganda-erased-german-cultur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1910_United_States_Census" TargetMode="External"/><Relationship Id="rId3" Type="http://schemas.openxmlformats.org/officeDocument/2006/relationships/hyperlink" Target="http://study.com/academy/lesson/immigration-quota-system-of-1921-definition-overview.html" TargetMode="External"/><Relationship Id="rId4" Type="http://schemas.openxmlformats.org/officeDocument/2006/relationships/hyperlink" Target="http://immigrationtounitedstates.org/589-immigration-act-of-1921.html"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075aa3e11_0_0: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075aa3e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3075aa3e11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8: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source: http://www.american-historama.org/1913-1928-ww1-prohibition-era/1921-emergency-quota-act.htm</a:t>
            </a:r>
            <a:endParaRPr/>
          </a:p>
          <a:p>
            <a:pPr indent="0" lvl="0" marL="0" marR="0" rtl="0" algn="l">
              <a:spcBef>
                <a:spcPts val="0"/>
              </a:spcBef>
              <a:spcAft>
                <a:spcPts val="0"/>
              </a:spcAft>
              <a:buNone/>
            </a:pPr>
            <a:r>
              <a:t/>
            </a:r>
            <a:endParaRPr/>
          </a:p>
        </p:txBody>
      </p:sp>
      <p:sp>
        <p:nvSpPr>
          <p:cNvPr id="166" name="Google Shape;166;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1d502b634_0_92: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1d502b634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Immigration Act of 1924, further reduced immigration from non western european countries </a:t>
            </a:r>
            <a:endParaRPr/>
          </a:p>
          <a:p>
            <a:pPr indent="0" lvl="0" marL="0" rtl="0" algn="l">
              <a:spcBef>
                <a:spcPts val="0"/>
              </a:spcBef>
              <a:spcAft>
                <a:spcPts val="0"/>
              </a:spcAft>
              <a:buNone/>
            </a:pPr>
            <a:r>
              <a:rPr lang="en-US"/>
              <a:t>Arabs, and more --ensured America had specific dominant culture </a:t>
            </a:r>
            <a:endParaRPr/>
          </a:p>
          <a:p>
            <a:pPr indent="0" lvl="0" marL="0" rtl="0" algn="l">
              <a:spcBef>
                <a:spcPts val="0"/>
              </a:spcBef>
              <a:spcAft>
                <a:spcPts val="0"/>
              </a:spcAft>
              <a:buNone/>
            </a:pPr>
            <a:r>
              <a:t/>
            </a:r>
            <a:endParaRPr/>
          </a:p>
        </p:txBody>
      </p:sp>
      <p:sp>
        <p:nvSpPr>
          <p:cNvPr id="175" name="Google Shape;175;g21d502b634_0_9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06b15f3c9_0_0: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06b15f3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can we use this pic? </a:t>
            </a:r>
            <a:endParaRPr/>
          </a:p>
        </p:txBody>
      </p:sp>
      <p:sp>
        <p:nvSpPr>
          <p:cNvPr id="183" name="Google Shape;183;g206b15f3c9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22: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900" u="none" cap="none" strike="noStrike">
              <a:solidFill>
                <a:schemeClr val="dk1"/>
              </a:solidFill>
              <a:latin typeface="Calibri"/>
              <a:ea typeface="Calibri"/>
              <a:cs typeface="Calibri"/>
              <a:sym typeface="Calibri"/>
            </a:endParaRPr>
          </a:p>
        </p:txBody>
      </p:sp>
      <p:sp>
        <p:nvSpPr>
          <p:cNvPr id="191" name="Google Shape;191;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28: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900" u="none" cap="none" strike="noStrike">
              <a:solidFill>
                <a:schemeClr val="dk1"/>
              </a:solidFill>
              <a:latin typeface="Calibri"/>
              <a:ea typeface="Calibri"/>
              <a:cs typeface="Calibri"/>
              <a:sym typeface="Calibri"/>
            </a:endParaRPr>
          </a:p>
        </p:txBody>
      </p:sp>
      <p:sp>
        <p:nvSpPr>
          <p:cNvPr id="200" name="Google Shape;200;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30: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“Wetback” itself was a </a:t>
            </a:r>
            <a:r>
              <a:rPr lang="en-US"/>
              <a:t>derogatory</a:t>
            </a:r>
            <a:r>
              <a:rPr lang="en-US"/>
              <a:t> term, referring to immigrants who had supposedly swam through the Rio Grande to enter the US.</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Can you find any context for why it began? What instigated this? - “</a:t>
            </a:r>
            <a:r>
              <a:rPr lang="en-US" sz="1050">
                <a:solidFill>
                  <a:srgbClr val="222222"/>
                </a:solidFill>
                <a:highlight>
                  <a:srgbClr val="FFFFFF"/>
                </a:highlight>
                <a:latin typeface="Arial"/>
                <a:ea typeface="Arial"/>
                <a:cs typeface="Arial"/>
                <a:sym typeface="Arial"/>
              </a:rPr>
              <a:t>originated from a request by the Mexican government to stop the illegal entry of Mexican laborers into the United States.” - Wikipedia</a:t>
            </a:r>
            <a:endParaRPr sz="1050">
              <a:solidFill>
                <a:srgbClr val="222222"/>
              </a:solidFill>
              <a:highlight>
                <a:srgbClr val="FFFFFF"/>
              </a:highlight>
              <a:latin typeface="Arial"/>
              <a:ea typeface="Arial"/>
              <a:cs typeface="Arial"/>
              <a:sym typeface="Arial"/>
            </a:endParaRPr>
          </a:p>
          <a:p>
            <a:pPr indent="0" lvl="0" marL="0" marR="0" rtl="0" algn="l">
              <a:spcBef>
                <a:spcPts val="0"/>
              </a:spcBef>
              <a:spcAft>
                <a:spcPts val="0"/>
              </a:spcAft>
              <a:buNone/>
            </a:pPr>
            <a:r>
              <a:rPr lang="en-US" sz="1050">
                <a:solidFill>
                  <a:srgbClr val="222222"/>
                </a:solidFill>
                <a:highlight>
                  <a:srgbClr val="FFFFFF"/>
                </a:highlight>
                <a:latin typeface="Arial"/>
                <a:ea typeface="Arial"/>
                <a:cs typeface="Arial"/>
                <a:sym typeface="Arial"/>
              </a:rPr>
              <a:t>“Operation Wetback was primarily a response to pressure from a broad coalition of farmers and business interests concerned with the effects of Mexican immigrants living in the United States without legal permission” - Wikipedia, from Koulish, 2010</a:t>
            </a:r>
            <a:endParaRPr sz="1050">
              <a:solidFill>
                <a:srgbClr val="222222"/>
              </a:solidFill>
              <a:highlight>
                <a:srgbClr val="FFFFFF"/>
              </a:highlight>
              <a:latin typeface="Arial"/>
              <a:ea typeface="Arial"/>
              <a:cs typeface="Arial"/>
              <a:sym typeface="Arial"/>
            </a:endParaRPr>
          </a:p>
          <a:p>
            <a:pPr indent="0" lvl="0" marL="0" marR="0" rtl="0" algn="l">
              <a:spcBef>
                <a:spcPts val="0"/>
              </a:spcBef>
              <a:spcAft>
                <a:spcPts val="0"/>
              </a:spcAft>
              <a:buNone/>
            </a:pPr>
            <a:r>
              <a:t/>
            </a:r>
            <a:endParaRPr sz="1050">
              <a:solidFill>
                <a:srgbClr val="222222"/>
              </a:solidFill>
              <a:highlight>
                <a:srgbClr val="FFFFFF"/>
              </a:highlight>
              <a:latin typeface="Arial"/>
              <a:ea typeface="Arial"/>
              <a:cs typeface="Arial"/>
              <a:sym typeface="Arial"/>
            </a:endParaRPr>
          </a:p>
          <a:p>
            <a:pPr indent="0" lvl="0" marL="0" marR="0" rtl="0" algn="l">
              <a:spcBef>
                <a:spcPts val="0"/>
              </a:spcBef>
              <a:spcAft>
                <a:spcPts val="0"/>
              </a:spcAft>
              <a:buNone/>
            </a:pPr>
            <a:r>
              <a:rPr lang="en-US" sz="1200">
                <a:solidFill>
                  <a:srgbClr val="222222"/>
                </a:solidFill>
                <a:highlight>
                  <a:srgbClr val="FFFFFF"/>
                </a:highlight>
                <a:latin typeface="Arial"/>
                <a:ea typeface="Arial"/>
                <a:cs typeface="Arial"/>
                <a:sym typeface="Arial"/>
              </a:rPr>
              <a:t>The Bracero Program preceded this, which allowed temporary Mexican laborers to enter the United States during WWII to provide cheap labor.  This ultimately failed to reduce illegal immigration, and then Operation Wetback was put in place. https://en.wikipedia.org/wiki/Operation_Wetback</a:t>
            </a:r>
            <a:endParaRPr sz="1200">
              <a:solidFill>
                <a:srgbClr val="222222"/>
              </a:solidFill>
              <a:highlight>
                <a:srgbClr val="FFFFFF"/>
              </a:highlight>
              <a:latin typeface="Arial"/>
              <a:ea typeface="Arial"/>
              <a:cs typeface="Arial"/>
              <a:sym typeface="Arial"/>
            </a:endParaRPr>
          </a:p>
          <a:p>
            <a:pPr indent="0" lvl="0" marL="0" marR="0" rtl="0" algn="l">
              <a:spcBef>
                <a:spcPts val="0"/>
              </a:spcBef>
              <a:spcAft>
                <a:spcPts val="0"/>
              </a:spcAft>
              <a:buNone/>
            </a:pPr>
            <a:r>
              <a:rPr lang="en-US"/>
              <a:t>Can you find a photo of an official document with the words Operation Wetback?</a:t>
            </a:r>
            <a:endParaRPr/>
          </a:p>
          <a:p>
            <a:pPr indent="0" lvl="0" marL="0" marR="0" rtl="0" algn="l">
              <a:spcBef>
                <a:spcPts val="0"/>
              </a:spcBef>
              <a:spcAft>
                <a:spcPts val="0"/>
              </a:spcAft>
              <a:buNone/>
            </a:pPr>
            <a:r>
              <a:rPr lang="en-US"/>
              <a:t>When did it end and why?</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solidFill>
                  <a:srgbClr val="0000FF"/>
                </a:solidFill>
              </a:rPr>
              <a:t>This source said it ended towards the end of 1954 as funding ran out: </a:t>
            </a:r>
            <a:r>
              <a:rPr lang="en-US" u="sng">
                <a:solidFill>
                  <a:srgbClr val="0000FF"/>
                </a:solidFill>
                <a:hlinkClick r:id="rId2">
                  <a:extLst>
                    <a:ext uri="{A12FA001-AC4F-418D-AE19-62706E023703}">
                      <ahyp:hlinkClr val="tx"/>
                    </a:ext>
                  </a:extLst>
                </a:hlinkClick>
              </a:rPr>
              <a:t>https://tshaonline.org/handbook/online/articles/pqo01</a:t>
            </a:r>
            <a:endParaRPr>
              <a:solidFill>
                <a:srgbClr val="0000FF"/>
              </a:solidFill>
            </a:endParaRPr>
          </a:p>
          <a:p>
            <a:pPr indent="0" lvl="0" marL="0" marR="0" rtl="0" algn="l">
              <a:spcBef>
                <a:spcPts val="0"/>
              </a:spcBef>
              <a:spcAft>
                <a:spcPts val="0"/>
              </a:spcAft>
              <a:buNone/>
            </a:pPr>
            <a:r>
              <a:t/>
            </a:r>
            <a:endParaRPr>
              <a:solidFill>
                <a:srgbClr val="0000FF"/>
              </a:solidFill>
            </a:endParaRPr>
          </a:p>
          <a:p>
            <a:pPr indent="0" lvl="0" marL="0" marR="0" rtl="0" algn="l">
              <a:spcBef>
                <a:spcPts val="0"/>
              </a:spcBef>
              <a:spcAft>
                <a:spcPts val="0"/>
              </a:spcAft>
              <a:buNone/>
            </a:pPr>
            <a:r>
              <a:rPr lang="en-US">
                <a:solidFill>
                  <a:srgbClr val="0000FF"/>
                </a:solidFill>
              </a:rPr>
              <a:t>Bracero Program didn’t end until 1964</a:t>
            </a:r>
            <a:endParaRPr>
              <a:solidFill>
                <a:srgbClr val="0000FF"/>
              </a:solidFill>
            </a:endParaRPr>
          </a:p>
        </p:txBody>
      </p:sp>
      <p:sp>
        <p:nvSpPr>
          <p:cNvPr id="209" name="Google Shape;209;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32: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900" u="none" cap="none" strike="noStrike">
              <a:solidFill>
                <a:schemeClr val="dk1"/>
              </a:solidFill>
              <a:latin typeface="Calibri"/>
              <a:ea typeface="Calibri"/>
              <a:cs typeface="Calibri"/>
              <a:sym typeface="Calibri"/>
            </a:endParaRPr>
          </a:p>
        </p:txBody>
      </p:sp>
      <p:sp>
        <p:nvSpPr>
          <p:cNvPr id="218" name="Google Shape;218;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34: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900" u="none" cap="none" strike="noStrike">
              <a:solidFill>
                <a:schemeClr val="dk1"/>
              </a:solidFill>
              <a:latin typeface="Calibri"/>
              <a:ea typeface="Calibri"/>
              <a:cs typeface="Calibri"/>
              <a:sym typeface="Calibri"/>
            </a:endParaRPr>
          </a:p>
        </p:txBody>
      </p:sp>
      <p:sp>
        <p:nvSpPr>
          <p:cNvPr id="228" name="Google Shape;228;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2caa31660_0_4: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2caa3166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2caa31660_0_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36: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245" name="Google Shape;245;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075aa3e11_0_10: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075aa3e1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3075aa3e11_0_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8: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900" u="none" cap="none" strike="noStrike">
              <a:solidFill>
                <a:schemeClr val="dk1"/>
              </a:solidFill>
              <a:latin typeface="Calibri"/>
              <a:ea typeface="Calibri"/>
              <a:cs typeface="Calibri"/>
              <a:sym typeface="Calibri"/>
            </a:endParaRPr>
          </a:p>
        </p:txBody>
      </p:sp>
      <p:sp>
        <p:nvSpPr>
          <p:cNvPr id="254" name="Google Shape;254;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40: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64" name="Google Shape;264;p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42: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273" name="Google Shape;273;p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42eba83be_2_2: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42eba83be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9714"/>
              </a:lnSpc>
              <a:spcBef>
                <a:spcPts val="0"/>
              </a:spcBef>
              <a:spcAft>
                <a:spcPts val="0"/>
              </a:spcAft>
              <a:buClr>
                <a:schemeClr val="dk1"/>
              </a:buClr>
              <a:buSzPts val="1100"/>
              <a:buFont typeface="Arial"/>
              <a:buNone/>
            </a:pPr>
            <a:r>
              <a:t/>
            </a:r>
            <a:endParaRPr sz="1750">
              <a:latin typeface="Georgia"/>
              <a:ea typeface="Georgia"/>
              <a:cs typeface="Georgia"/>
              <a:sym typeface="Georgia"/>
            </a:endParaRPr>
          </a:p>
          <a:p>
            <a:pPr indent="0" lvl="0" marL="0" rtl="0" algn="l">
              <a:lnSpc>
                <a:spcPct val="115000"/>
              </a:lnSpc>
              <a:spcBef>
                <a:spcPts val="1400"/>
              </a:spcBef>
              <a:spcAft>
                <a:spcPts val="0"/>
              </a:spcAft>
              <a:buClr>
                <a:schemeClr val="dk1"/>
              </a:buClr>
              <a:buSzPts val="1100"/>
              <a:buFont typeface="Arial"/>
              <a:buNone/>
            </a:pPr>
            <a:r>
              <a:t/>
            </a:r>
            <a:endParaRPr sz="1750">
              <a:latin typeface="Georgia"/>
              <a:ea typeface="Georgia"/>
              <a:cs typeface="Georgia"/>
              <a:sym typeface="Georgia"/>
            </a:endParaRPr>
          </a:p>
          <a:p>
            <a:pPr indent="0" lvl="0" marL="0" rtl="0" algn="l">
              <a:spcBef>
                <a:spcPts val="0"/>
              </a:spcBef>
              <a:spcAft>
                <a:spcPts val="0"/>
              </a:spcAft>
              <a:buNone/>
            </a:pPr>
            <a:r>
              <a:t/>
            </a:r>
            <a:endParaRPr sz="1450">
              <a:solidFill>
                <a:srgbClr val="333333"/>
              </a:solidFill>
              <a:latin typeface="Georgia"/>
              <a:ea typeface="Georgia"/>
              <a:cs typeface="Georgia"/>
              <a:sym typeface="Georgia"/>
            </a:endParaRPr>
          </a:p>
        </p:txBody>
      </p:sp>
      <p:sp>
        <p:nvSpPr>
          <p:cNvPr id="282" name="Google Shape;282;g242eba83be_2_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46: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http://immigrationtounitedstates.org/577-illegal-immigration-reform-and-immigrant-responsibility-act-of-1996.html</a:t>
            </a:r>
            <a:endParaRPr/>
          </a:p>
        </p:txBody>
      </p:sp>
      <p:sp>
        <p:nvSpPr>
          <p:cNvPr id="291" name="Google Shape;291;p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48: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note for facilitator re non immigration </a:t>
            </a:r>
            <a:endParaRPr b="0" i="0" sz="1900" u="none" cap="none" strike="noStrike">
              <a:solidFill>
                <a:schemeClr val="dk1"/>
              </a:solidFill>
              <a:latin typeface="Calibri"/>
              <a:ea typeface="Calibri"/>
              <a:cs typeface="Calibri"/>
              <a:sym typeface="Calibri"/>
            </a:endParaRPr>
          </a:p>
        </p:txBody>
      </p:sp>
      <p:sp>
        <p:nvSpPr>
          <p:cNvPr id="300" name="Google Shape;300;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52: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900" u="none" cap="none" strike="noStrike">
              <a:solidFill>
                <a:schemeClr val="dk1"/>
              </a:solidFill>
              <a:latin typeface="Calibri"/>
              <a:ea typeface="Calibri"/>
              <a:cs typeface="Calibri"/>
              <a:sym typeface="Calibri"/>
            </a:endParaRPr>
          </a:p>
        </p:txBody>
      </p:sp>
      <p:sp>
        <p:nvSpPr>
          <p:cNvPr id="310" name="Google Shape;310;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54: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rPr lang="en-US"/>
              <a:t>$3.8 million per mile just for materials in easy terrain - </a:t>
            </a:r>
            <a:r>
              <a:rPr lang="en-US" u="sng">
                <a:solidFill>
                  <a:schemeClr val="hlink"/>
                </a:solidFill>
                <a:hlinkClick r:id="rId2"/>
              </a:rPr>
              <a:t>http://www.npr.org/templates/story/story.php?storyId=6388548</a:t>
            </a:r>
            <a:endParaRPr/>
          </a:p>
          <a:p>
            <a:pPr indent="0" lvl="0" marL="0" marR="0" rtl="0" algn="l">
              <a:spcBef>
                <a:spcPts val="0"/>
              </a:spcBef>
              <a:spcAft>
                <a:spcPts val="0"/>
              </a:spcAft>
              <a:buNone/>
            </a:pPr>
            <a:r>
              <a:rPr lang="en-US"/>
              <a:t> </a:t>
            </a:r>
            <a:endParaRPr/>
          </a:p>
          <a:p>
            <a:pPr indent="0" lvl="0" marL="0" marR="0" rtl="0" algn="l">
              <a:spcBef>
                <a:spcPts val="0"/>
              </a:spcBef>
              <a:spcAft>
                <a:spcPts val="0"/>
              </a:spcAft>
              <a:buNone/>
            </a:pPr>
            <a:r>
              <a:rPr lang="en-US"/>
              <a:t>Estimated $50 billion for the entire fence, including maintenance, over 25 years: </a:t>
            </a:r>
            <a:r>
              <a:rPr lang="en-US" u="sng">
                <a:solidFill>
                  <a:schemeClr val="hlink"/>
                </a:solidFill>
                <a:hlinkClick r:id="rId3"/>
              </a:rPr>
              <a:t>https://www.bostonglobe.com/news/politics/2017/01/26/when-wall-was-fence-and-democrats-embraced/QE7ieCBXjXVxO63pLMTe9O/story.html</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319" name="Google Shape;319;p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70: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900" u="none" cap="none" strike="noStrike">
              <a:solidFill>
                <a:schemeClr val="dk1"/>
              </a:solidFill>
              <a:latin typeface="Calibri"/>
              <a:ea typeface="Calibri"/>
              <a:cs typeface="Calibri"/>
              <a:sym typeface="Calibri"/>
            </a:endParaRPr>
          </a:p>
        </p:txBody>
      </p:sp>
      <p:sp>
        <p:nvSpPr>
          <p:cNvPr id="328" name="Google Shape;328;p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06b15f3c9_0_14: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06b15f3c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“when we get scared, we get racist toward immigrants”</a:t>
            </a:r>
            <a:endParaRPr/>
          </a:p>
        </p:txBody>
      </p:sp>
      <p:sp>
        <p:nvSpPr>
          <p:cNvPr id="336" name="Google Shape;336;g206b15f3c9_0_1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51df5897e0_0_0: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51df5897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51df5897e0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1d502b634_0_100: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1d502b634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1d502b634_0_10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6357a4f33c_0_2: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6357a4f33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6357a4f33c_0_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6357a4f33c_0_10: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6357a4f33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6357a4f33c_0_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627535ffdd_0_4: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627535ffd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627535ffdd_0_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8c6a515e52_0_6: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8c6a515e5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8c6a515e52_0_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51df5897e0_0_84: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51df5897e0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51df5897e0_0_8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0a6344446_0_1: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0a634444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30a6344446_0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0774860a1_0_9: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0774860a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30774860a1_0_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0774860a1_0_4: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0774860a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30774860a1_0_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52508e52db_0_0: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52508e52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2018-2019: family separation policy, and more restrictions to legal immigration: public charge, </a:t>
            </a:r>
            <a:r>
              <a:rPr lang="en-US"/>
              <a:t>visa app rejections high due to Trump EO’s on immigration and the public charge, certain TPS designations ended, etc.</a:t>
            </a:r>
            <a:endParaRPr/>
          </a:p>
        </p:txBody>
      </p:sp>
      <p:sp>
        <p:nvSpPr>
          <p:cNvPr id="415" name="Google Shape;415;g52508e52db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11" name="Google Shape;111;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I</a:t>
            </a:r>
            <a:r>
              <a:rPr lang="en-US" sz="1050">
                <a:solidFill>
                  <a:srgbClr val="666666"/>
                </a:solidFill>
                <a:highlight>
                  <a:srgbClr val="FFFFFF"/>
                </a:highlight>
                <a:latin typeface="Arial"/>
                <a:ea typeface="Arial"/>
                <a:cs typeface="Arial"/>
                <a:sym typeface="Arial"/>
              </a:rPr>
              <a:t>n the pre-Civil War United States, a stronger case can be made that slavery played a critical role in economic development. One crop, slave-grown cotton, provided over half of all US export earnings. By 1840, the South grew 60 percent of the world's cotton and provided some 70 percent of the cotton consumed by the British textile industry. </a:t>
            </a:r>
            <a:endParaRPr sz="1100"/>
          </a:p>
          <a:p>
            <a:pPr indent="0" lvl="0" marL="0" marR="0" rtl="0" algn="l">
              <a:spcBef>
                <a:spcPts val="0"/>
              </a:spcBef>
              <a:spcAft>
                <a:spcPts val="0"/>
              </a:spcAft>
              <a:buNone/>
            </a:pPr>
            <a:r>
              <a:rPr lang="en-US"/>
              <a:t>https://www.gilderlehrman.org/history-by-era/slavery-and-anti-slavery/resources/was-slavery-engine-american-economic-growth</a:t>
            </a:r>
            <a:endParaRPr/>
          </a:p>
        </p:txBody>
      </p:sp>
      <p:sp>
        <p:nvSpPr>
          <p:cNvPr id="120" name="Google Shape;120;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0: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I think this works well. </a:t>
            </a:r>
            <a:endParaRPr/>
          </a:p>
        </p:txBody>
      </p:sp>
      <p:sp>
        <p:nvSpPr>
          <p:cNvPr id="129" name="Google Shape;129;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4: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what language for literacy test (?) Native language or English? - </a:t>
            </a:r>
            <a:r>
              <a:rPr lang="en-US">
                <a:solidFill>
                  <a:srgbClr val="0000FF"/>
                </a:solidFill>
              </a:rPr>
              <a:t>Asiatic Barred Zone Act is also called the Immigration Act of 1917.  Literacy tests involved having immigrants read 30-40 words in their own language of plain text - Wikipedia, </a:t>
            </a:r>
            <a:r>
              <a:rPr lang="en-US" u="sng">
                <a:solidFill>
                  <a:srgbClr val="0000FF"/>
                </a:solidFill>
                <a:hlinkClick r:id="rId2">
                  <a:extLst>
                    <a:ext uri="{A12FA001-AC4F-418D-AE19-62706E023703}">
                      <ahyp:hlinkClr val="tx"/>
                    </a:ext>
                  </a:extLst>
                </a:hlinkClick>
              </a:rPr>
              <a:t>http://library.uwb.edu/Static/USimmigration/1917_immigration_act.html</a:t>
            </a:r>
            <a:endParaRPr>
              <a:solidFill>
                <a:srgbClr val="0000FF"/>
              </a:solidFill>
            </a:endParaRPr>
          </a:p>
          <a:p>
            <a:pPr indent="0" lvl="0" marL="0" marR="0" rtl="0" algn="l">
              <a:spcBef>
                <a:spcPts val="0"/>
              </a:spcBef>
              <a:spcAft>
                <a:spcPts val="0"/>
              </a:spcAft>
              <a:buNone/>
            </a:pPr>
            <a:r>
              <a:rPr lang="en-US"/>
              <a:t>Immigration Nationality Act (?) what’s the best thing to call this.</a:t>
            </a:r>
            <a:endParaRPr/>
          </a:p>
          <a:p>
            <a:pPr indent="0" lvl="0" marL="0" marR="0" rtl="0" algn="l">
              <a:spcBef>
                <a:spcPts val="0"/>
              </a:spcBef>
              <a:spcAft>
                <a:spcPts val="0"/>
              </a:spcAft>
              <a:buNone/>
            </a:pPr>
            <a:r>
              <a:rPr lang="en-US"/>
              <a:t>Can you find an article on why did President Wilson vetoed it? We are thinking about including it in a new CBB book so it should be pretty easy to read/not too long. - </a:t>
            </a:r>
            <a:r>
              <a:rPr lang="en-US">
                <a:solidFill>
                  <a:srgbClr val="0000FF"/>
                </a:solidFill>
              </a:rPr>
              <a:t>It was vetoed by President Wilson because it denied equal opportunity to those who had not been educated; </a:t>
            </a:r>
            <a:r>
              <a:rPr lang="en-US" u="sng">
                <a:solidFill>
                  <a:schemeClr val="hlink"/>
                </a:solidFill>
                <a:hlinkClick r:id="rId3"/>
              </a:rPr>
              <a:t>https://en.wikipedia.org/wiki/Immigration_Act_of_1917</a:t>
            </a:r>
            <a:r>
              <a:rPr lang="en-US">
                <a:solidFill>
                  <a:srgbClr val="0000FF"/>
                </a:solidFill>
              </a:rPr>
              <a:t>; </a:t>
            </a:r>
            <a:r>
              <a:rPr lang="en-US" sz="1000">
                <a:solidFill>
                  <a:srgbClr val="222222"/>
                </a:solidFill>
                <a:latin typeface="Arial"/>
                <a:ea typeface="Arial"/>
                <a:cs typeface="Arial"/>
                <a:sym typeface="Arial"/>
              </a:rPr>
              <a:t>Koven, Steven G.; Götzke, Frank (2010). </a:t>
            </a:r>
            <a:r>
              <a:rPr i="1" lang="en-US" sz="1000">
                <a:solidFill>
                  <a:srgbClr val="663366"/>
                </a:solidFill>
                <a:uFill>
                  <a:noFill/>
                </a:uFill>
                <a:latin typeface="Arial"/>
                <a:ea typeface="Arial"/>
                <a:cs typeface="Arial"/>
                <a:sym typeface="Arial"/>
                <a:hlinkClick r:id="rId4">
                  <a:extLst>
                    <a:ext uri="{A12FA001-AC4F-418D-AE19-62706E023703}">
                      <ahyp:hlinkClr val="tx"/>
                    </a:ext>
                  </a:extLst>
                </a:hlinkClick>
              </a:rPr>
              <a:t>American Immigration Policy: Confronting the Nation's Challenges</a:t>
            </a:r>
            <a:r>
              <a:rPr lang="en-US" sz="1000">
                <a:solidFill>
                  <a:srgbClr val="222222"/>
                </a:solidFill>
                <a:latin typeface="Arial"/>
                <a:ea typeface="Arial"/>
                <a:cs typeface="Arial"/>
                <a:sym typeface="Arial"/>
              </a:rPr>
              <a:t>. New York, New York: Springer Science &amp; Business Media. </a:t>
            </a:r>
            <a:r>
              <a:rPr lang="en-US" sz="1000" u="sng">
                <a:solidFill>
                  <a:srgbClr val="0B0080"/>
                </a:solidFill>
                <a:latin typeface="Arial"/>
                <a:ea typeface="Arial"/>
                <a:cs typeface="Arial"/>
                <a:sym typeface="Arial"/>
                <a:hlinkClick r:id="rId5">
                  <a:extLst>
                    <a:ext uri="{A12FA001-AC4F-418D-AE19-62706E023703}">
                      <ahyp:hlinkClr val="tx"/>
                    </a:ext>
                  </a:extLst>
                </a:hlinkClick>
              </a:rPr>
              <a:t>ISBN</a:t>
            </a:r>
            <a:r>
              <a:rPr lang="en-US" sz="1000">
                <a:solidFill>
                  <a:srgbClr val="222222"/>
                </a:solidFill>
                <a:latin typeface="Arial"/>
                <a:ea typeface="Arial"/>
                <a:cs typeface="Arial"/>
                <a:sym typeface="Arial"/>
              </a:rPr>
              <a:t> </a:t>
            </a:r>
            <a:r>
              <a:rPr lang="en-US" sz="1000">
                <a:solidFill>
                  <a:srgbClr val="0B0080"/>
                </a:solidFill>
                <a:uFill>
                  <a:noFill/>
                </a:uFill>
                <a:latin typeface="Arial"/>
                <a:ea typeface="Arial"/>
                <a:cs typeface="Arial"/>
                <a:sym typeface="Arial"/>
                <a:hlinkClick r:id="rId6">
                  <a:extLst>
                    <a:ext uri="{A12FA001-AC4F-418D-AE19-62706E023703}">
                      <ahyp:hlinkClr val="tx"/>
                    </a:ext>
                  </a:extLst>
                </a:hlinkClick>
              </a:rPr>
              <a:t>978-0-387-95940-5</a:t>
            </a:r>
            <a:r>
              <a:rPr lang="en-US" sz="1000">
                <a:solidFill>
                  <a:srgbClr val="222222"/>
                </a:solidFill>
                <a:latin typeface="Arial"/>
                <a:ea typeface="Arial"/>
                <a:cs typeface="Arial"/>
                <a:sym typeface="Arial"/>
              </a:rPr>
              <a:t>.</a:t>
            </a:r>
            <a:endParaRPr sz="1000">
              <a:solidFill>
                <a:srgbClr val="222222"/>
              </a:solidFill>
              <a:latin typeface="Arial"/>
              <a:ea typeface="Arial"/>
              <a:cs typeface="Arial"/>
              <a:sym typeface="Arial"/>
            </a:endParaRPr>
          </a:p>
          <a:p>
            <a:pPr indent="0" lvl="0" marL="0" marR="0" rtl="0" algn="l">
              <a:spcBef>
                <a:spcPts val="0"/>
              </a:spcBef>
              <a:spcAft>
                <a:spcPts val="0"/>
              </a:spcAft>
              <a:buNone/>
            </a:pPr>
            <a:r>
              <a:t/>
            </a:r>
            <a:endParaRPr>
              <a:solidFill>
                <a:srgbClr val="0000FF"/>
              </a:solidFill>
            </a:endParaRPr>
          </a:p>
          <a:p>
            <a:pPr indent="0" lvl="0" marL="0" marR="0" rtl="0" algn="l">
              <a:spcBef>
                <a:spcPts val="0"/>
              </a:spcBef>
              <a:spcAft>
                <a:spcPts val="0"/>
              </a:spcAft>
              <a:buNone/>
            </a:pPr>
            <a:r>
              <a:rPr lang="en-US"/>
              <a:t>Was a </a:t>
            </a:r>
            <a:r>
              <a:rPr b="1" lang="en-US"/>
              <a:t>tax put</a:t>
            </a:r>
            <a:r>
              <a:rPr lang="en-US"/>
              <a:t> on all incoming immigrants or just Asians? - </a:t>
            </a:r>
            <a:r>
              <a:rPr lang="en-US">
                <a:solidFill>
                  <a:srgbClr val="0000FF"/>
                </a:solidFill>
              </a:rPr>
              <a:t>It barred immigration from several Asian countries completely and put an $8 tax on immigrants from other countries.</a:t>
            </a:r>
            <a:endParaRPr>
              <a:solidFill>
                <a:srgbClr val="0000FF"/>
              </a:solidFill>
            </a:endParaRPr>
          </a:p>
          <a:p>
            <a:pPr indent="0" lvl="0" marL="0" marR="0" rtl="0" algn="l">
              <a:spcBef>
                <a:spcPts val="0"/>
              </a:spcBef>
              <a:spcAft>
                <a:spcPts val="0"/>
              </a:spcAft>
              <a:buNone/>
            </a:pPr>
            <a:r>
              <a:rPr lang="en-US" u="sng">
                <a:solidFill>
                  <a:srgbClr val="0000FF"/>
                </a:solidFill>
                <a:hlinkClick r:id="rId7">
                  <a:extLst>
                    <a:ext uri="{A12FA001-AC4F-418D-AE19-62706E023703}">
                      <ahyp:hlinkClr val="tx"/>
                    </a:ext>
                  </a:extLst>
                </a:hlinkClick>
              </a:rPr>
              <a:t>http://immigrationtounitedstates.org/588-immigration-act-of-1917.html</a:t>
            </a:r>
            <a:endParaRPr>
              <a:solidFill>
                <a:srgbClr val="0000FF"/>
              </a:solidFill>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Is it possible to find photo of a list of all the “undesirables”? When you research this more you’ll see what I mean by that.</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Asiatic Barred Zone Act is also called the Immigration Act of 1917.  Literacy tests involved having immigrants read 30-40 words in their own language of plain text - Wikipedia, </a:t>
            </a:r>
            <a:r>
              <a:rPr lang="en-US" u="sng">
                <a:solidFill>
                  <a:schemeClr val="hlink"/>
                </a:solidFill>
                <a:hlinkClick r:id="rId8"/>
              </a:rPr>
              <a:t>http://library.uwb.edu/Static/USimmigration/1917_immigration_act.html</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138" name="Google Shape;138;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1d502b634_0_6:notes"/>
          <p:cNvSpPr/>
          <p:nvPr>
            <p:ph idx="2" type="sldImg"/>
          </p:nvPr>
        </p:nvSpPr>
        <p:spPr>
          <a:xfrm>
            <a:off x="779463" y="685800"/>
            <a:ext cx="5299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21d502b634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1100"/>
              <a:buNone/>
            </a:pPr>
            <a:r>
              <a:rPr lang="en-US" sz="900" u="sng">
                <a:solidFill>
                  <a:schemeClr val="hlink"/>
                </a:solidFill>
                <a:latin typeface="Arial"/>
                <a:ea typeface="Arial"/>
                <a:cs typeface="Arial"/>
                <a:sym typeface="Arial"/>
                <a:hlinkClick r:id="rId2"/>
              </a:rPr>
              <a:t>http://www.npr.org/2017/04/07/523044253/during-world-war-i-u-s-government-propaganda-erased-german-culture</a:t>
            </a:r>
            <a:endParaRPr sz="900">
              <a:solidFill>
                <a:srgbClr val="000000"/>
              </a:solidFill>
              <a:latin typeface="Arial"/>
              <a:ea typeface="Arial"/>
              <a:cs typeface="Arial"/>
              <a:sym typeface="Arial"/>
            </a:endParaRPr>
          </a:p>
          <a:p>
            <a:pPr indent="0" lvl="0" marL="0" rtl="0" algn="l">
              <a:lnSpc>
                <a:spcPct val="150000"/>
              </a:lnSpc>
              <a:spcBef>
                <a:spcPts val="2300"/>
              </a:spcBef>
              <a:spcAft>
                <a:spcPts val="0"/>
              </a:spcAft>
              <a:buSzPts val="1100"/>
              <a:buNone/>
            </a:pPr>
            <a:r>
              <a:t/>
            </a:r>
            <a:endParaRPr sz="900">
              <a:solidFill>
                <a:srgbClr val="000000"/>
              </a:solidFill>
              <a:latin typeface="Arial"/>
              <a:ea typeface="Arial"/>
              <a:cs typeface="Arial"/>
              <a:sym typeface="Arial"/>
            </a:endParaRPr>
          </a:p>
          <a:p>
            <a:pPr indent="0" lvl="0" marL="0" rtl="0" algn="l">
              <a:lnSpc>
                <a:spcPct val="150000"/>
              </a:lnSpc>
              <a:spcBef>
                <a:spcPts val="2300"/>
              </a:spcBef>
              <a:spcAft>
                <a:spcPts val="0"/>
              </a:spcAft>
              <a:buSzPts val="1100"/>
              <a:buNone/>
            </a:pPr>
            <a:r>
              <a:t/>
            </a:r>
            <a:endParaRPr sz="900">
              <a:solidFill>
                <a:srgbClr val="000000"/>
              </a:solidFill>
              <a:latin typeface="Arial"/>
              <a:ea typeface="Arial"/>
              <a:cs typeface="Arial"/>
              <a:sym typeface="Arial"/>
            </a:endParaRPr>
          </a:p>
          <a:p>
            <a:pPr indent="0" lvl="0" marL="0" marR="0" rtl="0" algn="l">
              <a:spcBef>
                <a:spcPts val="2300"/>
              </a:spcBef>
              <a:spcAft>
                <a:spcPts val="0"/>
              </a:spcAft>
              <a:buNone/>
            </a:pPr>
            <a:r>
              <a:t/>
            </a:r>
            <a:endParaRPr/>
          </a:p>
        </p:txBody>
      </p:sp>
      <p:sp>
        <p:nvSpPr>
          <p:cNvPr id="148" name="Google Shape;148;g21d502b634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6:notes"/>
          <p:cNvSpPr/>
          <p:nvPr>
            <p:ph idx="2" type="sldImg"/>
          </p:nvPr>
        </p:nvSpPr>
        <p:spPr>
          <a:xfrm>
            <a:off x="779463" y="685800"/>
            <a:ext cx="5299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50">
                <a:solidFill>
                  <a:srgbClr val="333333"/>
                </a:solidFill>
                <a:highlight>
                  <a:srgbClr val="FFFFFF"/>
                </a:highlight>
                <a:latin typeface="Georgia"/>
                <a:ea typeface="Georgia"/>
                <a:cs typeface="Georgia"/>
                <a:sym typeface="Georgia"/>
              </a:rPr>
              <a:t>It did not, however, establish quotas of any kind for residents of the Western Hemisphere.</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WHY eastern+southern immigrants? </a:t>
            </a:r>
            <a:r>
              <a:rPr lang="en-US"/>
              <a:t>Fascism</a:t>
            </a:r>
            <a:r>
              <a:rPr lang="en-US"/>
              <a:t>? Was it politically motivated?</a:t>
            </a:r>
            <a:endParaRPr/>
          </a:p>
          <a:p>
            <a:pPr indent="0" lvl="0" marL="0" marR="0" rtl="0" algn="l">
              <a:spcBef>
                <a:spcPts val="0"/>
              </a:spcBef>
              <a:spcAft>
                <a:spcPts val="0"/>
              </a:spcAft>
              <a:buNone/>
            </a:pPr>
            <a:r>
              <a:rPr lang="en-US"/>
              <a:t>What are the </a:t>
            </a:r>
            <a:r>
              <a:rPr lang="en-US"/>
              <a:t>undercurrents for this act?</a:t>
            </a:r>
            <a:br>
              <a:rPr lang="en-US"/>
            </a:br>
            <a:r>
              <a:rPr lang="en-US"/>
              <a:t>Was it intended to be temporary?</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sz="1050">
                <a:solidFill>
                  <a:srgbClr val="4A86E8"/>
                </a:solidFill>
                <a:highlight>
                  <a:srgbClr val="FFFFFF"/>
                </a:highlight>
                <a:latin typeface="Arial"/>
                <a:ea typeface="Arial"/>
                <a:cs typeface="Arial"/>
                <a:sym typeface="Arial"/>
              </a:rPr>
              <a:t>The Emergency Quota Act restricted the number of immigrants admitted from any country annually to 3% of the number of residents from that same country living in the United States as of the </a:t>
            </a:r>
            <a:r>
              <a:rPr lang="en-US" sz="1050">
                <a:solidFill>
                  <a:srgbClr val="4A86E8"/>
                </a:solidFill>
                <a:uFill>
                  <a:noFill/>
                </a:uFill>
                <a:latin typeface="Arial"/>
                <a:ea typeface="Arial"/>
                <a:cs typeface="Arial"/>
                <a:sym typeface="Arial"/>
                <a:hlinkClick r:id="rId2">
                  <a:extLst>
                    <a:ext uri="{A12FA001-AC4F-418D-AE19-62706E023703}">
                      <ahyp:hlinkClr val="tx"/>
                    </a:ext>
                  </a:extLst>
                </a:hlinkClick>
              </a:rPr>
              <a:t>U.S. Census of 1910</a:t>
            </a:r>
            <a:r>
              <a:rPr lang="en-US">
                <a:solidFill>
                  <a:srgbClr val="4A86E8"/>
                </a:solidFill>
              </a:rPr>
              <a:t> - Wikipedia</a:t>
            </a:r>
            <a:endParaRPr>
              <a:solidFill>
                <a:srgbClr val="4A86E8"/>
              </a:solidFill>
            </a:endParaRPr>
          </a:p>
          <a:p>
            <a:pPr indent="0" lvl="0" marL="0" marR="0" rtl="0" algn="l">
              <a:spcBef>
                <a:spcPts val="0"/>
              </a:spcBef>
              <a:spcAft>
                <a:spcPts val="0"/>
              </a:spcAft>
              <a:buNone/>
            </a:pPr>
            <a:r>
              <a:rPr lang="en-US">
                <a:solidFill>
                  <a:srgbClr val="4A86E8"/>
                </a:solidFill>
              </a:rPr>
              <a:t>It was intended to be temporary but set a precedent for counting immigrants and using quotas.  It followed a large push to exclude anyone who was foreign born.  Unemployment was also very high following the conclusion of WWI - </a:t>
            </a:r>
            <a:r>
              <a:rPr lang="en-US" u="sng">
                <a:solidFill>
                  <a:schemeClr val="hlink"/>
                </a:solidFill>
                <a:hlinkClick r:id="rId3"/>
              </a:rPr>
              <a:t>http://study.com/academy/lesson/immigration-quota-system-of-1921-definition-overview.html</a:t>
            </a:r>
            <a:endParaRPr>
              <a:solidFill>
                <a:srgbClr val="4A86E8"/>
              </a:solidFill>
            </a:endParaRPr>
          </a:p>
          <a:p>
            <a:pPr indent="0" lvl="0" marL="0" marR="0" rtl="0" algn="l">
              <a:spcBef>
                <a:spcPts val="0"/>
              </a:spcBef>
              <a:spcAft>
                <a:spcPts val="0"/>
              </a:spcAft>
              <a:buNone/>
            </a:pPr>
            <a:r>
              <a:t/>
            </a:r>
            <a:endParaRPr>
              <a:solidFill>
                <a:srgbClr val="4A86E8"/>
              </a:solidFill>
            </a:endParaRPr>
          </a:p>
          <a:p>
            <a:pPr indent="0" lvl="0" marL="0" rtl="0" algn="just">
              <a:lnSpc>
                <a:spcPct val="115000"/>
              </a:lnSpc>
              <a:spcBef>
                <a:spcPts val="0"/>
              </a:spcBef>
              <a:spcAft>
                <a:spcPts val="0"/>
              </a:spcAft>
              <a:buClr>
                <a:schemeClr val="dk1"/>
              </a:buClr>
              <a:buSzPts val="1100"/>
              <a:buFont typeface="Arial"/>
              <a:buNone/>
            </a:pPr>
            <a:r>
              <a:rPr lang="en-US" sz="1100">
                <a:solidFill>
                  <a:srgbClr val="0000FF"/>
                </a:solidFill>
                <a:latin typeface="Arial"/>
                <a:ea typeface="Arial"/>
                <a:cs typeface="Arial"/>
                <a:sym typeface="Arial"/>
              </a:rPr>
              <a:t>“Many Americans held the perception that individuals from southern and eastern Europe could not be assimilated properly into the culture of the United States. Their languages, customs, and religions were thought to be too different from those of preceding generations of immigrants for fullscale integration into American culture. The fear was that these newer immigrants would always be "hyphenates,” or citizens who would call themselves, or be called by others, by such hyphenated names as "Polish-Americans,” "Greek-Americans,” and "Italian-Americans.”</a:t>
            </a:r>
            <a:endParaRPr sz="1100">
              <a:solidFill>
                <a:srgbClr val="0000FF"/>
              </a:solidFill>
              <a:latin typeface="Arial"/>
              <a:ea typeface="Arial"/>
              <a:cs typeface="Arial"/>
              <a:sym typeface="Arial"/>
            </a:endParaRPr>
          </a:p>
          <a:p>
            <a:pPr indent="0" lvl="0" marL="0" rtl="0" algn="just">
              <a:lnSpc>
                <a:spcPct val="115000"/>
              </a:lnSpc>
              <a:spcBef>
                <a:spcPts val="1500"/>
              </a:spcBef>
              <a:spcAft>
                <a:spcPts val="0"/>
              </a:spcAft>
              <a:buSzPts val="1100"/>
              <a:buNone/>
            </a:pPr>
            <a:r>
              <a:rPr lang="en-US" sz="1100">
                <a:solidFill>
                  <a:srgbClr val="0000FF"/>
                </a:solidFill>
                <a:latin typeface="Arial"/>
                <a:ea typeface="Arial"/>
                <a:cs typeface="Arial"/>
                <a:sym typeface="Arial"/>
              </a:rPr>
              <a:t>Beyond the fear of being swamped by unassimilable immigrants from eastern and southern Europe was the fear that these immigrants’ increasing numbers would depress wages for American workers. In addition, some people feared the potential of the rising political power of the new class of immigrants. To counter the tide of uneducated, working- class immigrants, professionals were allowed to enter the United States with few restrictions, regardless of their nations of origin.” - </a:t>
            </a:r>
            <a:r>
              <a:rPr lang="en-US" sz="1100" u="sng">
                <a:solidFill>
                  <a:schemeClr val="hlink"/>
                </a:solidFill>
                <a:latin typeface="Arial"/>
                <a:ea typeface="Arial"/>
                <a:cs typeface="Arial"/>
                <a:sym typeface="Arial"/>
                <a:hlinkClick r:id="rId4"/>
              </a:rPr>
              <a:t>http://immigrationtounitedstates.org/589-immigration-act-of-1921.html</a:t>
            </a:r>
            <a:endParaRPr sz="1100">
              <a:solidFill>
                <a:srgbClr val="0000FF"/>
              </a:solidFill>
              <a:latin typeface="Arial"/>
              <a:ea typeface="Arial"/>
              <a:cs typeface="Arial"/>
              <a:sym typeface="Arial"/>
            </a:endParaRPr>
          </a:p>
          <a:p>
            <a:pPr indent="0" lvl="0" marL="0" rtl="0" algn="l">
              <a:lnSpc>
                <a:spcPct val="115000"/>
              </a:lnSpc>
              <a:spcBef>
                <a:spcPts val="1500"/>
              </a:spcBef>
              <a:spcAft>
                <a:spcPts val="0"/>
              </a:spcAft>
              <a:buClr>
                <a:schemeClr val="dk1"/>
              </a:buClr>
              <a:buSzPts val="1100"/>
              <a:buFont typeface="Arial"/>
              <a:buNone/>
            </a:pPr>
            <a:r>
              <a:rPr lang="en-US" sz="1100">
                <a:solidFill>
                  <a:srgbClr val="0000FF"/>
                </a:solidFill>
                <a:highlight>
                  <a:srgbClr val="FFFFFF"/>
                </a:highlight>
                <a:latin typeface="Arial"/>
                <a:ea typeface="Arial"/>
                <a:cs typeface="Arial"/>
                <a:sym typeface="Arial"/>
              </a:rPr>
              <a:t>“The Emergency Quota Act was passed restricting immigration following many events in the United States that provoked anti-immigration hysteria including the 1919 recession and high unemployment, civil unrest, the Red Scare and the policy of Isolation adopted by the US Government.” - http://www.american-historama.org/1913-1928-ww1-prohibition-era/1921-emergency-quota-act.htm</a:t>
            </a:r>
            <a:endParaRPr sz="1100">
              <a:solidFill>
                <a:srgbClr val="0000FF"/>
              </a:solidFill>
              <a:latin typeface="Arial"/>
              <a:ea typeface="Arial"/>
              <a:cs typeface="Arial"/>
              <a:sym typeface="Arial"/>
            </a:endParaRPr>
          </a:p>
          <a:p>
            <a:pPr indent="0" lvl="0" marL="0" marR="0" rtl="0" algn="l">
              <a:spcBef>
                <a:spcPts val="1500"/>
              </a:spcBef>
              <a:spcAft>
                <a:spcPts val="0"/>
              </a:spcAft>
              <a:buNone/>
            </a:pPr>
            <a:r>
              <a:t/>
            </a:r>
            <a:endParaRPr>
              <a:solidFill>
                <a:srgbClr val="4A86E8"/>
              </a:solidFill>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157" name="Google Shape;157;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777240" y="9322647"/>
            <a:ext cx="3627120" cy="535517"/>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900" u="none" cap="none" strike="noStrike">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17" name="Google Shape;17;p2"/>
          <p:cNvSpPr txBox="1"/>
          <p:nvPr>
            <p:ph idx="11" type="ftr"/>
          </p:nvPr>
        </p:nvSpPr>
        <p:spPr>
          <a:xfrm>
            <a:off x="5311140" y="9322647"/>
            <a:ext cx="4922520" cy="535517"/>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900" u="none" cap="none" strike="noStrike">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18" name="Google Shape;18;p2"/>
          <p:cNvSpPr txBox="1"/>
          <p:nvPr>
            <p:ph idx="12" type="sldNum"/>
          </p:nvPr>
        </p:nvSpPr>
        <p:spPr>
          <a:xfrm>
            <a:off x="11140440" y="9322647"/>
            <a:ext cx="3627120" cy="535517"/>
          </a:xfrm>
          <a:prstGeom prst="rect">
            <a:avLst/>
          </a:prstGeom>
          <a:noFill/>
          <a:ln>
            <a:noFill/>
          </a:ln>
        </p:spPr>
        <p:txBody>
          <a:bodyPr anchorCtr="0" anchor="ctr" bIns="73150" lIns="146300" spcFirstLastPara="1" rIns="146300" wrap="square" tIns="73150">
            <a:noAutofit/>
          </a:bodyPr>
          <a:lstStyle>
            <a:lvl1pPr indent="0" lvl="0" marL="0" marR="0" rtl="0" algn="r">
              <a:spcBef>
                <a:spcPts val="0"/>
              </a:spcBef>
              <a:buNone/>
              <a:defRPr b="0" i="0" sz="1900" u="none" cap="none" strike="noStrike">
                <a:solidFill>
                  <a:srgbClr val="888888"/>
                </a:solidFill>
                <a:latin typeface="Calibri"/>
                <a:ea typeface="Calibri"/>
                <a:cs typeface="Calibri"/>
                <a:sym typeface="Calibri"/>
              </a:defRPr>
            </a:lvl1pPr>
            <a:lvl2pPr indent="0" lvl="1" marL="0" marR="0" rtl="0" algn="r">
              <a:spcBef>
                <a:spcPts val="0"/>
              </a:spcBef>
              <a:buNone/>
              <a:defRPr b="0" i="0" sz="1900" u="none" cap="none" strike="noStrike">
                <a:solidFill>
                  <a:srgbClr val="888888"/>
                </a:solidFill>
                <a:latin typeface="Calibri"/>
                <a:ea typeface="Calibri"/>
                <a:cs typeface="Calibri"/>
                <a:sym typeface="Calibri"/>
              </a:defRPr>
            </a:lvl2pPr>
            <a:lvl3pPr indent="0" lvl="2" marL="0" marR="0" rtl="0" algn="r">
              <a:spcBef>
                <a:spcPts val="0"/>
              </a:spcBef>
              <a:buNone/>
              <a:defRPr b="0" i="0" sz="1900" u="none" cap="none" strike="noStrike">
                <a:solidFill>
                  <a:srgbClr val="888888"/>
                </a:solidFill>
                <a:latin typeface="Calibri"/>
                <a:ea typeface="Calibri"/>
                <a:cs typeface="Calibri"/>
                <a:sym typeface="Calibri"/>
              </a:defRPr>
            </a:lvl3pPr>
            <a:lvl4pPr indent="0" lvl="3" marL="0" marR="0" rtl="0" algn="r">
              <a:spcBef>
                <a:spcPts val="0"/>
              </a:spcBef>
              <a:buNone/>
              <a:defRPr b="0" i="0" sz="1900" u="none" cap="none" strike="noStrike">
                <a:solidFill>
                  <a:srgbClr val="888888"/>
                </a:solidFill>
                <a:latin typeface="Calibri"/>
                <a:ea typeface="Calibri"/>
                <a:cs typeface="Calibri"/>
                <a:sym typeface="Calibri"/>
              </a:defRPr>
            </a:lvl4pPr>
            <a:lvl5pPr indent="0" lvl="4" marL="0" marR="0" rtl="0" algn="r">
              <a:spcBef>
                <a:spcPts val="0"/>
              </a:spcBef>
              <a:buNone/>
              <a:defRPr b="0" i="0" sz="1900" u="none" cap="none" strike="noStrike">
                <a:solidFill>
                  <a:srgbClr val="888888"/>
                </a:solidFill>
                <a:latin typeface="Calibri"/>
                <a:ea typeface="Calibri"/>
                <a:cs typeface="Calibri"/>
                <a:sym typeface="Calibri"/>
              </a:defRPr>
            </a:lvl5pPr>
            <a:lvl6pPr indent="0" lvl="5" marL="0" marR="0" rtl="0" algn="r">
              <a:spcBef>
                <a:spcPts val="0"/>
              </a:spcBef>
              <a:buNone/>
              <a:defRPr b="0" i="0" sz="1900" u="none" cap="none" strike="noStrike">
                <a:solidFill>
                  <a:srgbClr val="888888"/>
                </a:solidFill>
                <a:latin typeface="Calibri"/>
                <a:ea typeface="Calibri"/>
                <a:cs typeface="Calibri"/>
                <a:sym typeface="Calibri"/>
              </a:defRPr>
            </a:lvl6pPr>
            <a:lvl7pPr indent="0" lvl="6" marL="0" marR="0" rtl="0" algn="r">
              <a:spcBef>
                <a:spcPts val="0"/>
              </a:spcBef>
              <a:buNone/>
              <a:defRPr b="0" i="0" sz="1900" u="none" cap="none" strike="noStrike">
                <a:solidFill>
                  <a:srgbClr val="888888"/>
                </a:solidFill>
                <a:latin typeface="Calibri"/>
                <a:ea typeface="Calibri"/>
                <a:cs typeface="Calibri"/>
                <a:sym typeface="Calibri"/>
              </a:defRPr>
            </a:lvl7pPr>
            <a:lvl8pPr indent="0" lvl="7" marL="0" marR="0" rtl="0" algn="r">
              <a:spcBef>
                <a:spcPts val="0"/>
              </a:spcBef>
              <a:buNone/>
              <a:defRPr b="0" i="0" sz="1900" u="none" cap="none" strike="noStrike">
                <a:solidFill>
                  <a:srgbClr val="888888"/>
                </a:solidFill>
                <a:latin typeface="Calibri"/>
                <a:ea typeface="Calibri"/>
                <a:cs typeface="Calibri"/>
                <a:sym typeface="Calibri"/>
              </a:defRPr>
            </a:lvl8pPr>
            <a:lvl9pPr indent="0" lvl="8" marL="0" marR="0" rtl="0" algn="r">
              <a:spcBef>
                <a:spcPts val="0"/>
              </a:spcBef>
              <a:buNone/>
              <a:defRPr b="0" i="0" sz="1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777240" y="402802"/>
            <a:ext cx="13990321" cy="1676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7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4" name="Google Shape;74;p11"/>
          <p:cNvSpPr txBox="1"/>
          <p:nvPr>
            <p:ph idx="1" type="body"/>
          </p:nvPr>
        </p:nvSpPr>
        <p:spPr>
          <a:xfrm rot="5400000">
            <a:off x="4453360" y="-1329160"/>
            <a:ext cx="6638079" cy="13990321"/>
          </a:xfrm>
          <a:prstGeom prst="rect">
            <a:avLst/>
          </a:prstGeom>
          <a:noFill/>
          <a:ln>
            <a:noFill/>
          </a:ln>
        </p:spPr>
        <p:txBody>
          <a:bodyPr anchorCtr="0" anchor="t" bIns="91425" lIns="91425" spcFirstLastPara="1" rIns="91425" wrap="square" tIns="91425">
            <a:noAutofit/>
          </a:bodyPr>
          <a:lstStyle>
            <a:lvl1pPr indent="-552450" lvl="0" marL="457200" marR="0" rtl="0" algn="l">
              <a:spcBef>
                <a:spcPts val="1020"/>
              </a:spcBef>
              <a:spcAft>
                <a:spcPts val="0"/>
              </a:spcAft>
              <a:buClr>
                <a:schemeClr val="dk1"/>
              </a:buClr>
              <a:buSzPts val="5100"/>
              <a:buFont typeface="Arial"/>
              <a:buChar char="•"/>
              <a:defRPr b="0" i="0" sz="5100" u="none" cap="none" strike="noStrike">
                <a:solidFill>
                  <a:schemeClr val="dk1"/>
                </a:solidFill>
                <a:latin typeface="Calibri"/>
                <a:ea typeface="Calibri"/>
                <a:cs typeface="Calibri"/>
                <a:sym typeface="Calibri"/>
              </a:defRPr>
            </a:lvl1pPr>
            <a:lvl2pPr indent="-514350" lvl="1" marL="914400" marR="0" rtl="0" algn="l">
              <a:spcBef>
                <a:spcPts val="900"/>
              </a:spcBef>
              <a:spcAft>
                <a:spcPts val="0"/>
              </a:spcAft>
              <a:buClr>
                <a:schemeClr val="dk1"/>
              </a:buClr>
              <a:buSzPts val="4500"/>
              <a:buFont typeface="Arial"/>
              <a:buChar char="–"/>
              <a:defRPr b="0" i="0" sz="4500" u="none" cap="none" strike="noStrike">
                <a:solidFill>
                  <a:schemeClr val="dk1"/>
                </a:solidFill>
                <a:latin typeface="Calibri"/>
                <a:ea typeface="Calibri"/>
                <a:cs typeface="Calibri"/>
                <a:sym typeface="Calibri"/>
              </a:defRPr>
            </a:lvl2pPr>
            <a:lvl3pPr indent="-469900" lvl="2" marL="1371600" marR="0" rtl="0" algn="l">
              <a:spcBef>
                <a:spcPts val="760"/>
              </a:spcBef>
              <a:spcAft>
                <a:spcPts val="0"/>
              </a:spcAft>
              <a:buClr>
                <a:schemeClr val="dk1"/>
              </a:buClr>
              <a:buSzPts val="3800"/>
              <a:buFont typeface="Arial"/>
              <a:buChar char="•"/>
              <a:defRPr b="0" i="0" sz="3800" u="none" cap="none" strike="noStrike">
                <a:solidFill>
                  <a:schemeClr val="dk1"/>
                </a:solidFill>
                <a:latin typeface="Calibri"/>
                <a:ea typeface="Calibri"/>
                <a:cs typeface="Calibri"/>
                <a:sym typeface="Calibri"/>
              </a:defRPr>
            </a:lvl3pPr>
            <a:lvl4pPr indent="-431800" lvl="3" marL="18288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4pPr>
            <a:lvl5pPr indent="-431800" lvl="4" marL="22860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5pPr>
            <a:lvl6pPr indent="-431800" lvl="5" marL="2743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6pPr>
            <a:lvl7pPr indent="-431800" lvl="6" marL="32004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7pPr>
            <a:lvl8pPr indent="-431800" lvl="7" marL="36576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8pPr>
            <a:lvl9pPr indent="-431800" lvl="8" marL="41148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9pPr>
          </a:lstStyle>
          <a:p/>
        </p:txBody>
      </p:sp>
      <p:sp>
        <p:nvSpPr>
          <p:cNvPr id="75" name="Google Shape;75;p11"/>
          <p:cNvSpPr txBox="1"/>
          <p:nvPr>
            <p:ph idx="10" type="dt"/>
          </p:nvPr>
        </p:nvSpPr>
        <p:spPr>
          <a:xfrm>
            <a:off x="777240" y="9322647"/>
            <a:ext cx="3627120" cy="535517"/>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76" name="Google Shape;76;p11"/>
          <p:cNvSpPr txBox="1"/>
          <p:nvPr>
            <p:ph idx="11" type="ftr"/>
          </p:nvPr>
        </p:nvSpPr>
        <p:spPr>
          <a:xfrm>
            <a:off x="5311140" y="9322647"/>
            <a:ext cx="4922520" cy="535517"/>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77" name="Google Shape;77;p11"/>
          <p:cNvSpPr txBox="1"/>
          <p:nvPr>
            <p:ph idx="12" type="sldNum"/>
          </p:nvPr>
        </p:nvSpPr>
        <p:spPr>
          <a:xfrm>
            <a:off x="11140440" y="9322647"/>
            <a:ext cx="3627120" cy="535517"/>
          </a:xfrm>
          <a:prstGeom prst="rect">
            <a:avLst/>
          </a:prstGeom>
          <a:noFill/>
          <a:ln>
            <a:noFill/>
          </a:ln>
        </p:spPr>
        <p:txBody>
          <a:bodyPr anchorCtr="0" anchor="ctr" bIns="73150" lIns="146300" spcFirstLastPara="1" rIns="146300" wrap="square" tIns="73150">
            <a:noAutofit/>
          </a:bodyPr>
          <a:lstStyle>
            <a:lvl1pPr indent="0" lvl="0" marL="0" marR="0" rtl="0" algn="r">
              <a:spcBef>
                <a:spcPts val="0"/>
              </a:spcBef>
              <a:buNone/>
              <a:defRPr sz="1900">
                <a:solidFill>
                  <a:srgbClr val="888888"/>
                </a:solidFill>
                <a:latin typeface="Calibri"/>
                <a:ea typeface="Calibri"/>
                <a:cs typeface="Calibri"/>
                <a:sym typeface="Calibri"/>
              </a:defRPr>
            </a:lvl1pPr>
            <a:lvl2pPr indent="0" lvl="1" marL="0" marR="0" rtl="0" algn="r">
              <a:spcBef>
                <a:spcPts val="0"/>
              </a:spcBef>
              <a:buNone/>
              <a:defRPr sz="1900">
                <a:solidFill>
                  <a:srgbClr val="888888"/>
                </a:solidFill>
                <a:latin typeface="Calibri"/>
                <a:ea typeface="Calibri"/>
                <a:cs typeface="Calibri"/>
                <a:sym typeface="Calibri"/>
              </a:defRPr>
            </a:lvl2pPr>
            <a:lvl3pPr indent="0" lvl="2" marL="0" marR="0" rtl="0" algn="r">
              <a:spcBef>
                <a:spcPts val="0"/>
              </a:spcBef>
              <a:buNone/>
              <a:defRPr sz="1900">
                <a:solidFill>
                  <a:srgbClr val="888888"/>
                </a:solidFill>
                <a:latin typeface="Calibri"/>
                <a:ea typeface="Calibri"/>
                <a:cs typeface="Calibri"/>
                <a:sym typeface="Calibri"/>
              </a:defRPr>
            </a:lvl3pPr>
            <a:lvl4pPr indent="0" lvl="3" marL="0" marR="0" rtl="0" algn="r">
              <a:spcBef>
                <a:spcPts val="0"/>
              </a:spcBef>
              <a:buNone/>
              <a:defRPr sz="1900">
                <a:solidFill>
                  <a:srgbClr val="888888"/>
                </a:solidFill>
                <a:latin typeface="Calibri"/>
                <a:ea typeface="Calibri"/>
                <a:cs typeface="Calibri"/>
                <a:sym typeface="Calibri"/>
              </a:defRPr>
            </a:lvl4pPr>
            <a:lvl5pPr indent="0" lvl="4" marL="0" marR="0" rtl="0" algn="r">
              <a:spcBef>
                <a:spcPts val="0"/>
              </a:spcBef>
              <a:buNone/>
              <a:defRPr sz="1900">
                <a:solidFill>
                  <a:srgbClr val="888888"/>
                </a:solidFill>
                <a:latin typeface="Calibri"/>
                <a:ea typeface="Calibri"/>
                <a:cs typeface="Calibri"/>
                <a:sym typeface="Calibri"/>
              </a:defRPr>
            </a:lvl5pPr>
            <a:lvl6pPr indent="0" lvl="5" marL="0" marR="0" rtl="0" algn="r">
              <a:spcBef>
                <a:spcPts val="0"/>
              </a:spcBef>
              <a:buNone/>
              <a:defRPr sz="1900">
                <a:solidFill>
                  <a:srgbClr val="888888"/>
                </a:solidFill>
                <a:latin typeface="Calibri"/>
                <a:ea typeface="Calibri"/>
                <a:cs typeface="Calibri"/>
                <a:sym typeface="Calibri"/>
              </a:defRPr>
            </a:lvl6pPr>
            <a:lvl7pPr indent="0" lvl="6" marL="0" marR="0" rtl="0" algn="r">
              <a:spcBef>
                <a:spcPts val="0"/>
              </a:spcBef>
              <a:buNone/>
              <a:defRPr sz="1900">
                <a:solidFill>
                  <a:srgbClr val="888888"/>
                </a:solidFill>
                <a:latin typeface="Calibri"/>
                <a:ea typeface="Calibri"/>
                <a:cs typeface="Calibri"/>
                <a:sym typeface="Calibri"/>
              </a:defRPr>
            </a:lvl7pPr>
            <a:lvl8pPr indent="0" lvl="7" marL="0" marR="0" rtl="0" algn="r">
              <a:spcBef>
                <a:spcPts val="0"/>
              </a:spcBef>
              <a:buNone/>
              <a:defRPr sz="1900">
                <a:solidFill>
                  <a:srgbClr val="888888"/>
                </a:solidFill>
                <a:latin typeface="Calibri"/>
                <a:ea typeface="Calibri"/>
                <a:cs typeface="Calibri"/>
                <a:sym typeface="Calibri"/>
              </a:defRPr>
            </a:lvl8pPr>
            <a:lvl9pPr indent="0" lvl="8" marL="0" marR="0" rtl="0" algn="r">
              <a:spcBef>
                <a:spcPts val="0"/>
              </a:spcBef>
              <a:buNone/>
              <a:defRPr sz="1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15837614" y="3912210"/>
            <a:ext cx="12586970" cy="594534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7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80" name="Google Shape;80;p12"/>
          <p:cNvSpPr txBox="1"/>
          <p:nvPr>
            <p:ph idx="1" type="body"/>
          </p:nvPr>
        </p:nvSpPr>
        <p:spPr>
          <a:xfrm rot="5400000">
            <a:off x="3817381" y="-1903598"/>
            <a:ext cx="12586970" cy="17576961"/>
          </a:xfrm>
          <a:prstGeom prst="rect">
            <a:avLst/>
          </a:prstGeom>
          <a:noFill/>
          <a:ln>
            <a:noFill/>
          </a:ln>
        </p:spPr>
        <p:txBody>
          <a:bodyPr anchorCtr="0" anchor="t" bIns="91425" lIns="91425" spcFirstLastPara="1" rIns="91425" wrap="square" tIns="91425">
            <a:noAutofit/>
          </a:bodyPr>
          <a:lstStyle>
            <a:lvl1pPr indent="-552450" lvl="0" marL="457200" marR="0" rtl="0" algn="l">
              <a:spcBef>
                <a:spcPts val="1020"/>
              </a:spcBef>
              <a:spcAft>
                <a:spcPts val="0"/>
              </a:spcAft>
              <a:buClr>
                <a:schemeClr val="dk1"/>
              </a:buClr>
              <a:buSzPts val="5100"/>
              <a:buFont typeface="Arial"/>
              <a:buChar char="•"/>
              <a:defRPr b="0" i="0" sz="5100" u="none" cap="none" strike="noStrike">
                <a:solidFill>
                  <a:schemeClr val="dk1"/>
                </a:solidFill>
                <a:latin typeface="Calibri"/>
                <a:ea typeface="Calibri"/>
                <a:cs typeface="Calibri"/>
                <a:sym typeface="Calibri"/>
              </a:defRPr>
            </a:lvl1pPr>
            <a:lvl2pPr indent="-514350" lvl="1" marL="914400" marR="0" rtl="0" algn="l">
              <a:spcBef>
                <a:spcPts val="900"/>
              </a:spcBef>
              <a:spcAft>
                <a:spcPts val="0"/>
              </a:spcAft>
              <a:buClr>
                <a:schemeClr val="dk1"/>
              </a:buClr>
              <a:buSzPts val="4500"/>
              <a:buFont typeface="Arial"/>
              <a:buChar char="–"/>
              <a:defRPr b="0" i="0" sz="4500" u="none" cap="none" strike="noStrike">
                <a:solidFill>
                  <a:schemeClr val="dk1"/>
                </a:solidFill>
                <a:latin typeface="Calibri"/>
                <a:ea typeface="Calibri"/>
                <a:cs typeface="Calibri"/>
                <a:sym typeface="Calibri"/>
              </a:defRPr>
            </a:lvl2pPr>
            <a:lvl3pPr indent="-469900" lvl="2" marL="1371600" marR="0" rtl="0" algn="l">
              <a:spcBef>
                <a:spcPts val="760"/>
              </a:spcBef>
              <a:spcAft>
                <a:spcPts val="0"/>
              </a:spcAft>
              <a:buClr>
                <a:schemeClr val="dk1"/>
              </a:buClr>
              <a:buSzPts val="3800"/>
              <a:buFont typeface="Arial"/>
              <a:buChar char="•"/>
              <a:defRPr b="0" i="0" sz="3800" u="none" cap="none" strike="noStrike">
                <a:solidFill>
                  <a:schemeClr val="dk1"/>
                </a:solidFill>
                <a:latin typeface="Calibri"/>
                <a:ea typeface="Calibri"/>
                <a:cs typeface="Calibri"/>
                <a:sym typeface="Calibri"/>
              </a:defRPr>
            </a:lvl3pPr>
            <a:lvl4pPr indent="-431800" lvl="3" marL="18288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4pPr>
            <a:lvl5pPr indent="-431800" lvl="4" marL="22860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5pPr>
            <a:lvl6pPr indent="-431800" lvl="5" marL="2743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6pPr>
            <a:lvl7pPr indent="-431800" lvl="6" marL="32004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7pPr>
            <a:lvl8pPr indent="-431800" lvl="7" marL="36576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8pPr>
            <a:lvl9pPr indent="-431800" lvl="8" marL="41148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9pPr>
          </a:lstStyle>
          <a:p/>
        </p:txBody>
      </p:sp>
      <p:sp>
        <p:nvSpPr>
          <p:cNvPr id="81" name="Google Shape;81;p12"/>
          <p:cNvSpPr txBox="1"/>
          <p:nvPr>
            <p:ph idx="10" type="dt"/>
          </p:nvPr>
        </p:nvSpPr>
        <p:spPr>
          <a:xfrm>
            <a:off x="777240" y="9322647"/>
            <a:ext cx="3627120" cy="535517"/>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82" name="Google Shape;82;p12"/>
          <p:cNvSpPr txBox="1"/>
          <p:nvPr>
            <p:ph idx="11" type="ftr"/>
          </p:nvPr>
        </p:nvSpPr>
        <p:spPr>
          <a:xfrm>
            <a:off x="5311140" y="9322647"/>
            <a:ext cx="4922520" cy="535517"/>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83" name="Google Shape;83;p12"/>
          <p:cNvSpPr txBox="1"/>
          <p:nvPr>
            <p:ph idx="12" type="sldNum"/>
          </p:nvPr>
        </p:nvSpPr>
        <p:spPr>
          <a:xfrm>
            <a:off x="11140440" y="9322647"/>
            <a:ext cx="3627120" cy="535517"/>
          </a:xfrm>
          <a:prstGeom prst="rect">
            <a:avLst/>
          </a:prstGeom>
          <a:noFill/>
          <a:ln>
            <a:noFill/>
          </a:ln>
        </p:spPr>
        <p:txBody>
          <a:bodyPr anchorCtr="0" anchor="ctr" bIns="73150" lIns="146300" spcFirstLastPara="1" rIns="146300" wrap="square" tIns="73150">
            <a:noAutofit/>
          </a:bodyPr>
          <a:lstStyle>
            <a:lvl1pPr indent="0" lvl="0" marL="0" marR="0" rtl="0" algn="r">
              <a:spcBef>
                <a:spcPts val="0"/>
              </a:spcBef>
              <a:buNone/>
              <a:defRPr sz="1900">
                <a:solidFill>
                  <a:srgbClr val="888888"/>
                </a:solidFill>
                <a:latin typeface="Calibri"/>
                <a:ea typeface="Calibri"/>
                <a:cs typeface="Calibri"/>
                <a:sym typeface="Calibri"/>
              </a:defRPr>
            </a:lvl1pPr>
            <a:lvl2pPr indent="0" lvl="1" marL="0" marR="0" rtl="0" algn="r">
              <a:spcBef>
                <a:spcPts val="0"/>
              </a:spcBef>
              <a:buNone/>
              <a:defRPr sz="1900">
                <a:solidFill>
                  <a:srgbClr val="888888"/>
                </a:solidFill>
                <a:latin typeface="Calibri"/>
                <a:ea typeface="Calibri"/>
                <a:cs typeface="Calibri"/>
                <a:sym typeface="Calibri"/>
              </a:defRPr>
            </a:lvl2pPr>
            <a:lvl3pPr indent="0" lvl="2" marL="0" marR="0" rtl="0" algn="r">
              <a:spcBef>
                <a:spcPts val="0"/>
              </a:spcBef>
              <a:buNone/>
              <a:defRPr sz="1900">
                <a:solidFill>
                  <a:srgbClr val="888888"/>
                </a:solidFill>
                <a:latin typeface="Calibri"/>
                <a:ea typeface="Calibri"/>
                <a:cs typeface="Calibri"/>
                <a:sym typeface="Calibri"/>
              </a:defRPr>
            </a:lvl3pPr>
            <a:lvl4pPr indent="0" lvl="3" marL="0" marR="0" rtl="0" algn="r">
              <a:spcBef>
                <a:spcPts val="0"/>
              </a:spcBef>
              <a:buNone/>
              <a:defRPr sz="1900">
                <a:solidFill>
                  <a:srgbClr val="888888"/>
                </a:solidFill>
                <a:latin typeface="Calibri"/>
                <a:ea typeface="Calibri"/>
                <a:cs typeface="Calibri"/>
                <a:sym typeface="Calibri"/>
              </a:defRPr>
            </a:lvl4pPr>
            <a:lvl5pPr indent="0" lvl="4" marL="0" marR="0" rtl="0" algn="r">
              <a:spcBef>
                <a:spcPts val="0"/>
              </a:spcBef>
              <a:buNone/>
              <a:defRPr sz="1900">
                <a:solidFill>
                  <a:srgbClr val="888888"/>
                </a:solidFill>
                <a:latin typeface="Calibri"/>
                <a:ea typeface="Calibri"/>
                <a:cs typeface="Calibri"/>
                <a:sym typeface="Calibri"/>
              </a:defRPr>
            </a:lvl5pPr>
            <a:lvl6pPr indent="0" lvl="5" marL="0" marR="0" rtl="0" algn="r">
              <a:spcBef>
                <a:spcPts val="0"/>
              </a:spcBef>
              <a:buNone/>
              <a:defRPr sz="1900">
                <a:solidFill>
                  <a:srgbClr val="888888"/>
                </a:solidFill>
                <a:latin typeface="Calibri"/>
                <a:ea typeface="Calibri"/>
                <a:cs typeface="Calibri"/>
                <a:sym typeface="Calibri"/>
              </a:defRPr>
            </a:lvl6pPr>
            <a:lvl7pPr indent="0" lvl="6" marL="0" marR="0" rtl="0" algn="r">
              <a:spcBef>
                <a:spcPts val="0"/>
              </a:spcBef>
              <a:buNone/>
              <a:defRPr sz="1900">
                <a:solidFill>
                  <a:srgbClr val="888888"/>
                </a:solidFill>
                <a:latin typeface="Calibri"/>
                <a:ea typeface="Calibri"/>
                <a:cs typeface="Calibri"/>
                <a:sym typeface="Calibri"/>
              </a:defRPr>
            </a:lvl7pPr>
            <a:lvl8pPr indent="0" lvl="7" marL="0" marR="0" rtl="0" algn="r">
              <a:spcBef>
                <a:spcPts val="0"/>
              </a:spcBef>
              <a:buNone/>
              <a:defRPr sz="1900">
                <a:solidFill>
                  <a:srgbClr val="888888"/>
                </a:solidFill>
                <a:latin typeface="Calibri"/>
                <a:ea typeface="Calibri"/>
                <a:cs typeface="Calibri"/>
                <a:sym typeface="Calibri"/>
              </a:defRPr>
            </a:lvl8pPr>
            <a:lvl9pPr indent="0" lvl="8" marL="0" marR="0" rtl="0" algn="r">
              <a:spcBef>
                <a:spcPts val="0"/>
              </a:spcBef>
              <a:buNone/>
              <a:defRPr sz="1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1165860" y="3124624"/>
            <a:ext cx="13213079" cy="2156037"/>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7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1" name="Google Shape;21;p3"/>
          <p:cNvSpPr txBox="1"/>
          <p:nvPr>
            <p:ph idx="1" type="subTitle"/>
          </p:nvPr>
        </p:nvSpPr>
        <p:spPr>
          <a:xfrm>
            <a:off x="2331720" y="5699760"/>
            <a:ext cx="10881360" cy="2570480"/>
          </a:xfrm>
          <a:prstGeom prst="rect">
            <a:avLst/>
          </a:prstGeom>
          <a:noFill/>
          <a:ln>
            <a:noFill/>
          </a:ln>
        </p:spPr>
        <p:txBody>
          <a:bodyPr anchorCtr="0" anchor="t" bIns="91425" lIns="91425" spcFirstLastPara="1" rIns="91425" wrap="square" tIns="91425">
            <a:noAutofit/>
          </a:bodyPr>
          <a:lstStyle>
            <a:lvl1pPr indent="0" lvl="0" marL="0" marR="0" rtl="0" algn="ctr">
              <a:spcBef>
                <a:spcPts val="1020"/>
              </a:spcBef>
              <a:spcAft>
                <a:spcPts val="0"/>
              </a:spcAft>
              <a:buClr>
                <a:srgbClr val="888888"/>
              </a:buClr>
              <a:buSzPts val="5100"/>
              <a:buFont typeface="Arial"/>
              <a:buNone/>
              <a:defRPr b="0" i="0" sz="5100" u="none" cap="none" strike="noStrike">
                <a:solidFill>
                  <a:srgbClr val="888888"/>
                </a:solidFill>
                <a:latin typeface="Calibri"/>
                <a:ea typeface="Calibri"/>
                <a:cs typeface="Calibri"/>
                <a:sym typeface="Calibri"/>
              </a:defRPr>
            </a:lvl1pPr>
            <a:lvl2pPr indent="-7619" lvl="1" marL="731520" marR="0" rtl="0" algn="ctr">
              <a:spcBef>
                <a:spcPts val="900"/>
              </a:spcBef>
              <a:spcAft>
                <a:spcPts val="0"/>
              </a:spcAft>
              <a:buClr>
                <a:srgbClr val="888888"/>
              </a:buClr>
              <a:buSzPts val="4500"/>
              <a:buFont typeface="Arial"/>
              <a:buNone/>
              <a:defRPr b="0" i="0" sz="4500" u="none" cap="none" strike="noStrike">
                <a:solidFill>
                  <a:srgbClr val="888888"/>
                </a:solidFill>
                <a:latin typeface="Calibri"/>
                <a:ea typeface="Calibri"/>
                <a:cs typeface="Calibri"/>
                <a:sym typeface="Calibri"/>
              </a:defRPr>
            </a:lvl2pPr>
            <a:lvl3pPr indent="-2539" lvl="2" marL="1463040" marR="0" rtl="0" algn="ctr">
              <a:spcBef>
                <a:spcPts val="760"/>
              </a:spcBef>
              <a:spcAft>
                <a:spcPts val="0"/>
              </a:spcAft>
              <a:buClr>
                <a:srgbClr val="888888"/>
              </a:buClr>
              <a:buSzPts val="3800"/>
              <a:buFont typeface="Arial"/>
              <a:buNone/>
              <a:defRPr b="0" i="0" sz="3800" u="none" cap="none" strike="noStrike">
                <a:solidFill>
                  <a:srgbClr val="888888"/>
                </a:solidFill>
                <a:latin typeface="Calibri"/>
                <a:ea typeface="Calibri"/>
                <a:cs typeface="Calibri"/>
                <a:sym typeface="Calibri"/>
              </a:defRPr>
            </a:lvl3pPr>
            <a:lvl4pPr indent="-10160" lvl="3" marL="219456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4pPr>
            <a:lvl5pPr indent="-5079" lvl="4" marL="292608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5pPr>
            <a:lvl6pPr indent="0" lvl="5" marL="365760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6pPr>
            <a:lvl7pPr indent="-7620" lvl="6" marL="438912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7pPr>
            <a:lvl8pPr indent="-2540" lvl="7" marL="512064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8pPr>
            <a:lvl9pPr indent="-10159" lvl="8" marL="585216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9pPr>
          </a:lstStyle>
          <a:p/>
        </p:txBody>
      </p:sp>
      <p:sp>
        <p:nvSpPr>
          <p:cNvPr id="22" name="Google Shape;22;p3"/>
          <p:cNvSpPr txBox="1"/>
          <p:nvPr>
            <p:ph idx="10" type="dt"/>
          </p:nvPr>
        </p:nvSpPr>
        <p:spPr>
          <a:xfrm>
            <a:off x="777240" y="9322647"/>
            <a:ext cx="3627120" cy="535517"/>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23" name="Google Shape;23;p3"/>
          <p:cNvSpPr txBox="1"/>
          <p:nvPr>
            <p:ph idx="11" type="ftr"/>
          </p:nvPr>
        </p:nvSpPr>
        <p:spPr>
          <a:xfrm>
            <a:off x="5311140" y="9322647"/>
            <a:ext cx="4922520" cy="535517"/>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24" name="Google Shape;24;p3"/>
          <p:cNvSpPr txBox="1"/>
          <p:nvPr>
            <p:ph idx="12" type="sldNum"/>
          </p:nvPr>
        </p:nvSpPr>
        <p:spPr>
          <a:xfrm>
            <a:off x="11140440" y="9322647"/>
            <a:ext cx="3627120" cy="535517"/>
          </a:xfrm>
          <a:prstGeom prst="rect">
            <a:avLst/>
          </a:prstGeom>
          <a:noFill/>
          <a:ln>
            <a:noFill/>
          </a:ln>
        </p:spPr>
        <p:txBody>
          <a:bodyPr anchorCtr="0" anchor="ctr" bIns="73150" lIns="146300" spcFirstLastPara="1" rIns="146300" wrap="square" tIns="73150">
            <a:noAutofit/>
          </a:bodyPr>
          <a:lstStyle>
            <a:lvl1pPr indent="0" lvl="0" marL="0" marR="0" rtl="0" algn="r">
              <a:spcBef>
                <a:spcPts val="0"/>
              </a:spcBef>
              <a:buNone/>
              <a:defRPr sz="1900">
                <a:solidFill>
                  <a:srgbClr val="888888"/>
                </a:solidFill>
                <a:latin typeface="Calibri"/>
                <a:ea typeface="Calibri"/>
                <a:cs typeface="Calibri"/>
                <a:sym typeface="Calibri"/>
              </a:defRPr>
            </a:lvl1pPr>
            <a:lvl2pPr indent="0" lvl="1" marL="0" marR="0" rtl="0" algn="r">
              <a:spcBef>
                <a:spcPts val="0"/>
              </a:spcBef>
              <a:buNone/>
              <a:defRPr sz="1900">
                <a:solidFill>
                  <a:srgbClr val="888888"/>
                </a:solidFill>
                <a:latin typeface="Calibri"/>
                <a:ea typeface="Calibri"/>
                <a:cs typeface="Calibri"/>
                <a:sym typeface="Calibri"/>
              </a:defRPr>
            </a:lvl2pPr>
            <a:lvl3pPr indent="0" lvl="2" marL="0" marR="0" rtl="0" algn="r">
              <a:spcBef>
                <a:spcPts val="0"/>
              </a:spcBef>
              <a:buNone/>
              <a:defRPr sz="1900">
                <a:solidFill>
                  <a:srgbClr val="888888"/>
                </a:solidFill>
                <a:latin typeface="Calibri"/>
                <a:ea typeface="Calibri"/>
                <a:cs typeface="Calibri"/>
                <a:sym typeface="Calibri"/>
              </a:defRPr>
            </a:lvl3pPr>
            <a:lvl4pPr indent="0" lvl="3" marL="0" marR="0" rtl="0" algn="r">
              <a:spcBef>
                <a:spcPts val="0"/>
              </a:spcBef>
              <a:buNone/>
              <a:defRPr sz="1900">
                <a:solidFill>
                  <a:srgbClr val="888888"/>
                </a:solidFill>
                <a:latin typeface="Calibri"/>
                <a:ea typeface="Calibri"/>
                <a:cs typeface="Calibri"/>
                <a:sym typeface="Calibri"/>
              </a:defRPr>
            </a:lvl4pPr>
            <a:lvl5pPr indent="0" lvl="4" marL="0" marR="0" rtl="0" algn="r">
              <a:spcBef>
                <a:spcPts val="0"/>
              </a:spcBef>
              <a:buNone/>
              <a:defRPr sz="1900">
                <a:solidFill>
                  <a:srgbClr val="888888"/>
                </a:solidFill>
                <a:latin typeface="Calibri"/>
                <a:ea typeface="Calibri"/>
                <a:cs typeface="Calibri"/>
                <a:sym typeface="Calibri"/>
              </a:defRPr>
            </a:lvl5pPr>
            <a:lvl6pPr indent="0" lvl="5" marL="0" marR="0" rtl="0" algn="r">
              <a:spcBef>
                <a:spcPts val="0"/>
              </a:spcBef>
              <a:buNone/>
              <a:defRPr sz="1900">
                <a:solidFill>
                  <a:srgbClr val="888888"/>
                </a:solidFill>
                <a:latin typeface="Calibri"/>
                <a:ea typeface="Calibri"/>
                <a:cs typeface="Calibri"/>
                <a:sym typeface="Calibri"/>
              </a:defRPr>
            </a:lvl6pPr>
            <a:lvl7pPr indent="0" lvl="6" marL="0" marR="0" rtl="0" algn="r">
              <a:spcBef>
                <a:spcPts val="0"/>
              </a:spcBef>
              <a:buNone/>
              <a:defRPr sz="1900">
                <a:solidFill>
                  <a:srgbClr val="888888"/>
                </a:solidFill>
                <a:latin typeface="Calibri"/>
                <a:ea typeface="Calibri"/>
                <a:cs typeface="Calibri"/>
                <a:sym typeface="Calibri"/>
              </a:defRPr>
            </a:lvl7pPr>
            <a:lvl8pPr indent="0" lvl="7" marL="0" marR="0" rtl="0" algn="r">
              <a:spcBef>
                <a:spcPts val="0"/>
              </a:spcBef>
              <a:buNone/>
              <a:defRPr sz="1900">
                <a:solidFill>
                  <a:srgbClr val="888888"/>
                </a:solidFill>
                <a:latin typeface="Calibri"/>
                <a:ea typeface="Calibri"/>
                <a:cs typeface="Calibri"/>
                <a:sym typeface="Calibri"/>
              </a:defRPr>
            </a:lvl8pPr>
            <a:lvl9pPr indent="0" lvl="8" marL="0" marR="0" rtl="0" algn="r">
              <a:spcBef>
                <a:spcPts val="0"/>
              </a:spcBef>
              <a:buNone/>
              <a:defRPr sz="1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777240" y="402802"/>
            <a:ext cx="13990321" cy="1676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7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7" name="Google Shape;27;p4"/>
          <p:cNvSpPr txBox="1"/>
          <p:nvPr>
            <p:ph idx="1" type="body"/>
          </p:nvPr>
        </p:nvSpPr>
        <p:spPr>
          <a:xfrm>
            <a:off x="777240" y="2346961"/>
            <a:ext cx="13990321" cy="6638079"/>
          </a:xfrm>
          <a:prstGeom prst="rect">
            <a:avLst/>
          </a:prstGeom>
          <a:noFill/>
          <a:ln>
            <a:noFill/>
          </a:ln>
        </p:spPr>
        <p:txBody>
          <a:bodyPr anchorCtr="0" anchor="t" bIns="91425" lIns="91425" spcFirstLastPara="1" rIns="91425" wrap="square" tIns="91425">
            <a:noAutofit/>
          </a:bodyPr>
          <a:lstStyle>
            <a:lvl1pPr indent="-552450" lvl="0" marL="457200" marR="0" rtl="0" algn="l">
              <a:spcBef>
                <a:spcPts val="1020"/>
              </a:spcBef>
              <a:spcAft>
                <a:spcPts val="0"/>
              </a:spcAft>
              <a:buClr>
                <a:schemeClr val="dk1"/>
              </a:buClr>
              <a:buSzPts val="5100"/>
              <a:buFont typeface="Arial"/>
              <a:buChar char="•"/>
              <a:defRPr b="0" i="0" sz="5100" u="none" cap="none" strike="noStrike">
                <a:solidFill>
                  <a:schemeClr val="dk1"/>
                </a:solidFill>
                <a:latin typeface="Calibri"/>
                <a:ea typeface="Calibri"/>
                <a:cs typeface="Calibri"/>
                <a:sym typeface="Calibri"/>
              </a:defRPr>
            </a:lvl1pPr>
            <a:lvl2pPr indent="-514350" lvl="1" marL="914400" marR="0" rtl="0" algn="l">
              <a:spcBef>
                <a:spcPts val="900"/>
              </a:spcBef>
              <a:spcAft>
                <a:spcPts val="0"/>
              </a:spcAft>
              <a:buClr>
                <a:schemeClr val="dk1"/>
              </a:buClr>
              <a:buSzPts val="4500"/>
              <a:buFont typeface="Arial"/>
              <a:buChar char="–"/>
              <a:defRPr b="0" i="0" sz="4500" u="none" cap="none" strike="noStrike">
                <a:solidFill>
                  <a:schemeClr val="dk1"/>
                </a:solidFill>
                <a:latin typeface="Calibri"/>
                <a:ea typeface="Calibri"/>
                <a:cs typeface="Calibri"/>
                <a:sym typeface="Calibri"/>
              </a:defRPr>
            </a:lvl2pPr>
            <a:lvl3pPr indent="-469900" lvl="2" marL="1371600" marR="0" rtl="0" algn="l">
              <a:spcBef>
                <a:spcPts val="760"/>
              </a:spcBef>
              <a:spcAft>
                <a:spcPts val="0"/>
              </a:spcAft>
              <a:buClr>
                <a:schemeClr val="dk1"/>
              </a:buClr>
              <a:buSzPts val="3800"/>
              <a:buFont typeface="Arial"/>
              <a:buChar char="•"/>
              <a:defRPr b="0" i="0" sz="3800" u="none" cap="none" strike="noStrike">
                <a:solidFill>
                  <a:schemeClr val="dk1"/>
                </a:solidFill>
                <a:latin typeface="Calibri"/>
                <a:ea typeface="Calibri"/>
                <a:cs typeface="Calibri"/>
                <a:sym typeface="Calibri"/>
              </a:defRPr>
            </a:lvl3pPr>
            <a:lvl4pPr indent="-431800" lvl="3" marL="18288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4pPr>
            <a:lvl5pPr indent="-431800" lvl="4" marL="22860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5pPr>
            <a:lvl6pPr indent="-431800" lvl="5" marL="2743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6pPr>
            <a:lvl7pPr indent="-431800" lvl="6" marL="32004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7pPr>
            <a:lvl8pPr indent="-431800" lvl="7" marL="36576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8pPr>
            <a:lvl9pPr indent="-431800" lvl="8" marL="41148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9pPr>
          </a:lstStyle>
          <a:p/>
        </p:txBody>
      </p:sp>
      <p:sp>
        <p:nvSpPr>
          <p:cNvPr id="28" name="Google Shape;28;p4"/>
          <p:cNvSpPr txBox="1"/>
          <p:nvPr>
            <p:ph idx="10" type="dt"/>
          </p:nvPr>
        </p:nvSpPr>
        <p:spPr>
          <a:xfrm>
            <a:off x="777240" y="9322647"/>
            <a:ext cx="3627120" cy="535517"/>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29" name="Google Shape;29;p4"/>
          <p:cNvSpPr txBox="1"/>
          <p:nvPr>
            <p:ph idx="11" type="ftr"/>
          </p:nvPr>
        </p:nvSpPr>
        <p:spPr>
          <a:xfrm>
            <a:off x="5311140" y="9322647"/>
            <a:ext cx="4922520" cy="535517"/>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30" name="Google Shape;30;p4"/>
          <p:cNvSpPr txBox="1"/>
          <p:nvPr>
            <p:ph idx="12" type="sldNum"/>
          </p:nvPr>
        </p:nvSpPr>
        <p:spPr>
          <a:xfrm>
            <a:off x="11140440" y="9322647"/>
            <a:ext cx="3627120" cy="535517"/>
          </a:xfrm>
          <a:prstGeom prst="rect">
            <a:avLst/>
          </a:prstGeom>
          <a:noFill/>
          <a:ln>
            <a:noFill/>
          </a:ln>
        </p:spPr>
        <p:txBody>
          <a:bodyPr anchorCtr="0" anchor="ctr" bIns="73150" lIns="146300" spcFirstLastPara="1" rIns="146300" wrap="square" tIns="73150">
            <a:noAutofit/>
          </a:bodyPr>
          <a:lstStyle>
            <a:lvl1pPr indent="0" lvl="0" marL="0" marR="0" rtl="0" algn="r">
              <a:spcBef>
                <a:spcPts val="0"/>
              </a:spcBef>
              <a:buNone/>
              <a:defRPr sz="1900">
                <a:solidFill>
                  <a:srgbClr val="888888"/>
                </a:solidFill>
                <a:latin typeface="Calibri"/>
                <a:ea typeface="Calibri"/>
                <a:cs typeface="Calibri"/>
                <a:sym typeface="Calibri"/>
              </a:defRPr>
            </a:lvl1pPr>
            <a:lvl2pPr indent="0" lvl="1" marL="0" marR="0" rtl="0" algn="r">
              <a:spcBef>
                <a:spcPts val="0"/>
              </a:spcBef>
              <a:buNone/>
              <a:defRPr sz="1900">
                <a:solidFill>
                  <a:srgbClr val="888888"/>
                </a:solidFill>
                <a:latin typeface="Calibri"/>
                <a:ea typeface="Calibri"/>
                <a:cs typeface="Calibri"/>
                <a:sym typeface="Calibri"/>
              </a:defRPr>
            </a:lvl2pPr>
            <a:lvl3pPr indent="0" lvl="2" marL="0" marR="0" rtl="0" algn="r">
              <a:spcBef>
                <a:spcPts val="0"/>
              </a:spcBef>
              <a:buNone/>
              <a:defRPr sz="1900">
                <a:solidFill>
                  <a:srgbClr val="888888"/>
                </a:solidFill>
                <a:latin typeface="Calibri"/>
                <a:ea typeface="Calibri"/>
                <a:cs typeface="Calibri"/>
                <a:sym typeface="Calibri"/>
              </a:defRPr>
            </a:lvl3pPr>
            <a:lvl4pPr indent="0" lvl="3" marL="0" marR="0" rtl="0" algn="r">
              <a:spcBef>
                <a:spcPts val="0"/>
              </a:spcBef>
              <a:buNone/>
              <a:defRPr sz="1900">
                <a:solidFill>
                  <a:srgbClr val="888888"/>
                </a:solidFill>
                <a:latin typeface="Calibri"/>
                <a:ea typeface="Calibri"/>
                <a:cs typeface="Calibri"/>
                <a:sym typeface="Calibri"/>
              </a:defRPr>
            </a:lvl4pPr>
            <a:lvl5pPr indent="0" lvl="4" marL="0" marR="0" rtl="0" algn="r">
              <a:spcBef>
                <a:spcPts val="0"/>
              </a:spcBef>
              <a:buNone/>
              <a:defRPr sz="1900">
                <a:solidFill>
                  <a:srgbClr val="888888"/>
                </a:solidFill>
                <a:latin typeface="Calibri"/>
                <a:ea typeface="Calibri"/>
                <a:cs typeface="Calibri"/>
                <a:sym typeface="Calibri"/>
              </a:defRPr>
            </a:lvl5pPr>
            <a:lvl6pPr indent="0" lvl="5" marL="0" marR="0" rtl="0" algn="r">
              <a:spcBef>
                <a:spcPts val="0"/>
              </a:spcBef>
              <a:buNone/>
              <a:defRPr sz="1900">
                <a:solidFill>
                  <a:srgbClr val="888888"/>
                </a:solidFill>
                <a:latin typeface="Calibri"/>
                <a:ea typeface="Calibri"/>
                <a:cs typeface="Calibri"/>
                <a:sym typeface="Calibri"/>
              </a:defRPr>
            </a:lvl6pPr>
            <a:lvl7pPr indent="0" lvl="6" marL="0" marR="0" rtl="0" algn="r">
              <a:spcBef>
                <a:spcPts val="0"/>
              </a:spcBef>
              <a:buNone/>
              <a:defRPr sz="1900">
                <a:solidFill>
                  <a:srgbClr val="888888"/>
                </a:solidFill>
                <a:latin typeface="Calibri"/>
                <a:ea typeface="Calibri"/>
                <a:cs typeface="Calibri"/>
                <a:sym typeface="Calibri"/>
              </a:defRPr>
            </a:lvl7pPr>
            <a:lvl8pPr indent="0" lvl="7" marL="0" marR="0" rtl="0" algn="r">
              <a:spcBef>
                <a:spcPts val="0"/>
              </a:spcBef>
              <a:buNone/>
              <a:defRPr sz="1900">
                <a:solidFill>
                  <a:srgbClr val="888888"/>
                </a:solidFill>
                <a:latin typeface="Calibri"/>
                <a:ea typeface="Calibri"/>
                <a:cs typeface="Calibri"/>
                <a:sym typeface="Calibri"/>
              </a:defRPr>
            </a:lvl8pPr>
            <a:lvl9pPr indent="0" lvl="8" marL="0" marR="0" rtl="0" algn="r">
              <a:spcBef>
                <a:spcPts val="0"/>
              </a:spcBef>
              <a:buNone/>
              <a:defRPr sz="1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1227932" y="6463454"/>
            <a:ext cx="13213079" cy="199771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6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3" name="Google Shape;33;p5"/>
          <p:cNvSpPr txBox="1"/>
          <p:nvPr>
            <p:ph idx="1" type="body"/>
          </p:nvPr>
        </p:nvSpPr>
        <p:spPr>
          <a:xfrm>
            <a:off x="1227932" y="4263180"/>
            <a:ext cx="13213079" cy="2200274"/>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640"/>
              </a:spcBef>
              <a:spcAft>
                <a:spcPts val="0"/>
              </a:spcAft>
              <a:buClr>
                <a:srgbClr val="888888"/>
              </a:buClr>
              <a:buSzPts val="5100"/>
              <a:buFont typeface="Arial"/>
              <a:buNone/>
              <a:defRPr b="0" i="0" sz="3200" u="none" cap="none" strike="noStrike">
                <a:solidFill>
                  <a:srgbClr val="888888"/>
                </a:solidFill>
                <a:latin typeface="Calibri"/>
                <a:ea typeface="Calibri"/>
                <a:cs typeface="Calibri"/>
                <a:sym typeface="Calibri"/>
              </a:defRPr>
            </a:lvl1pPr>
            <a:lvl2pPr indent="-228600" lvl="1" marL="914400" marR="0" rtl="0" algn="l">
              <a:spcBef>
                <a:spcPts val="580"/>
              </a:spcBef>
              <a:spcAft>
                <a:spcPts val="0"/>
              </a:spcAft>
              <a:buClr>
                <a:srgbClr val="888888"/>
              </a:buClr>
              <a:buSzPts val="4500"/>
              <a:buFont typeface="Arial"/>
              <a:buNone/>
              <a:defRPr b="0" i="0" sz="2900" u="none" cap="none" strike="noStrike">
                <a:solidFill>
                  <a:srgbClr val="888888"/>
                </a:solidFill>
                <a:latin typeface="Calibri"/>
                <a:ea typeface="Calibri"/>
                <a:cs typeface="Calibri"/>
                <a:sym typeface="Calibri"/>
              </a:defRPr>
            </a:lvl2pPr>
            <a:lvl3pPr indent="-228600" lvl="2" marL="1371600" marR="0" rtl="0" algn="l">
              <a:spcBef>
                <a:spcPts val="520"/>
              </a:spcBef>
              <a:spcAft>
                <a:spcPts val="0"/>
              </a:spcAft>
              <a:buClr>
                <a:srgbClr val="888888"/>
              </a:buClr>
              <a:buSzPts val="3800"/>
              <a:buFont typeface="Arial"/>
              <a:buNone/>
              <a:defRPr b="0" i="0" sz="2600" u="none" cap="none" strike="noStrike">
                <a:solidFill>
                  <a:srgbClr val="888888"/>
                </a:solidFill>
                <a:latin typeface="Calibri"/>
                <a:ea typeface="Calibri"/>
                <a:cs typeface="Calibri"/>
                <a:sym typeface="Calibri"/>
              </a:defRPr>
            </a:lvl3pPr>
            <a:lvl4pPr indent="-228600" lvl="3" marL="1828800" marR="0" rtl="0" algn="l">
              <a:spcBef>
                <a:spcPts val="440"/>
              </a:spcBef>
              <a:spcAft>
                <a:spcPts val="0"/>
              </a:spcAft>
              <a:buClr>
                <a:srgbClr val="888888"/>
              </a:buClr>
              <a:buSzPts val="3200"/>
              <a:buFont typeface="Arial"/>
              <a:buNone/>
              <a:defRPr b="0" i="0" sz="2200" u="none" cap="none" strike="noStrike">
                <a:solidFill>
                  <a:srgbClr val="888888"/>
                </a:solidFill>
                <a:latin typeface="Calibri"/>
                <a:ea typeface="Calibri"/>
                <a:cs typeface="Calibri"/>
                <a:sym typeface="Calibri"/>
              </a:defRPr>
            </a:lvl4pPr>
            <a:lvl5pPr indent="-228600" lvl="4" marL="2286000" marR="0" rtl="0" algn="l">
              <a:spcBef>
                <a:spcPts val="440"/>
              </a:spcBef>
              <a:spcAft>
                <a:spcPts val="0"/>
              </a:spcAft>
              <a:buClr>
                <a:srgbClr val="888888"/>
              </a:buClr>
              <a:buSzPts val="3200"/>
              <a:buFont typeface="Arial"/>
              <a:buNone/>
              <a:defRPr b="0" i="0" sz="2200" u="none" cap="none" strike="noStrike">
                <a:solidFill>
                  <a:srgbClr val="888888"/>
                </a:solidFill>
                <a:latin typeface="Calibri"/>
                <a:ea typeface="Calibri"/>
                <a:cs typeface="Calibri"/>
                <a:sym typeface="Calibri"/>
              </a:defRPr>
            </a:lvl5pPr>
            <a:lvl6pPr indent="-228600" lvl="5" marL="2743200" marR="0" rtl="0" algn="l">
              <a:spcBef>
                <a:spcPts val="440"/>
              </a:spcBef>
              <a:spcAft>
                <a:spcPts val="0"/>
              </a:spcAft>
              <a:buClr>
                <a:srgbClr val="888888"/>
              </a:buClr>
              <a:buSzPts val="3200"/>
              <a:buFont typeface="Arial"/>
              <a:buNone/>
              <a:defRPr b="0" i="0" sz="2200" u="none" cap="none" strike="noStrike">
                <a:solidFill>
                  <a:srgbClr val="888888"/>
                </a:solidFill>
                <a:latin typeface="Calibri"/>
                <a:ea typeface="Calibri"/>
                <a:cs typeface="Calibri"/>
                <a:sym typeface="Calibri"/>
              </a:defRPr>
            </a:lvl6pPr>
            <a:lvl7pPr indent="-228600" lvl="6" marL="3200400" marR="0" rtl="0" algn="l">
              <a:spcBef>
                <a:spcPts val="440"/>
              </a:spcBef>
              <a:spcAft>
                <a:spcPts val="0"/>
              </a:spcAft>
              <a:buClr>
                <a:srgbClr val="888888"/>
              </a:buClr>
              <a:buSzPts val="3200"/>
              <a:buFont typeface="Arial"/>
              <a:buNone/>
              <a:defRPr b="0" i="0" sz="2200" u="none" cap="none" strike="noStrike">
                <a:solidFill>
                  <a:srgbClr val="888888"/>
                </a:solidFill>
                <a:latin typeface="Calibri"/>
                <a:ea typeface="Calibri"/>
                <a:cs typeface="Calibri"/>
                <a:sym typeface="Calibri"/>
              </a:defRPr>
            </a:lvl7pPr>
            <a:lvl8pPr indent="-228600" lvl="7" marL="3657600" marR="0" rtl="0" algn="l">
              <a:spcBef>
                <a:spcPts val="440"/>
              </a:spcBef>
              <a:spcAft>
                <a:spcPts val="0"/>
              </a:spcAft>
              <a:buClr>
                <a:srgbClr val="888888"/>
              </a:buClr>
              <a:buSzPts val="3200"/>
              <a:buFont typeface="Arial"/>
              <a:buNone/>
              <a:defRPr b="0" i="0" sz="2200" u="none" cap="none" strike="noStrike">
                <a:solidFill>
                  <a:srgbClr val="888888"/>
                </a:solidFill>
                <a:latin typeface="Calibri"/>
                <a:ea typeface="Calibri"/>
                <a:cs typeface="Calibri"/>
                <a:sym typeface="Calibri"/>
              </a:defRPr>
            </a:lvl8pPr>
            <a:lvl9pPr indent="-228600" lvl="8" marL="4114800" marR="0" rtl="0" algn="l">
              <a:spcBef>
                <a:spcPts val="440"/>
              </a:spcBef>
              <a:spcAft>
                <a:spcPts val="0"/>
              </a:spcAft>
              <a:buClr>
                <a:srgbClr val="888888"/>
              </a:buClr>
              <a:buSzPts val="3200"/>
              <a:buFont typeface="Arial"/>
              <a:buNone/>
              <a:defRPr b="0" i="0" sz="2200" u="none" cap="none" strike="noStrike">
                <a:solidFill>
                  <a:srgbClr val="888888"/>
                </a:solidFill>
                <a:latin typeface="Calibri"/>
                <a:ea typeface="Calibri"/>
                <a:cs typeface="Calibri"/>
                <a:sym typeface="Calibri"/>
              </a:defRPr>
            </a:lvl9pPr>
          </a:lstStyle>
          <a:p/>
        </p:txBody>
      </p:sp>
      <p:sp>
        <p:nvSpPr>
          <p:cNvPr id="34" name="Google Shape;34;p5"/>
          <p:cNvSpPr txBox="1"/>
          <p:nvPr>
            <p:ph idx="10" type="dt"/>
          </p:nvPr>
        </p:nvSpPr>
        <p:spPr>
          <a:xfrm>
            <a:off x="777240" y="9322647"/>
            <a:ext cx="3627120" cy="535517"/>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35" name="Google Shape;35;p5"/>
          <p:cNvSpPr txBox="1"/>
          <p:nvPr>
            <p:ph idx="11" type="ftr"/>
          </p:nvPr>
        </p:nvSpPr>
        <p:spPr>
          <a:xfrm>
            <a:off x="5311140" y="9322647"/>
            <a:ext cx="4922520" cy="535517"/>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36" name="Google Shape;36;p5"/>
          <p:cNvSpPr txBox="1"/>
          <p:nvPr>
            <p:ph idx="12" type="sldNum"/>
          </p:nvPr>
        </p:nvSpPr>
        <p:spPr>
          <a:xfrm>
            <a:off x="11140440" y="9322647"/>
            <a:ext cx="3627120" cy="535517"/>
          </a:xfrm>
          <a:prstGeom prst="rect">
            <a:avLst/>
          </a:prstGeom>
          <a:noFill/>
          <a:ln>
            <a:noFill/>
          </a:ln>
        </p:spPr>
        <p:txBody>
          <a:bodyPr anchorCtr="0" anchor="ctr" bIns="73150" lIns="146300" spcFirstLastPara="1" rIns="146300" wrap="square" tIns="73150">
            <a:noAutofit/>
          </a:bodyPr>
          <a:lstStyle>
            <a:lvl1pPr indent="0" lvl="0" marL="0" marR="0" rtl="0" algn="r">
              <a:spcBef>
                <a:spcPts val="0"/>
              </a:spcBef>
              <a:buNone/>
              <a:defRPr sz="1900">
                <a:solidFill>
                  <a:srgbClr val="888888"/>
                </a:solidFill>
                <a:latin typeface="Calibri"/>
                <a:ea typeface="Calibri"/>
                <a:cs typeface="Calibri"/>
                <a:sym typeface="Calibri"/>
              </a:defRPr>
            </a:lvl1pPr>
            <a:lvl2pPr indent="0" lvl="1" marL="0" marR="0" rtl="0" algn="r">
              <a:spcBef>
                <a:spcPts val="0"/>
              </a:spcBef>
              <a:buNone/>
              <a:defRPr sz="1900">
                <a:solidFill>
                  <a:srgbClr val="888888"/>
                </a:solidFill>
                <a:latin typeface="Calibri"/>
                <a:ea typeface="Calibri"/>
                <a:cs typeface="Calibri"/>
                <a:sym typeface="Calibri"/>
              </a:defRPr>
            </a:lvl2pPr>
            <a:lvl3pPr indent="0" lvl="2" marL="0" marR="0" rtl="0" algn="r">
              <a:spcBef>
                <a:spcPts val="0"/>
              </a:spcBef>
              <a:buNone/>
              <a:defRPr sz="1900">
                <a:solidFill>
                  <a:srgbClr val="888888"/>
                </a:solidFill>
                <a:latin typeface="Calibri"/>
                <a:ea typeface="Calibri"/>
                <a:cs typeface="Calibri"/>
                <a:sym typeface="Calibri"/>
              </a:defRPr>
            </a:lvl3pPr>
            <a:lvl4pPr indent="0" lvl="3" marL="0" marR="0" rtl="0" algn="r">
              <a:spcBef>
                <a:spcPts val="0"/>
              </a:spcBef>
              <a:buNone/>
              <a:defRPr sz="1900">
                <a:solidFill>
                  <a:srgbClr val="888888"/>
                </a:solidFill>
                <a:latin typeface="Calibri"/>
                <a:ea typeface="Calibri"/>
                <a:cs typeface="Calibri"/>
                <a:sym typeface="Calibri"/>
              </a:defRPr>
            </a:lvl4pPr>
            <a:lvl5pPr indent="0" lvl="4" marL="0" marR="0" rtl="0" algn="r">
              <a:spcBef>
                <a:spcPts val="0"/>
              </a:spcBef>
              <a:buNone/>
              <a:defRPr sz="1900">
                <a:solidFill>
                  <a:srgbClr val="888888"/>
                </a:solidFill>
                <a:latin typeface="Calibri"/>
                <a:ea typeface="Calibri"/>
                <a:cs typeface="Calibri"/>
                <a:sym typeface="Calibri"/>
              </a:defRPr>
            </a:lvl5pPr>
            <a:lvl6pPr indent="0" lvl="5" marL="0" marR="0" rtl="0" algn="r">
              <a:spcBef>
                <a:spcPts val="0"/>
              </a:spcBef>
              <a:buNone/>
              <a:defRPr sz="1900">
                <a:solidFill>
                  <a:srgbClr val="888888"/>
                </a:solidFill>
                <a:latin typeface="Calibri"/>
                <a:ea typeface="Calibri"/>
                <a:cs typeface="Calibri"/>
                <a:sym typeface="Calibri"/>
              </a:defRPr>
            </a:lvl6pPr>
            <a:lvl7pPr indent="0" lvl="6" marL="0" marR="0" rtl="0" algn="r">
              <a:spcBef>
                <a:spcPts val="0"/>
              </a:spcBef>
              <a:buNone/>
              <a:defRPr sz="1900">
                <a:solidFill>
                  <a:srgbClr val="888888"/>
                </a:solidFill>
                <a:latin typeface="Calibri"/>
                <a:ea typeface="Calibri"/>
                <a:cs typeface="Calibri"/>
                <a:sym typeface="Calibri"/>
              </a:defRPr>
            </a:lvl7pPr>
            <a:lvl8pPr indent="0" lvl="7" marL="0" marR="0" rtl="0" algn="r">
              <a:spcBef>
                <a:spcPts val="0"/>
              </a:spcBef>
              <a:buNone/>
              <a:defRPr sz="1900">
                <a:solidFill>
                  <a:srgbClr val="888888"/>
                </a:solidFill>
                <a:latin typeface="Calibri"/>
                <a:ea typeface="Calibri"/>
                <a:cs typeface="Calibri"/>
                <a:sym typeface="Calibri"/>
              </a:defRPr>
            </a:lvl8pPr>
            <a:lvl9pPr indent="0" lvl="8" marL="0" marR="0" rtl="0" algn="r">
              <a:spcBef>
                <a:spcPts val="0"/>
              </a:spcBef>
              <a:buNone/>
              <a:defRPr sz="1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777240" y="402802"/>
            <a:ext cx="13990321" cy="1676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7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9" name="Google Shape;39;p6"/>
          <p:cNvSpPr txBox="1"/>
          <p:nvPr>
            <p:ph idx="1" type="body"/>
          </p:nvPr>
        </p:nvSpPr>
        <p:spPr>
          <a:xfrm>
            <a:off x="1322388" y="3441277"/>
            <a:ext cx="11761153" cy="9737090"/>
          </a:xfrm>
          <a:prstGeom prst="rect">
            <a:avLst/>
          </a:prstGeom>
          <a:noFill/>
          <a:ln>
            <a:noFill/>
          </a:ln>
        </p:spPr>
        <p:txBody>
          <a:bodyPr anchorCtr="0" anchor="t" bIns="91425" lIns="91425" spcFirstLastPara="1" rIns="91425" wrap="square" tIns="91425">
            <a:noAutofit/>
          </a:bodyPr>
          <a:lstStyle>
            <a:lvl1pPr indent="-514350" lvl="0" marL="457200" marR="0" rtl="0" algn="l">
              <a:spcBef>
                <a:spcPts val="900"/>
              </a:spcBef>
              <a:spcAft>
                <a:spcPts val="0"/>
              </a:spcAft>
              <a:buClr>
                <a:schemeClr val="dk1"/>
              </a:buClr>
              <a:buSzPts val="4500"/>
              <a:buFont typeface="Arial"/>
              <a:buChar char="•"/>
              <a:defRPr b="0" i="0" sz="4500" u="none" cap="none" strike="noStrike">
                <a:solidFill>
                  <a:schemeClr val="dk1"/>
                </a:solidFill>
                <a:latin typeface="Calibri"/>
                <a:ea typeface="Calibri"/>
                <a:cs typeface="Calibri"/>
                <a:sym typeface="Calibri"/>
              </a:defRPr>
            </a:lvl1pPr>
            <a:lvl2pPr indent="-469900" lvl="1" marL="914400" marR="0" rtl="0" algn="l">
              <a:spcBef>
                <a:spcPts val="760"/>
              </a:spcBef>
              <a:spcAft>
                <a:spcPts val="0"/>
              </a:spcAft>
              <a:buClr>
                <a:schemeClr val="dk1"/>
              </a:buClr>
              <a:buSzPts val="3800"/>
              <a:buFont typeface="Arial"/>
              <a:buChar char="–"/>
              <a:defRPr b="0" i="0" sz="3800" u="none" cap="none" strike="noStrike">
                <a:solidFill>
                  <a:schemeClr val="dk1"/>
                </a:solidFill>
                <a:latin typeface="Calibri"/>
                <a:ea typeface="Calibri"/>
                <a:cs typeface="Calibri"/>
                <a:sym typeface="Calibri"/>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412750" lvl="3" marL="1828800" marR="0" rtl="0" algn="l">
              <a:spcBef>
                <a:spcPts val="58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4pPr>
            <a:lvl5pPr indent="-412750" lvl="4" marL="2286000" marR="0" rtl="0" algn="l">
              <a:spcBef>
                <a:spcPts val="58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5pPr>
            <a:lvl6pPr indent="-412750" lvl="5" marL="2743200" marR="0" rtl="0" algn="l">
              <a:spcBef>
                <a:spcPts val="58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6pPr>
            <a:lvl7pPr indent="-412750" lvl="6" marL="3200400" marR="0" rtl="0" algn="l">
              <a:spcBef>
                <a:spcPts val="58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7pPr>
            <a:lvl8pPr indent="-412750" lvl="7" marL="3657600" marR="0" rtl="0" algn="l">
              <a:spcBef>
                <a:spcPts val="58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8pPr>
            <a:lvl9pPr indent="-412750" lvl="8" marL="4114800" marR="0" rtl="0" algn="l">
              <a:spcBef>
                <a:spcPts val="58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9pPr>
          </a:lstStyle>
          <a:p/>
        </p:txBody>
      </p:sp>
      <p:sp>
        <p:nvSpPr>
          <p:cNvPr id="40" name="Google Shape;40;p6"/>
          <p:cNvSpPr txBox="1"/>
          <p:nvPr>
            <p:ph idx="2" type="body"/>
          </p:nvPr>
        </p:nvSpPr>
        <p:spPr>
          <a:xfrm>
            <a:off x="13342620" y="3441277"/>
            <a:ext cx="11761153" cy="9737090"/>
          </a:xfrm>
          <a:prstGeom prst="rect">
            <a:avLst/>
          </a:prstGeom>
          <a:noFill/>
          <a:ln>
            <a:noFill/>
          </a:ln>
        </p:spPr>
        <p:txBody>
          <a:bodyPr anchorCtr="0" anchor="t" bIns="91425" lIns="91425" spcFirstLastPara="1" rIns="91425" wrap="square" tIns="91425">
            <a:noAutofit/>
          </a:bodyPr>
          <a:lstStyle>
            <a:lvl1pPr indent="-514350" lvl="0" marL="457200" marR="0" rtl="0" algn="l">
              <a:spcBef>
                <a:spcPts val="900"/>
              </a:spcBef>
              <a:spcAft>
                <a:spcPts val="0"/>
              </a:spcAft>
              <a:buClr>
                <a:schemeClr val="dk1"/>
              </a:buClr>
              <a:buSzPts val="4500"/>
              <a:buFont typeface="Arial"/>
              <a:buChar char="•"/>
              <a:defRPr b="0" i="0" sz="4500" u="none" cap="none" strike="noStrike">
                <a:solidFill>
                  <a:schemeClr val="dk1"/>
                </a:solidFill>
                <a:latin typeface="Calibri"/>
                <a:ea typeface="Calibri"/>
                <a:cs typeface="Calibri"/>
                <a:sym typeface="Calibri"/>
              </a:defRPr>
            </a:lvl1pPr>
            <a:lvl2pPr indent="-469900" lvl="1" marL="914400" marR="0" rtl="0" algn="l">
              <a:spcBef>
                <a:spcPts val="760"/>
              </a:spcBef>
              <a:spcAft>
                <a:spcPts val="0"/>
              </a:spcAft>
              <a:buClr>
                <a:schemeClr val="dk1"/>
              </a:buClr>
              <a:buSzPts val="3800"/>
              <a:buFont typeface="Arial"/>
              <a:buChar char="–"/>
              <a:defRPr b="0" i="0" sz="3800" u="none" cap="none" strike="noStrike">
                <a:solidFill>
                  <a:schemeClr val="dk1"/>
                </a:solidFill>
                <a:latin typeface="Calibri"/>
                <a:ea typeface="Calibri"/>
                <a:cs typeface="Calibri"/>
                <a:sym typeface="Calibri"/>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412750" lvl="3" marL="1828800" marR="0" rtl="0" algn="l">
              <a:spcBef>
                <a:spcPts val="58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4pPr>
            <a:lvl5pPr indent="-412750" lvl="4" marL="2286000" marR="0" rtl="0" algn="l">
              <a:spcBef>
                <a:spcPts val="58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5pPr>
            <a:lvl6pPr indent="-412750" lvl="5" marL="2743200" marR="0" rtl="0" algn="l">
              <a:spcBef>
                <a:spcPts val="58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6pPr>
            <a:lvl7pPr indent="-412750" lvl="6" marL="3200400" marR="0" rtl="0" algn="l">
              <a:spcBef>
                <a:spcPts val="58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7pPr>
            <a:lvl8pPr indent="-412750" lvl="7" marL="3657600" marR="0" rtl="0" algn="l">
              <a:spcBef>
                <a:spcPts val="58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8pPr>
            <a:lvl9pPr indent="-412750" lvl="8" marL="4114800" marR="0" rtl="0" algn="l">
              <a:spcBef>
                <a:spcPts val="58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9pPr>
          </a:lstStyle>
          <a:p/>
        </p:txBody>
      </p:sp>
      <p:sp>
        <p:nvSpPr>
          <p:cNvPr id="41" name="Google Shape;41;p6"/>
          <p:cNvSpPr txBox="1"/>
          <p:nvPr>
            <p:ph idx="10" type="dt"/>
          </p:nvPr>
        </p:nvSpPr>
        <p:spPr>
          <a:xfrm>
            <a:off x="777240" y="9322647"/>
            <a:ext cx="3627120" cy="535517"/>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42" name="Google Shape;42;p6"/>
          <p:cNvSpPr txBox="1"/>
          <p:nvPr>
            <p:ph idx="11" type="ftr"/>
          </p:nvPr>
        </p:nvSpPr>
        <p:spPr>
          <a:xfrm>
            <a:off x="5311140" y="9322647"/>
            <a:ext cx="4922520" cy="535517"/>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43" name="Google Shape;43;p6"/>
          <p:cNvSpPr txBox="1"/>
          <p:nvPr>
            <p:ph idx="12" type="sldNum"/>
          </p:nvPr>
        </p:nvSpPr>
        <p:spPr>
          <a:xfrm>
            <a:off x="11140440" y="9322647"/>
            <a:ext cx="3627120" cy="535517"/>
          </a:xfrm>
          <a:prstGeom prst="rect">
            <a:avLst/>
          </a:prstGeom>
          <a:noFill/>
          <a:ln>
            <a:noFill/>
          </a:ln>
        </p:spPr>
        <p:txBody>
          <a:bodyPr anchorCtr="0" anchor="ctr" bIns="73150" lIns="146300" spcFirstLastPara="1" rIns="146300" wrap="square" tIns="73150">
            <a:noAutofit/>
          </a:bodyPr>
          <a:lstStyle>
            <a:lvl1pPr indent="0" lvl="0" marL="0" marR="0" rtl="0" algn="r">
              <a:spcBef>
                <a:spcPts val="0"/>
              </a:spcBef>
              <a:buNone/>
              <a:defRPr sz="1900">
                <a:solidFill>
                  <a:srgbClr val="888888"/>
                </a:solidFill>
                <a:latin typeface="Calibri"/>
                <a:ea typeface="Calibri"/>
                <a:cs typeface="Calibri"/>
                <a:sym typeface="Calibri"/>
              </a:defRPr>
            </a:lvl1pPr>
            <a:lvl2pPr indent="0" lvl="1" marL="0" marR="0" rtl="0" algn="r">
              <a:spcBef>
                <a:spcPts val="0"/>
              </a:spcBef>
              <a:buNone/>
              <a:defRPr sz="1900">
                <a:solidFill>
                  <a:srgbClr val="888888"/>
                </a:solidFill>
                <a:latin typeface="Calibri"/>
                <a:ea typeface="Calibri"/>
                <a:cs typeface="Calibri"/>
                <a:sym typeface="Calibri"/>
              </a:defRPr>
            </a:lvl2pPr>
            <a:lvl3pPr indent="0" lvl="2" marL="0" marR="0" rtl="0" algn="r">
              <a:spcBef>
                <a:spcPts val="0"/>
              </a:spcBef>
              <a:buNone/>
              <a:defRPr sz="1900">
                <a:solidFill>
                  <a:srgbClr val="888888"/>
                </a:solidFill>
                <a:latin typeface="Calibri"/>
                <a:ea typeface="Calibri"/>
                <a:cs typeface="Calibri"/>
                <a:sym typeface="Calibri"/>
              </a:defRPr>
            </a:lvl3pPr>
            <a:lvl4pPr indent="0" lvl="3" marL="0" marR="0" rtl="0" algn="r">
              <a:spcBef>
                <a:spcPts val="0"/>
              </a:spcBef>
              <a:buNone/>
              <a:defRPr sz="1900">
                <a:solidFill>
                  <a:srgbClr val="888888"/>
                </a:solidFill>
                <a:latin typeface="Calibri"/>
                <a:ea typeface="Calibri"/>
                <a:cs typeface="Calibri"/>
                <a:sym typeface="Calibri"/>
              </a:defRPr>
            </a:lvl4pPr>
            <a:lvl5pPr indent="0" lvl="4" marL="0" marR="0" rtl="0" algn="r">
              <a:spcBef>
                <a:spcPts val="0"/>
              </a:spcBef>
              <a:buNone/>
              <a:defRPr sz="1900">
                <a:solidFill>
                  <a:srgbClr val="888888"/>
                </a:solidFill>
                <a:latin typeface="Calibri"/>
                <a:ea typeface="Calibri"/>
                <a:cs typeface="Calibri"/>
                <a:sym typeface="Calibri"/>
              </a:defRPr>
            </a:lvl5pPr>
            <a:lvl6pPr indent="0" lvl="5" marL="0" marR="0" rtl="0" algn="r">
              <a:spcBef>
                <a:spcPts val="0"/>
              </a:spcBef>
              <a:buNone/>
              <a:defRPr sz="1900">
                <a:solidFill>
                  <a:srgbClr val="888888"/>
                </a:solidFill>
                <a:latin typeface="Calibri"/>
                <a:ea typeface="Calibri"/>
                <a:cs typeface="Calibri"/>
                <a:sym typeface="Calibri"/>
              </a:defRPr>
            </a:lvl6pPr>
            <a:lvl7pPr indent="0" lvl="6" marL="0" marR="0" rtl="0" algn="r">
              <a:spcBef>
                <a:spcPts val="0"/>
              </a:spcBef>
              <a:buNone/>
              <a:defRPr sz="1900">
                <a:solidFill>
                  <a:srgbClr val="888888"/>
                </a:solidFill>
                <a:latin typeface="Calibri"/>
                <a:ea typeface="Calibri"/>
                <a:cs typeface="Calibri"/>
                <a:sym typeface="Calibri"/>
              </a:defRPr>
            </a:lvl7pPr>
            <a:lvl8pPr indent="0" lvl="7" marL="0" marR="0" rtl="0" algn="r">
              <a:spcBef>
                <a:spcPts val="0"/>
              </a:spcBef>
              <a:buNone/>
              <a:defRPr sz="1900">
                <a:solidFill>
                  <a:srgbClr val="888888"/>
                </a:solidFill>
                <a:latin typeface="Calibri"/>
                <a:ea typeface="Calibri"/>
                <a:cs typeface="Calibri"/>
                <a:sym typeface="Calibri"/>
              </a:defRPr>
            </a:lvl8pPr>
            <a:lvl9pPr indent="0" lvl="8" marL="0" marR="0" rtl="0" algn="r">
              <a:spcBef>
                <a:spcPts val="0"/>
              </a:spcBef>
              <a:buNone/>
              <a:defRPr sz="1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777240" y="402802"/>
            <a:ext cx="13990321" cy="1676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7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46" name="Google Shape;46;p7"/>
          <p:cNvSpPr txBox="1"/>
          <p:nvPr>
            <p:ph idx="1" type="body"/>
          </p:nvPr>
        </p:nvSpPr>
        <p:spPr>
          <a:xfrm>
            <a:off x="777240" y="2251499"/>
            <a:ext cx="6868320" cy="938318"/>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760"/>
              </a:spcBef>
              <a:spcAft>
                <a:spcPts val="0"/>
              </a:spcAft>
              <a:buClr>
                <a:schemeClr val="dk1"/>
              </a:buClr>
              <a:buSzPts val="5100"/>
              <a:buFont typeface="Arial"/>
              <a:buNone/>
              <a:defRPr b="1" i="0" sz="3800" u="none" cap="none" strike="noStrike">
                <a:solidFill>
                  <a:schemeClr val="dk1"/>
                </a:solidFill>
                <a:latin typeface="Calibri"/>
                <a:ea typeface="Calibri"/>
                <a:cs typeface="Calibri"/>
                <a:sym typeface="Calibri"/>
              </a:defRPr>
            </a:lvl1pPr>
            <a:lvl2pPr indent="-228600" lvl="1" marL="914400" marR="0" rtl="0" algn="l">
              <a:spcBef>
                <a:spcPts val="640"/>
              </a:spcBef>
              <a:spcAft>
                <a:spcPts val="0"/>
              </a:spcAft>
              <a:buClr>
                <a:schemeClr val="dk1"/>
              </a:buClr>
              <a:buSzPts val="4500"/>
              <a:buFont typeface="Arial"/>
              <a:buNone/>
              <a:defRPr b="1" i="0" sz="3200" u="none" cap="none" strike="noStrike">
                <a:solidFill>
                  <a:schemeClr val="dk1"/>
                </a:solidFill>
                <a:latin typeface="Calibri"/>
                <a:ea typeface="Calibri"/>
                <a:cs typeface="Calibri"/>
                <a:sym typeface="Calibri"/>
              </a:defRPr>
            </a:lvl2pPr>
            <a:lvl3pPr indent="-228600" lvl="2" marL="1371600" marR="0" rtl="0" algn="l">
              <a:spcBef>
                <a:spcPts val="580"/>
              </a:spcBef>
              <a:spcAft>
                <a:spcPts val="0"/>
              </a:spcAft>
              <a:buClr>
                <a:schemeClr val="dk1"/>
              </a:buClr>
              <a:buSzPts val="3800"/>
              <a:buFont typeface="Arial"/>
              <a:buNone/>
              <a:defRPr b="1" i="0" sz="2900" u="none" cap="none" strike="noStrike">
                <a:solidFill>
                  <a:schemeClr val="dk1"/>
                </a:solidFill>
                <a:latin typeface="Calibri"/>
                <a:ea typeface="Calibri"/>
                <a:cs typeface="Calibri"/>
                <a:sym typeface="Calibri"/>
              </a:defRPr>
            </a:lvl3pPr>
            <a:lvl4pPr indent="-228600" lvl="3" marL="1828800" marR="0" rtl="0" algn="l">
              <a:spcBef>
                <a:spcPts val="520"/>
              </a:spcBef>
              <a:spcAft>
                <a:spcPts val="0"/>
              </a:spcAft>
              <a:buClr>
                <a:schemeClr val="dk1"/>
              </a:buClr>
              <a:buSzPts val="3200"/>
              <a:buFont typeface="Arial"/>
              <a:buNone/>
              <a:defRPr b="1" i="0" sz="2600" u="none" cap="none" strike="noStrike">
                <a:solidFill>
                  <a:schemeClr val="dk1"/>
                </a:solidFill>
                <a:latin typeface="Calibri"/>
                <a:ea typeface="Calibri"/>
                <a:cs typeface="Calibri"/>
                <a:sym typeface="Calibri"/>
              </a:defRPr>
            </a:lvl4pPr>
            <a:lvl5pPr indent="-228600" lvl="4" marL="2286000" marR="0" rtl="0" algn="l">
              <a:spcBef>
                <a:spcPts val="520"/>
              </a:spcBef>
              <a:spcAft>
                <a:spcPts val="0"/>
              </a:spcAft>
              <a:buClr>
                <a:schemeClr val="dk1"/>
              </a:buClr>
              <a:buSzPts val="3200"/>
              <a:buFont typeface="Arial"/>
              <a:buNone/>
              <a:defRPr b="1" i="0" sz="2600" u="none" cap="none" strike="noStrike">
                <a:solidFill>
                  <a:schemeClr val="dk1"/>
                </a:solidFill>
                <a:latin typeface="Calibri"/>
                <a:ea typeface="Calibri"/>
                <a:cs typeface="Calibri"/>
                <a:sym typeface="Calibri"/>
              </a:defRPr>
            </a:lvl5pPr>
            <a:lvl6pPr indent="-228600" lvl="5" marL="2743200" marR="0" rtl="0" algn="l">
              <a:spcBef>
                <a:spcPts val="520"/>
              </a:spcBef>
              <a:spcAft>
                <a:spcPts val="0"/>
              </a:spcAft>
              <a:buClr>
                <a:schemeClr val="dk1"/>
              </a:buClr>
              <a:buSzPts val="3200"/>
              <a:buFont typeface="Arial"/>
              <a:buNone/>
              <a:defRPr b="1" i="0" sz="2600" u="none" cap="none" strike="noStrike">
                <a:solidFill>
                  <a:schemeClr val="dk1"/>
                </a:solidFill>
                <a:latin typeface="Calibri"/>
                <a:ea typeface="Calibri"/>
                <a:cs typeface="Calibri"/>
                <a:sym typeface="Calibri"/>
              </a:defRPr>
            </a:lvl6pPr>
            <a:lvl7pPr indent="-228600" lvl="6" marL="3200400" marR="0" rtl="0" algn="l">
              <a:spcBef>
                <a:spcPts val="520"/>
              </a:spcBef>
              <a:spcAft>
                <a:spcPts val="0"/>
              </a:spcAft>
              <a:buClr>
                <a:schemeClr val="dk1"/>
              </a:buClr>
              <a:buSzPts val="3200"/>
              <a:buFont typeface="Arial"/>
              <a:buNone/>
              <a:defRPr b="1" i="0" sz="2600" u="none" cap="none" strike="noStrike">
                <a:solidFill>
                  <a:schemeClr val="dk1"/>
                </a:solidFill>
                <a:latin typeface="Calibri"/>
                <a:ea typeface="Calibri"/>
                <a:cs typeface="Calibri"/>
                <a:sym typeface="Calibri"/>
              </a:defRPr>
            </a:lvl7pPr>
            <a:lvl8pPr indent="-228600" lvl="7" marL="3657600" marR="0" rtl="0" algn="l">
              <a:spcBef>
                <a:spcPts val="520"/>
              </a:spcBef>
              <a:spcAft>
                <a:spcPts val="0"/>
              </a:spcAft>
              <a:buClr>
                <a:schemeClr val="dk1"/>
              </a:buClr>
              <a:buSzPts val="3200"/>
              <a:buFont typeface="Arial"/>
              <a:buNone/>
              <a:defRPr b="1" i="0" sz="2600" u="none" cap="none" strike="noStrike">
                <a:solidFill>
                  <a:schemeClr val="dk1"/>
                </a:solidFill>
                <a:latin typeface="Calibri"/>
                <a:ea typeface="Calibri"/>
                <a:cs typeface="Calibri"/>
                <a:sym typeface="Calibri"/>
              </a:defRPr>
            </a:lvl8pPr>
            <a:lvl9pPr indent="-228600" lvl="8" marL="4114800" marR="0" rtl="0" algn="l">
              <a:spcBef>
                <a:spcPts val="520"/>
              </a:spcBef>
              <a:spcAft>
                <a:spcPts val="0"/>
              </a:spcAft>
              <a:buClr>
                <a:schemeClr val="dk1"/>
              </a:buClr>
              <a:buSzPts val="3200"/>
              <a:buFont typeface="Arial"/>
              <a:buNone/>
              <a:defRPr b="1" i="0" sz="2600" u="none" cap="none" strike="noStrike">
                <a:solidFill>
                  <a:schemeClr val="dk1"/>
                </a:solidFill>
                <a:latin typeface="Calibri"/>
                <a:ea typeface="Calibri"/>
                <a:cs typeface="Calibri"/>
                <a:sym typeface="Calibri"/>
              </a:defRPr>
            </a:lvl9pPr>
          </a:lstStyle>
          <a:p/>
        </p:txBody>
      </p:sp>
      <p:sp>
        <p:nvSpPr>
          <p:cNvPr id="47" name="Google Shape;47;p7"/>
          <p:cNvSpPr txBox="1"/>
          <p:nvPr>
            <p:ph idx="2" type="body"/>
          </p:nvPr>
        </p:nvSpPr>
        <p:spPr>
          <a:xfrm>
            <a:off x="777240" y="3189817"/>
            <a:ext cx="6868320" cy="5795222"/>
          </a:xfrm>
          <a:prstGeom prst="rect">
            <a:avLst/>
          </a:prstGeom>
          <a:noFill/>
          <a:ln>
            <a:noFill/>
          </a:ln>
        </p:spPr>
        <p:txBody>
          <a:bodyPr anchorCtr="0" anchor="t" bIns="91425" lIns="91425" spcFirstLastPara="1" rIns="91425" wrap="square" tIns="91425">
            <a:noAutofit/>
          </a:bodyPr>
          <a:lstStyle>
            <a:lvl1pPr indent="-469900" lvl="0" marL="457200" marR="0" rtl="0" algn="l">
              <a:spcBef>
                <a:spcPts val="760"/>
              </a:spcBef>
              <a:spcAft>
                <a:spcPts val="0"/>
              </a:spcAft>
              <a:buClr>
                <a:schemeClr val="dk1"/>
              </a:buClr>
              <a:buSzPts val="3800"/>
              <a:buFont typeface="Arial"/>
              <a:buChar char="•"/>
              <a:defRPr b="0" i="0" sz="3800" u="none" cap="none" strike="noStrike">
                <a:solidFill>
                  <a:schemeClr val="dk1"/>
                </a:solidFill>
                <a:latin typeface="Calibri"/>
                <a:ea typeface="Calibri"/>
                <a:cs typeface="Calibri"/>
                <a:sym typeface="Calibri"/>
              </a:defRPr>
            </a:lvl1pPr>
            <a:lvl2pPr indent="-431800" lvl="1" marL="9144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indent="-412750" lvl="2" marL="1371600" marR="0" rtl="0" algn="l">
              <a:spcBef>
                <a:spcPts val="58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3pPr>
            <a:lvl4pPr indent="-393700" lvl="3" marL="1828800" marR="0" rtl="0" algn="l">
              <a:spcBef>
                <a:spcPts val="52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rtl="0" algn="l">
              <a:spcBef>
                <a:spcPts val="52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rtl="0" algn="l">
              <a:spcBef>
                <a:spcPts val="52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rtl="0" algn="l">
              <a:spcBef>
                <a:spcPts val="52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rtl="0" algn="l">
              <a:spcBef>
                <a:spcPts val="52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rtl="0" algn="l">
              <a:spcBef>
                <a:spcPts val="52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48" name="Google Shape;48;p7"/>
          <p:cNvSpPr txBox="1"/>
          <p:nvPr>
            <p:ph idx="3" type="body"/>
          </p:nvPr>
        </p:nvSpPr>
        <p:spPr>
          <a:xfrm>
            <a:off x="7896543" y="2251499"/>
            <a:ext cx="6871018" cy="938318"/>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760"/>
              </a:spcBef>
              <a:spcAft>
                <a:spcPts val="0"/>
              </a:spcAft>
              <a:buClr>
                <a:schemeClr val="dk1"/>
              </a:buClr>
              <a:buSzPts val="5100"/>
              <a:buFont typeface="Arial"/>
              <a:buNone/>
              <a:defRPr b="1" i="0" sz="3800" u="none" cap="none" strike="noStrike">
                <a:solidFill>
                  <a:schemeClr val="dk1"/>
                </a:solidFill>
                <a:latin typeface="Calibri"/>
                <a:ea typeface="Calibri"/>
                <a:cs typeface="Calibri"/>
                <a:sym typeface="Calibri"/>
              </a:defRPr>
            </a:lvl1pPr>
            <a:lvl2pPr indent="-228600" lvl="1" marL="914400" marR="0" rtl="0" algn="l">
              <a:spcBef>
                <a:spcPts val="640"/>
              </a:spcBef>
              <a:spcAft>
                <a:spcPts val="0"/>
              </a:spcAft>
              <a:buClr>
                <a:schemeClr val="dk1"/>
              </a:buClr>
              <a:buSzPts val="4500"/>
              <a:buFont typeface="Arial"/>
              <a:buNone/>
              <a:defRPr b="1" i="0" sz="3200" u="none" cap="none" strike="noStrike">
                <a:solidFill>
                  <a:schemeClr val="dk1"/>
                </a:solidFill>
                <a:latin typeface="Calibri"/>
                <a:ea typeface="Calibri"/>
                <a:cs typeface="Calibri"/>
                <a:sym typeface="Calibri"/>
              </a:defRPr>
            </a:lvl2pPr>
            <a:lvl3pPr indent="-228600" lvl="2" marL="1371600" marR="0" rtl="0" algn="l">
              <a:spcBef>
                <a:spcPts val="580"/>
              </a:spcBef>
              <a:spcAft>
                <a:spcPts val="0"/>
              </a:spcAft>
              <a:buClr>
                <a:schemeClr val="dk1"/>
              </a:buClr>
              <a:buSzPts val="3800"/>
              <a:buFont typeface="Arial"/>
              <a:buNone/>
              <a:defRPr b="1" i="0" sz="2900" u="none" cap="none" strike="noStrike">
                <a:solidFill>
                  <a:schemeClr val="dk1"/>
                </a:solidFill>
                <a:latin typeface="Calibri"/>
                <a:ea typeface="Calibri"/>
                <a:cs typeface="Calibri"/>
                <a:sym typeface="Calibri"/>
              </a:defRPr>
            </a:lvl3pPr>
            <a:lvl4pPr indent="-228600" lvl="3" marL="1828800" marR="0" rtl="0" algn="l">
              <a:spcBef>
                <a:spcPts val="520"/>
              </a:spcBef>
              <a:spcAft>
                <a:spcPts val="0"/>
              </a:spcAft>
              <a:buClr>
                <a:schemeClr val="dk1"/>
              </a:buClr>
              <a:buSzPts val="3200"/>
              <a:buFont typeface="Arial"/>
              <a:buNone/>
              <a:defRPr b="1" i="0" sz="2600" u="none" cap="none" strike="noStrike">
                <a:solidFill>
                  <a:schemeClr val="dk1"/>
                </a:solidFill>
                <a:latin typeface="Calibri"/>
                <a:ea typeface="Calibri"/>
                <a:cs typeface="Calibri"/>
                <a:sym typeface="Calibri"/>
              </a:defRPr>
            </a:lvl4pPr>
            <a:lvl5pPr indent="-228600" lvl="4" marL="2286000" marR="0" rtl="0" algn="l">
              <a:spcBef>
                <a:spcPts val="520"/>
              </a:spcBef>
              <a:spcAft>
                <a:spcPts val="0"/>
              </a:spcAft>
              <a:buClr>
                <a:schemeClr val="dk1"/>
              </a:buClr>
              <a:buSzPts val="3200"/>
              <a:buFont typeface="Arial"/>
              <a:buNone/>
              <a:defRPr b="1" i="0" sz="2600" u="none" cap="none" strike="noStrike">
                <a:solidFill>
                  <a:schemeClr val="dk1"/>
                </a:solidFill>
                <a:latin typeface="Calibri"/>
                <a:ea typeface="Calibri"/>
                <a:cs typeface="Calibri"/>
                <a:sym typeface="Calibri"/>
              </a:defRPr>
            </a:lvl5pPr>
            <a:lvl6pPr indent="-228600" lvl="5" marL="2743200" marR="0" rtl="0" algn="l">
              <a:spcBef>
                <a:spcPts val="520"/>
              </a:spcBef>
              <a:spcAft>
                <a:spcPts val="0"/>
              </a:spcAft>
              <a:buClr>
                <a:schemeClr val="dk1"/>
              </a:buClr>
              <a:buSzPts val="3200"/>
              <a:buFont typeface="Arial"/>
              <a:buNone/>
              <a:defRPr b="1" i="0" sz="2600" u="none" cap="none" strike="noStrike">
                <a:solidFill>
                  <a:schemeClr val="dk1"/>
                </a:solidFill>
                <a:latin typeface="Calibri"/>
                <a:ea typeface="Calibri"/>
                <a:cs typeface="Calibri"/>
                <a:sym typeface="Calibri"/>
              </a:defRPr>
            </a:lvl6pPr>
            <a:lvl7pPr indent="-228600" lvl="6" marL="3200400" marR="0" rtl="0" algn="l">
              <a:spcBef>
                <a:spcPts val="520"/>
              </a:spcBef>
              <a:spcAft>
                <a:spcPts val="0"/>
              </a:spcAft>
              <a:buClr>
                <a:schemeClr val="dk1"/>
              </a:buClr>
              <a:buSzPts val="3200"/>
              <a:buFont typeface="Arial"/>
              <a:buNone/>
              <a:defRPr b="1" i="0" sz="2600" u="none" cap="none" strike="noStrike">
                <a:solidFill>
                  <a:schemeClr val="dk1"/>
                </a:solidFill>
                <a:latin typeface="Calibri"/>
                <a:ea typeface="Calibri"/>
                <a:cs typeface="Calibri"/>
                <a:sym typeface="Calibri"/>
              </a:defRPr>
            </a:lvl7pPr>
            <a:lvl8pPr indent="-228600" lvl="7" marL="3657600" marR="0" rtl="0" algn="l">
              <a:spcBef>
                <a:spcPts val="520"/>
              </a:spcBef>
              <a:spcAft>
                <a:spcPts val="0"/>
              </a:spcAft>
              <a:buClr>
                <a:schemeClr val="dk1"/>
              </a:buClr>
              <a:buSzPts val="3200"/>
              <a:buFont typeface="Arial"/>
              <a:buNone/>
              <a:defRPr b="1" i="0" sz="2600" u="none" cap="none" strike="noStrike">
                <a:solidFill>
                  <a:schemeClr val="dk1"/>
                </a:solidFill>
                <a:latin typeface="Calibri"/>
                <a:ea typeface="Calibri"/>
                <a:cs typeface="Calibri"/>
                <a:sym typeface="Calibri"/>
              </a:defRPr>
            </a:lvl8pPr>
            <a:lvl9pPr indent="-228600" lvl="8" marL="4114800" marR="0" rtl="0" algn="l">
              <a:spcBef>
                <a:spcPts val="520"/>
              </a:spcBef>
              <a:spcAft>
                <a:spcPts val="0"/>
              </a:spcAft>
              <a:buClr>
                <a:schemeClr val="dk1"/>
              </a:buClr>
              <a:buSzPts val="3200"/>
              <a:buFont typeface="Arial"/>
              <a:buNone/>
              <a:defRPr b="1" i="0" sz="2600" u="none" cap="none" strike="noStrike">
                <a:solidFill>
                  <a:schemeClr val="dk1"/>
                </a:solidFill>
                <a:latin typeface="Calibri"/>
                <a:ea typeface="Calibri"/>
                <a:cs typeface="Calibri"/>
                <a:sym typeface="Calibri"/>
              </a:defRPr>
            </a:lvl9pPr>
          </a:lstStyle>
          <a:p/>
        </p:txBody>
      </p:sp>
      <p:sp>
        <p:nvSpPr>
          <p:cNvPr id="49" name="Google Shape;49;p7"/>
          <p:cNvSpPr txBox="1"/>
          <p:nvPr>
            <p:ph idx="4" type="body"/>
          </p:nvPr>
        </p:nvSpPr>
        <p:spPr>
          <a:xfrm>
            <a:off x="7896543" y="3189817"/>
            <a:ext cx="6871018" cy="5795222"/>
          </a:xfrm>
          <a:prstGeom prst="rect">
            <a:avLst/>
          </a:prstGeom>
          <a:noFill/>
          <a:ln>
            <a:noFill/>
          </a:ln>
        </p:spPr>
        <p:txBody>
          <a:bodyPr anchorCtr="0" anchor="t" bIns="91425" lIns="91425" spcFirstLastPara="1" rIns="91425" wrap="square" tIns="91425">
            <a:noAutofit/>
          </a:bodyPr>
          <a:lstStyle>
            <a:lvl1pPr indent="-469900" lvl="0" marL="457200" marR="0" rtl="0" algn="l">
              <a:spcBef>
                <a:spcPts val="760"/>
              </a:spcBef>
              <a:spcAft>
                <a:spcPts val="0"/>
              </a:spcAft>
              <a:buClr>
                <a:schemeClr val="dk1"/>
              </a:buClr>
              <a:buSzPts val="3800"/>
              <a:buFont typeface="Arial"/>
              <a:buChar char="•"/>
              <a:defRPr b="0" i="0" sz="3800" u="none" cap="none" strike="noStrike">
                <a:solidFill>
                  <a:schemeClr val="dk1"/>
                </a:solidFill>
                <a:latin typeface="Calibri"/>
                <a:ea typeface="Calibri"/>
                <a:cs typeface="Calibri"/>
                <a:sym typeface="Calibri"/>
              </a:defRPr>
            </a:lvl1pPr>
            <a:lvl2pPr indent="-431800" lvl="1" marL="9144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indent="-412750" lvl="2" marL="1371600" marR="0" rtl="0" algn="l">
              <a:spcBef>
                <a:spcPts val="58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3pPr>
            <a:lvl4pPr indent="-393700" lvl="3" marL="1828800" marR="0" rtl="0" algn="l">
              <a:spcBef>
                <a:spcPts val="52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4pPr>
            <a:lvl5pPr indent="-393700" lvl="4" marL="2286000" marR="0" rtl="0" algn="l">
              <a:spcBef>
                <a:spcPts val="52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5pPr>
            <a:lvl6pPr indent="-393700" lvl="5" marL="2743200" marR="0" rtl="0" algn="l">
              <a:spcBef>
                <a:spcPts val="52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6pPr>
            <a:lvl7pPr indent="-393700" lvl="6" marL="3200400" marR="0" rtl="0" algn="l">
              <a:spcBef>
                <a:spcPts val="52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7pPr>
            <a:lvl8pPr indent="-393700" lvl="7" marL="3657600" marR="0" rtl="0" algn="l">
              <a:spcBef>
                <a:spcPts val="52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8pPr>
            <a:lvl9pPr indent="-393700" lvl="8" marL="4114800" marR="0" rtl="0" algn="l">
              <a:spcBef>
                <a:spcPts val="52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9pPr>
          </a:lstStyle>
          <a:p/>
        </p:txBody>
      </p:sp>
      <p:sp>
        <p:nvSpPr>
          <p:cNvPr id="50" name="Google Shape;50;p7"/>
          <p:cNvSpPr txBox="1"/>
          <p:nvPr>
            <p:ph idx="10" type="dt"/>
          </p:nvPr>
        </p:nvSpPr>
        <p:spPr>
          <a:xfrm>
            <a:off x="777240" y="9322647"/>
            <a:ext cx="3627120" cy="535517"/>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51" name="Google Shape;51;p7"/>
          <p:cNvSpPr txBox="1"/>
          <p:nvPr>
            <p:ph idx="11" type="ftr"/>
          </p:nvPr>
        </p:nvSpPr>
        <p:spPr>
          <a:xfrm>
            <a:off x="5311140" y="9322647"/>
            <a:ext cx="4922520" cy="535517"/>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52" name="Google Shape;52;p7"/>
          <p:cNvSpPr txBox="1"/>
          <p:nvPr>
            <p:ph idx="12" type="sldNum"/>
          </p:nvPr>
        </p:nvSpPr>
        <p:spPr>
          <a:xfrm>
            <a:off x="11140440" y="9322647"/>
            <a:ext cx="3627120" cy="535517"/>
          </a:xfrm>
          <a:prstGeom prst="rect">
            <a:avLst/>
          </a:prstGeom>
          <a:noFill/>
          <a:ln>
            <a:noFill/>
          </a:ln>
        </p:spPr>
        <p:txBody>
          <a:bodyPr anchorCtr="0" anchor="ctr" bIns="73150" lIns="146300" spcFirstLastPara="1" rIns="146300" wrap="square" tIns="73150">
            <a:noAutofit/>
          </a:bodyPr>
          <a:lstStyle>
            <a:lvl1pPr indent="0" lvl="0" marL="0" marR="0" rtl="0" algn="r">
              <a:spcBef>
                <a:spcPts val="0"/>
              </a:spcBef>
              <a:buNone/>
              <a:defRPr sz="1900">
                <a:solidFill>
                  <a:srgbClr val="888888"/>
                </a:solidFill>
                <a:latin typeface="Calibri"/>
                <a:ea typeface="Calibri"/>
                <a:cs typeface="Calibri"/>
                <a:sym typeface="Calibri"/>
              </a:defRPr>
            </a:lvl1pPr>
            <a:lvl2pPr indent="0" lvl="1" marL="0" marR="0" rtl="0" algn="r">
              <a:spcBef>
                <a:spcPts val="0"/>
              </a:spcBef>
              <a:buNone/>
              <a:defRPr sz="1900">
                <a:solidFill>
                  <a:srgbClr val="888888"/>
                </a:solidFill>
                <a:latin typeface="Calibri"/>
                <a:ea typeface="Calibri"/>
                <a:cs typeface="Calibri"/>
                <a:sym typeface="Calibri"/>
              </a:defRPr>
            </a:lvl2pPr>
            <a:lvl3pPr indent="0" lvl="2" marL="0" marR="0" rtl="0" algn="r">
              <a:spcBef>
                <a:spcPts val="0"/>
              </a:spcBef>
              <a:buNone/>
              <a:defRPr sz="1900">
                <a:solidFill>
                  <a:srgbClr val="888888"/>
                </a:solidFill>
                <a:latin typeface="Calibri"/>
                <a:ea typeface="Calibri"/>
                <a:cs typeface="Calibri"/>
                <a:sym typeface="Calibri"/>
              </a:defRPr>
            </a:lvl3pPr>
            <a:lvl4pPr indent="0" lvl="3" marL="0" marR="0" rtl="0" algn="r">
              <a:spcBef>
                <a:spcPts val="0"/>
              </a:spcBef>
              <a:buNone/>
              <a:defRPr sz="1900">
                <a:solidFill>
                  <a:srgbClr val="888888"/>
                </a:solidFill>
                <a:latin typeface="Calibri"/>
                <a:ea typeface="Calibri"/>
                <a:cs typeface="Calibri"/>
                <a:sym typeface="Calibri"/>
              </a:defRPr>
            </a:lvl4pPr>
            <a:lvl5pPr indent="0" lvl="4" marL="0" marR="0" rtl="0" algn="r">
              <a:spcBef>
                <a:spcPts val="0"/>
              </a:spcBef>
              <a:buNone/>
              <a:defRPr sz="1900">
                <a:solidFill>
                  <a:srgbClr val="888888"/>
                </a:solidFill>
                <a:latin typeface="Calibri"/>
                <a:ea typeface="Calibri"/>
                <a:cs typeface="Calibri"/>
                <a:sym typeface="Calibri"/>
              </a:defRPr>
            </a:lvl5pPr>
            <a:lvl6pPr indent="0" lvl="5" marL="0" marR="0" rtl="0" algn="r">
              <a:spcBef>
                <a:spcPts val="0"/>
              </a:spcBef>
              <a:buNone/>
              <a:defRPr sz="1900">
                <a:solidFill>
                  <a:srgbClr val="888888"/>
                </a:solidFill>
                <a:latin typeface="Calibri"/>
                <a:ea typeface="Calibri"/>
                <a:cs typeface="Calibri"/>
                <a:sym typeface="Calibri"/>
              </a:defRPr>
            </a:lvl6pPr>
            <a:lvl7pPr indent="0" lvl="6" marL="0" marR="0" rtl="0" algn="r">
              <a:spcBef>
                <a:spcPts val="0"/>
              </a:spcBef>
              <a:buNone/>
              <a:defRPr sz="1900">
                <a:solidFill>
                  <a:srgbClr val="888888"/>
                </a:solidFill>
                <a:latin typeface="Calibri"/>
                <a:ea typeface="Calibri"/>
                <a:cs typeface="Calibri"/>
                <a:sym typeface="Calibri"/>
              </a:defRPr>
            </a:lvl7pPr>
            <a:lvl8pPr indent="0" lvl="7" marL="0" marR="0" rtl="0" algn="r">
              <a:spcBef>
                <a:spcPts val="0"/>
              </a:spcBef>
              <a:buNone/>
              <a:defRPr sz="1900">
                <a:solidFill>
                  <a:srgbClr val="888888"/>
                </a:solidFill>
                <a:latin typeface="Calibri"/>
                <a:ea typeface="Calibri"/>
                <a:cs typeface="Calibri"/>
                <a:sym typeface="Calibri"/>
              </a:defRPr>
            </a:lvl8pPr>
            <a:lvl9pPr indent="0" lvl="8" marL="0" marR="0" rtl="0" algn="r">
              <a:spcBef>
                <a:spcPts val="0"/>
              </a:spcBef>
              <a:buNone/>
              <a:defRPr sz="1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777240" y="402802"/>
            <a:ext cx="13990321" cy="1676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7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5" name="Google Shape;55;p8"/>
          <p:cNvSpPr txBox="1"/>
          <p:nvPr>
            <p:ph idx="10" type="dt"/>
          </p:nvPr>
        </p:nvSpPr>
        <p:spPr>
          <a:xfrm>
            <a:off x="777240" y="9322647"/>
            <a:ext cx="3627120" cy="535517"/>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56" name="Google Shape;56;p8"/>
          <p:cNvSpPr txBox="1"/>
          <p:nvPr>
            <p:ph idx="11" type="ftr"/>
          </p:nvPr>
        </p:nvSpPr>
        <p:spPr>
          <a:xfrm>
            <a:off x="5311140" y="9322647"/>
            <a:ext cx="4922520" cy="535517"/>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57" name="Google Shape;57;p8"/>
          <p:cNvSpPr txBox="1"/>
          <p:nvPr>
            <p:ph idx="12" type="sldNum"/>
          </p:nvPr>
        </p:nvSpPr>
        <p:spPr>
          <a:xfrm>
            <a:off x="11140440" y="9322647"/>
            <a:ext cx="3627120" cy="535517"/>
          </a:xfrm>
          <a:prstGeom prst="rect">
            <a:avLst/>
          </a:prstGeom>
          <a:noFill/>
          <a:ln>
            <a:noFill/>
          </a:ln>
        </p:spPr>
        <p:txBody>
          <a:bodyPr anchorCtr="0" anchor="ctr" bIns="73150" lIns="146300" spcFirstLastPara="1" rIns="146300" wrap="square" tIns="73150">
            <a:noAutofit/>
          </a:bodyPr>
          <a:lstStyle>
            <a:lvl1pPr indent="0" lvl="0" marL="0" marR="0" rtl="0" algn="r">
              <a:spcBef>
                <a:spcPts val="0"/>
              </a:spcBef>
              <a:buNone/>
              <a:defRPr sz="1900">
                <a:solidFill>
                  <a:srgbClr val="888888"/>
                </a:solidFill>
                <a:latin typeface="Calibri"/>
                <a:ea typeface="Calibri"/>
                <a:cs typeface="Calibri"/>
                <a:sym typeface="Calibri"/>
              </a:defRPr>
            </a:lvl1pPr>
            <a:lvl2pPr indent="0" lvl="1" marL="0" marR="0" rtl="0" algn="r">
              <a:spcBef>
                <a:spcPts val="0"/>
              </a:spcBef>
              <a:buNone/>
              <a:defRPr sz="1900">
                <a:solidFill>
                  <a:srgbClr val="888888"/>
                </a:solidFill>
                <a:latin typeface="Calibri"/>
                <a:ea typeface="Calibri"/>
                <a:cs typeface="Calibri"/>
                <a:sym typeface="Calibri"/>
              </a:defRPr>
            </a:lvl2pPr>
            <a:lvl3pPr indent="0" lvl="2" marL="0" marR="0" rtl="0" algn="r">
              <a:spcBef>
                <a:spcPts val="0"/>
              </a:spcBef>
              <a:buNone/>
              <a:defRPr sz="1900">
                <a:solidFill>
                  <a:srgbClr val="888888"/>
                </a:solidFill>
                <a:latin typeface="Calibri"/>
                <a:ea typeface="Calibri"/>
                <a:cs typeface="Calibri"/>
                <a:sym typeface="Calibri"/>
              </a:defRPr>
            </a:lvl3pPr>
            <a:lvl4pPr indent="0" lvl="3" marL="0" marR="0" rtl="0" algn="r">
              <a:spcBef>
                <a:spcPts val="0"/>
              </a:spcBef>
              <a:buNone/>
              <a:defRPr sz="1900">
                <a:solidFill>
                  <a:srgbClr val="888888"/>
                </a:solidFill>
                <a:latin typeface="Calibri"/>
                <a:ea typeface="Calibri"/>
                <a:cs typeface="Calibri"/>
                <a:sym typeface="Calibri"/>
              </a:defRPr>
            </a:lvl4pPr>
            <a:lvl5pPr indent="0" lvl="4" marL="0" marR="0" rtl="0" algn="r">
              <a:spcBef>
                <a:spcPts val="0"/>
              </a:spcBef>
              <a:buNone/>
              <a:defRPr sz="1900">
                <a:solidFill>
                  <a:srgbClr val="888888"/>
                </a:solidFill>
                <a:latin typeface="Calibri"/>
                <a:ea typeface="Calibri"/>
                <a:cs typeface="Calibri"/>
                <a:sym typeface="Calibri"/>
              </a:defRPr>
            </a:lvl5pPr>
            <a:lvl6pPr indent="0" lvl="5" marL="0" marR="0" rtl="0" algn="r">
              <a:spcBef>
                <a:spcPts val="0"/>
              </a:spcBef>
              <a:buNone/>
              <a:defRPr sz="1900">
                <a:solidFill>
                  <a:srgbClr val="888888"/>
                </a:solidFill>
                <a:latin typeface="Calibri"/>
                <a:ea typeface="Calibri"/>
                <a:cs typeface="Calibri"/>
                <a:sym typeface="Calibri"/>
              </a:defRPr>
            </a:lvl6pPr>
            <a:lvl7pPr indent="0" lvl="6" marL="0" marR="0" rtl="0" algn="r">
              <a:spcBef>
                <a:spcPts val="0"/>
              </a:spcBef>
              <a:buNone/>
              <a:defRPr sz="1900">
                <a:solidFill>
                  <a:srgbClr val="888888"/>
                </a:solidFill>
                <a:latin typeface="Calibri"/>
                <a:ea typeface="Calibri"/>
                <a:cs typeface="Calibri"/>
                <a:sym typeface="Calibri"/>
              </a:defRPr>
            </a:lvl7pPr>
            <a:lvl8pPr indent="0" lvl="7" marL="0" marR="0" rtl="0" algn="r">
              <a:spcBef>
                <a:spcPts val="0"/>
              </a:spcBef>
              <a:buNone/>
              <a:defRPr sz="1900">
                <a:solidFill>
                  <a:srgbClr val="888888"/>
                </a:solidFill>
                <a:latin typeface="Calibri"/>
                <a:ea typeface="Calibri"/>
                <a:cs typeface="Calibri"/>
                <a:sym typeface="Calibri"/>
              </a:defRPr>
            </a:lvl8pPr>
            <a:lvl9pPr indent="0" lvl="8" marL="0" marR="0" rtl="0" algn="r">
              <a:spcBef>
                <a:spcPts val="0"/>
              </a:spcBef>
              <a:buNone/>
              <a:defRPr sz="1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777241" y="400473"/>
            <a:ext cx="5114132" cy="170434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32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0" name="Google Shape;60;p9"/>
          <p:cNvSpPr txBox="1"/>
          <p:nvPr>
            <p:ph idx="1" type="body"/>
          </p:nvPr>
        </p:nvSpPr>
        <p:spPr>
          <a:xfrm>
            <a:off x="6077585" y="400474"/>
            <a:ext cx="8689975" cy="8584566"/>
          </a:xfrm>
          <a:prstGeom prst="rect">
            <a:avLst/>
          </a:prstGeom>
          <a:noFill/>
          <a:ln>
            <a:noFill/>
          </a:ln>
        </p:spPr>
        <p:txBody>
          <a:bodyPr anchorCtr="0" anchor="t" bIns="91425" lIns="91425" spcFirstLastPara="1" rIns="91425" wrap="square" tIns="91425">
            <a:noAutofit/>
          </a:bodyPr>
          <a:lstStyle>
            <a:lvl1pPr indent="-552450" lvl="0" marL="457200" marR="0" rtl="0" algn="l">
              <a:spcBef>
                <a:spcPts val="1020"/>
              </a:spcBef>
              <a:spcAft>
                <a:spcPts val="0"/>
              </a:spcAft>
              <a:buClr>
                <a:schemeClr val="dk1"/>
              </a:buClr>
              <a:buSzPts val="5100"/>
              <a:buFont typeface="Arial"/>
              <a:buChar char="•"/>
              <a:defRPr b="0" i="0" sz="5100" u="none" cap="none" strike="noStrike">
                <a:solidFill>
                  <a:schemeClr val="dk1"/>
                </a:solidFill>
                <a:latin typeface="Calibri"/>
                <a:ea typeface="Calibri"/>
                <a:cs typeface="Calibri"/>
                <a:sym typeface="Calibri"/>
              </a:defRPr>
            </a:lvl1pPr>
            <a:lvl2pPr indent="-514350" lvl="1" marL="914400" marR="0" rtl="0" algn="l">
              <a:spcBef>
                <a:spcPts val="900"/>
              </a:spcBef>
              <a:spcAft>
                <a:spcPts val="0"/>
              </a:spcAft>
              <a:buClr>
                <a:schemeClr val="dk1"/>
              </a:buClr>
              <a:buSzPts val="4500"/>
              <a:buFont typeface="Arial"/>
              <a:buChar char="–"/>
              <a:defRPr b="0" i="0" sz="4500" u="none" cap="none" strike="noStrike">
                <a:solidFill>
                  <a:schemeClr val="dk1"/>
                </a:solidFill>
                <a:latin typeface="Calibri"/>
                <a:ea typeface="Calibri"/>
                <a:cs typeface="Calibri"/>
                <a:sym typeface="Calibri"/>
              </a:defRPr>
            </a:lvl2pPr>
            <a:lvl3pPr indent="-469900" lvl="2" marL="1371600" marR="0" rtl="0" algn="l">
              <a:spcBef>
                <a:spcPts val="760"/>
              </a:spcBef>
              <a:spcAft>
                <a:spcPts val="0"/>
              </a:spcAft>
              <a:buClr>
                <a:schemeClr val="dk1"/>
              </a:buClr>
              <a:buSzPts val="3800"/>
              <a:buFont typeface="Arial"/>
              <a:buChar char="•"/>
              <a:defRPr b="0" i="0" sz="3800" u="none" cap="none" strike="noStrike">
                <a:solidFill>
                  <a:schemeClr val="dk1"/>
                </a:solidFill>
                <a:latin typeface="Calibri"/>
                <a:ea typeface="Calibri"/>
                <a:cs typeface="Calibri"/>
                <a:sym typeface="Calibri"/>
              </a:defRPr>
            </a:lvl3pPr>
            <a:lvl4pPr indent="-431800" lvl="3" marL="18288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4pPr>
            <a:lvl5pPr indent="-431800" lvl="4" marL="22860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5pPr>
            <a:lvl6pPr indent="-431800" lvl="5" marL="2743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6pPr>
            <a:lvl7pPr indent="-431800" lvl="6" marL="32004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7pPr>
            <a:lvl8pPr indent="-431800" lvl="7" marL="36576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8pPr>
            <a:lvl9pPr indent="-431800" lvl="8" marL="41148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9pPr>
          </a:lstStyle>
          <a:p/>
        </p:txBody>
      </p:sp>
      <p:sp>
        <p:nvSpPr>
          <p:cNvPr id="61" name="Google Shape;61;p9"/>
          <p:cNvSpPr txBox="1"/>
          <p:nvPr>
            <p:ph idx="2" type="body"/>
          </p:nvPr>
        </p:nvSpPr>
        <p:spPr>
          <a:xfrm>
            <a:off x="777241" y="2104814"/>
            <a:ext cx="5114132" cy="6880226"/>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40"/>
              </a:spcBef>
              <a:spcAft>
                <a:spcPts val="0"/>
              </a:spcAft>
              <a:buClr>
                <a:schemeClr val="dk1"/>
              </a:buClr>
              <a:buSzPts val="5100"/>
              <a:buFont typeface="Arial"/>
              <a:buNone/>
              <a:defRPr b="0" i="0" sz="2200" u="none" cap="none" strike="noStrike">
                <a:solidFill>
                  <a:schemeClr val="dk1"/>
                </a:solidFill>
                <a:latin typeface="Calibri"/>
                <a:ea typeface="Calibri"/>
                <a:cs typeface="Calibri"/>
                <a:sym typeface="Calibri"/>
              </a:defRPr>
            </a:lvl1pPr>
            <a:lvl2pPr indent="-228600" lvl="1" marL="914400" marR="0" rtl="0" algn="l">
              <a:spcBef>
                <a:spcPts val="380"/>
              </a:spcBef>
              <a:spcAft>
                <a:spcPts val="0"/>
              </a:spcAft>
              <a:buClr>
                <a:schemeClr val="dk1"/>
              </a:buClr>
              <a:buSzPts val="4500"/>
              <a:buFont typeface="Arial"/>
              <a:buNone/>
              <a:defRPr b="0" i="0" sz="1900" u="none" cap="none" strike="noStrike">
                <a:solidFill>
                  <a:schemeClr val="dk1"/>
                </a:solidFill>
                <a:latin typeface="Calibri"/>
                <a:ea typeface="Calibri"/>
                <a:cs typeface="Calibri"/>
                <a:sym typeface="Calibri"/>
              </a:defRPr>
            </a:lvl2pPr>
            <a:lvl3pPr indent="-228600" lvl="2" marL="1371600" marR="0" rtl="0" algn="l">
              <a:spcBef>
                <a:spcPts val="320"/>
              </a:spcBef>
              <a:spcAft>
                <a:spcPts val="0"/>
              </a:spcAft>
              <a:buClr>
                <a:schemeClr val="dk1"/>
              </a:buClr>
              <a:buSzPts val="3800"/>
              <a:buFont typeface="Arial"/>
              <a:buNone/>
              <a:defRPr b="0" i="0" sz="1600" u="none" cap="none" strike="noStrike">
                <a:solidFill>
                  <a:schemeClr val="dk1"/>
                </a:solidFill>
                <a:latin typeface="Calibri"/>
                <a:ea typeface="Calibri"/>
                <a:cs typeface="Calibri"/>
                <a:sym typeface="Calibri"/>
              </a:defRPr>
            </a:lvl3pPr>
            <a:lvl4pPr indent="-228600" lvl="3" marL="18288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4pPr>
            <a:lvl5pPr indent="-228600" lvl="4" marL="22860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5pPr>
            <a:lvl6pPr indent="-228600" lvl="5" marL="27432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6pPr>
            <a:lvl7pPr indent="-228600" lvl="6" marL="32004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7pPr>
            <a:lvl8pPr indent="-228600" lvl="7" marL="36576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8pPr>
            <a:lvl9pPr indent="-228600" lvl="8" marL="41148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9pPr>
          </a:lstStyle>
          <a:p/>
        </p:txBody>
      </p:sp>
      <p:sp>
        <p:nvSpPr>
          <p:cNvPr id="62" name="Google Shape;62;p9"/>
          <p:cNvSpPr txBox="1"/>
          <p:nvPr>
            <p:ph idx="10" type="dt"/>
          </p:nvPr>
        </p:nvSpPr>
        <p:spPr>
          <a:xfrm>
            <a:off x="777240" y="9322647"/>
            <a:ext cx="3627120" cy="535517"/>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63" name="Google Shape;63;p9"/>
          <p:cNvSpPr txBox="1"/>
          <p:nvPr>
            <p:ph idx="11" type="ftr"/>
          </p:nvPr>
        </p:nvSpPr>
        <p:spPr>
          <a:xfrm>
            <a:off x="5311140" y="9322647"/>
            <a:ext cx="4922520" cy="535517"/>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64" name="Google Shape;64;p9"/>
          <p:cNvSpPr txBox="1"/>
          <p:nvPr>
            <p:ph idx="12" type="sldNum"/>
          </p:nvPr>
        </p:nvSpPr>
        <p:spPr>
          <a:xfrm>
            <a:off x="11140440" y="9322647"/>
            <a:ext cx="3627120" cy="535517"/>
          </a:xfrm>
          <a:prstGeom prst="rect">
            <a:avLst/>
          </a:prstGeom>
          <a:noFill/>
          <a:ln>
            <a:noFill/>
          </a:ln>
        </p:spPr>
        <p:txBody>
          <a:bodyPr anchorCtr="0" anchor="ctr" bIns="73150" lIns="146300" spcFirstLastPara="1" rIns="146300" wrap="square" tIns="73150">
            <a:noAutofit/>
          </a:bodyPr>
          <a:lstStyle>
            <a:lvl1pPr indent="0" lvl="0" marL="0" marR="0" rtl="0" algn="r">
              <a:spcBef>
                <a:spcPts val="0"/>
              </a:spcBef>
              <a:buNone/>
              <a:defRPr sz="1900">
                <a:solidFill>
                  <a:srgbClr val="888888"/>
                </a:solidFill>
                <a:latin typeface="Calibri"/>
                <a:ea typeface="Calibri"/>
                <a:cs typeface="Calibri"/>
                <a:sym typeface="Calibri"/>
              </a:defRPr>
            </a:lvl1pPr>
            <a:lvl2pPr indent="0" lvl="1" marL="0" marR="0" rtl="0" algn="r">
              <a:spcBef>
                <a:spcPts val="0"/>
              </a:spcBef>
              <a:buNone/>
              <a:defRPr sz="1900">
                <a:solidFill>
                  <a:srgbClr val="888888"/>
                </a:solidFill>
                <a:latin typeface="Calibri"/>
                <a:ea typeface="Calibri"/>
                <a:cs typeface="Calibri"/>
                <a:sym typeface="Calibri"/>
              </a:defRPr>
            </a:lvl2pPr>
            <a:lvl3pPr indent="0" lvl="2" marL="0" marR="0" rtl="0" algn="r">
              <a:spcBef>
                <a:spcPts val="0"/>
              </a:spcBef>
              <a:buNone/>
              <a:defRPr sz="1900">
                <a:solidFill>
                  <a:srgbClr val="888888"/>
                </a:solidFill>
                <a:latin typeface="Calibri"/>
                <a:ea typeface="Calibri"/>
                <a:cs typeface="Calibri"/>
                <a:sym typeface="Calibri"/>
              </a:defRPr>
            </a:lvl3pPr>
            <a:lvl4pPr indent="0" lvl="3" marL="0" marR="0" rtl="0" algn="r">
              <a:spcBef>
                <a:spcPts val="0"/>
              </a:spcBef>
              <a:buNone/>
              <a:defRPr sz="1900">
                <a:solidFill>
                  <a:srgbClr val="888888"/>
                </a:solidFill>
                <a:latin typeface="Calibri"/>
                <a:ea typeface="Calibri"/>
                <a:cs typeface="Calibri"/>
                <a:sym typeface="Calibri"/>
              </a:defRPr>
            </a:lvl4pPr>
            <a:lvl5pPr indent="0" lvl="4" marL="0" marR="0" rtl="0" algn="r">
              <a:spcBef>
                <a:spcPts val="0"/>
              </a:spcBef>
              <a:buNone/>
              <a:defRPr sz="1900">
                <a:solidFill>
                  <a:srgbClr val="888888"/>
                </a:solidFill>
                <a:latin typeface="Calibri"/>
                <a:ea typeface="Calibri"/>
                <a:cs typeface="Calibri"/>
                <a:sym typeface="Calibri"/>
              </a:defRPr>
            </a:lvl5pPr>
            <a:lvl6pPr indent="0" lvl="5" marL="0" marR="0" rtl="0" algn="r">
              <a:spcBef>
                <a:spcPts val="0"/>
              </a:spcBef>
              <a:buNone/>
              <a:defRPr sz="1900">
                <a:solidFill>
                  <a:srgbClr val="888888"/>
                </a:solidFill>
                <a:latin typeface="Calibri"/>
                <a:ea typeface="Calibri"/>
                <a:cs typeface="Calibri"/>
                <a:sym typeface="Calibri"/>
              </a:defRPr>
            </a:lvl6pPr>
            <a:lvl7pPr indent="0" lvl="6" marL="0" marR="0" rtl="0" algn="r">
              <a:spcBef>
                <a:spcPts val="0"/>
              </a:spcBef>
              <a:buNone/>
              <a:defRPr sz="1900">
                <a:solidFill>
                  <a:srgbClr val="888888"/>
                </a:solidFill>
                <a:latin typeface="Calibri"/>
                <a:ea typeface="Calibri"/>
                <a:cs typeface="Calibri"/>
                <a:sym typeface="Calibri"/>
              </a:defRPr>
            </a:lvl7pPr>
            <a:lvl8pPr indent="0" lvl="7" marL="0" marR="0" rtl="0" algn="r">
              <a:spcBef>
                <a:spcPts val="0"/>
              </a:spcBef>
              <a:buNone/>
              <a:defRPr sz="1900">
                <a:solidFill>
                  <a:srgbClr val="888888"/>
                </a:solidFill>
                <a:latin typeface="Calibri"/>
                <a:ea typeface="Calibri"/>
                <a:cs typeface="Calibri"/>
                <a:sym typeface="Calibri"/>
              </a:defRPr>
            </a:lvl8pPr>
            <a:lvl9pPr indent="0" lvl="8" marL="0" marR="0" rtl="0" algn="r">
              <a:spcBef>
                <a:spcPts val="0"/>
              </a:spcBef>
              <a:buNone/>
              <a:defRPr sz="1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3046890" y="7040880"/>
            <a:ext cx="9326880" cy="831216"/>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32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7" name="Google Shape;67;p10"/>
          <p:cNvSpPr/>
          <p:nvPr>
            <p:ph idx="2" type="pic"/>
          </p:nvPr>
        </p:nvSpPr>
        <p:spPr>
          <a:xfrm>
            <a:off x="3046890" y="898737"/>
            <a:ext cx="9326880" cy="6035040"/>
          </a:xfrm>
          <a:prstGeom prst="rect">
            <a:avLst/>
          </a:prstGeom>
          <a:noFill/>
          <a:ln>
            <a:noFill/>
          </a:ln>
        </p:spPr>
        <p:txBody>
          <a:bodyPr anchorCtr="0" anchor="t" bIns="91425" lIns="91425" spcFirstLastPara="1" rIns="91425" wrap="square" tIns="91425">
            <a:noAutofit/>
          </a:bodyPr>
          <a:lstStyle>
            <a:lvl1pPr indent="0" lvl="0" marL="0" marR="0" rtl="0" algn="l">
              <a:spcBef>
                <a:spcPts val="1020"/>
              </a:spcBef>
              <a:spcAft>
                <a:spcPts val="0"/>
              </a:spcAft>
              <a:buClr>
                <a:schemeClr val="dk1"/>
              </a:buClr>
              <a:buSzPts val="1400"/>
              <a:buFont typeface="Arial"/>
              <a:buNone/>
              <a:defRPr b="0" i="0" sz="5100" u="none" cap="none" strike="noStrike">
                <a:solidFill>
                  <a:schemeClr val="dk1"/>
                </a:solidFill>
                <a:latin typeface="Calibri"/>
                <a:ea typeface="Calibri"/>
                <a:cs typeface="Calibri"/>
                <a:sym typeface="Calibri"/>
              </a:defRPr>
            </a:lvl1pPr>
            <a:lvl2pPr indent="-7619" lvl="1" marL="731520" marR="0" rtl="0" algn="l">
              <a:spcBef>
                <a:spcPts val="900"/>
              </a:spcBef>
              <a:spcAft>
                <a:spcPts val="0"/>
              </a:spcAft>
              <a:buClr>
                <a:schemeClr val="dk1"/>
              </a:buClr>
              <a:buSzPts val="1400"/>
              <a:buFont typeface="Arial"/>
              <a:buNone/>
              <a:defRPr b="0" i="0" sz="4500" u="none" cap="none" strike="noStrike">
                <a:solidFill>
                  <a:schemeClr val="dk1"/>
                </a:solidFill>
                <a:latin typeface="Calibri"/>
                <a:ea typeface="Calibri"/>
                <a:cs typeface="Calibri"/>
                <a:sym typeface="Calibri"/>
              </a:defRPr>
            </a:lvl2pPr>
            <a:lvl3pPr indent="-2539" lvl="2" marL="1463040" marR="0" rtl="0" algn="l">
              <a:spcBef>
                <a:spcPts val="760"/>
              </a:spcBef>
              <a:spcAft>
                <a:spcPts val="0"/>
              </a:spcAft>
              <a:buClr>
                <a:schemeClr val="dk1"/>
              </a:buClr>
              <a:buSzPts val="1400"/>
              <a:buFont typeface="Arial"/>
              <a:buNone/>
              <a:defRPr b="0" i="0" sz="3800" u="none" cap="none" strike="noStrike">
                <a:solidFill>
                  <a:schemeClr val="dk1"/>
                </a:solidFill>
                <a:latin typeface="Calibri"/>
                <a:ea typeface="Calibri"/>
                <a:cs typeface="Calibri"/>
                <a:sym typeface="Calibri"/>
              </a:defRPr>
            </a:lvl3pPr>
            <a:lvl4pPr indent="-10160" lvl="3" marL="2194560" marR="0" rtl="0" algn="l">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4pPr>
            <a:lvl5pPr indent="-5079" lvl="4" marL="2926080" marR="0" rtl="0" algn="l">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5pPr>
            <a:lvl6pPr indent="0" lvl="5" marL="3657600" marR="0" rtl="0" algn="l">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6pPr>
            <a:lvl7pPr indent="-7620" lvl="6" marL="4389120" marR="0" rtl="0" algn="l">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7pPr>
            <a:lvl8pPr indent="-2540" lvl="7" marL="5120640" marR="0" rtl="0" algn="l">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8pPr>
            <a:lvl9pPr indent="-10159" lvl="8" marL="5852160" marR="0" rtl="0" algn="l">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3046890" y="7872096"/>
            <a:ext cx="9326880" cy="1180464"/>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40"/>
              </a:spcBef>
              <a:spcAft>
                <a:spcPts val="0"/>
              </a:spcAft>
              <a:buClr>
                <a:schemeClr val="dk1"/>
              </a:buClr>
              <a:buSzPts val="5100"/>
              <a:buFont typeface="Arial"/>
              <a:buNone/>
              <a:defRPr b="0" i="0" sz="2200" u="none" cap="none" strike="noStrike">
                <a:solidFill>
                  <a:schemeClr val="dk1"/>
                </a:solidFill>
                <a:latin typeface="Calibri"/>
                <a:ea typeface="Calibri"/>
                <a:cs typeface="Calibri"/>
                <a:sym typeface="Calibri"/>
              </a:defRPr>
            </a:lvl1pPr>
            <a:lvl2pPr indent="-228600" lvl="1" marL="914400" marR="0" rtl="0" algn="l">
              <a:spcBef>
                <a:spcPts val="380"/>
              </a:spcBef>
              <a:spcAft>
                <a:spcPts val="0"/>
              </a:spcAft>
              <a:buClr>
                <a:schemeClr val="dk1"/>
              </a:buClr>
              <a:buSzPts val="4500"/>
              <a:buFont typeface="Arial"/>
              <a:buNone/>
              <a:defRPr b="0" i="0" sz="1900" u="none" cap="none" strike="noStrike">
                <a:solidFill>
                  <a:schemeClr val="dk1"/>
                </a:solidFill>
                <a:latin typeface="Calibri"/>
                <a:ea typeface="Calibri"/>
                <a:cs typeface="Calibri"/>
                <a:sym typeface="Calibri"/>
              </a:defRPr>
            </a:lvl2pPr>
            <a:lvl3pPr indent="-228600" lvl="2" marL="1371600" marR="0" rtl="0" algn="l">
              <a:spcBef>
                <a:spcPts val="320"/>
              </a:spcBef>
              <a:spcAft>
                <a:spcPts val="0"/>
              </a:spcAft>
              <a:buClr>
                <a:schemeClr val="dk1"/>
              </a:buClr>
              <a:buSzPts val="3800"/>
              <a:buFont typeface="Arial"/>
              <a:buNone/>
              <a:defRPr b="0" i="0" sz="1600" u="none" cap="none" strike="noStrike">
                <a:solidFill>
                  <a:schemeClr val="dk1"/>
                </a:solidFill>
                <a:latin typeface="Calibri"/>
                <a:ea typeface="Calibri"/>
                <a:cs typeface="Calibri"/>
                <a:sym typeface="Calibri"/>
              </a:defRPr>
            </a:lvl3pPr>
            <a:lvl4pPr indent="-228600" lvl="3" marL="18288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4pPr>
            <a:lvl5pPr indent="-228600" lvl="4" marL="22860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5pPr>
            <a:lvl6pPr indent="-228600" lvl="5" marL="27432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6pPr>
            <a:lvl7pPr indent="-228600" lvl="6" marL="32004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7pPr>
            <a:lvl8pPr indent="-228600" lvl="7" marL="36576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8pPr>
            <a:lvl9pPr indent="-228600" lvl="8" marL="41148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9pPr>
          </a:lstStyle>
          <a:p/>
        </p:txBody>
      </p:sp>
      <p:sp>
        <p:nvSpPr>
          <p:cNvPr id="69" name="Google Shape;69;p10"/>
          <p:cNvSpPr txBox="1"/>
          <p:nvPr>
            <p:ph idx="10" type="dt"/>
          </p:nvPr>
        </p:nvSpPr>
        <p:spPr>
          <a:xfrm>
            <a:off x="777240" y="9322647"/>
            <a:ext cx="3627120" cy="535517"/>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70" name="Google Shape;70;p10"/>
          <p:cNvSpPr txBox="1"/>
          <p:nvPr>
            <p:ph idx="11" type="ftr"/>
          </p:nvPr>
        </p:nvSpPr>
        <p:spPr>
          <a:xfrm>
            <a:off x="5311140" y="9322647"/>
            <a:ext cx="4922520" cy="535517"/>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900">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71" name="Google Shape;71;p10"/>
          <p:cNvSpPr txBox="1"/>
          <p:nvPr>
            <p:ph idx="12" type="sldNum"/>
          </p:nvPr>
        </p:nvSpPr>
        <p:spPr>
          <a:xfrm>
            <a:off x="11140440" y="9322647"/>
            <a:ext cx="3627120" cy="535517"/>
          </a:xfrm>
          <a:prstGeom prst="rect">
            <a:avLst/>
          </a:prstGeom>
          <a:noFill/>
          <a:ln>
            <a:noFill/>
          </a:ln>
        </p:spPr>
        <p:txBody>
          <a:bodyPr anchorCtr="0" anchor="ctr" bIns="73150" lIns="146300" spcFirstLastPara="1" rIns="146300" wrap="square" tIns="73150">
            <a:noAutofit/>
          </a:bodyPr>
          <a:lstStyle>
            <a:lvl1pPr indent="0" lvl="0" marL="0" marR="0" rtl="0" algn="r">
              <a:spcBef>
                <a:spcPts val="0"/>
              </a:spcBef>
              <a:buNone/>
              <a:defRPr sz="1900">
                <a:solidFill>
                  <a:srgbClr val="888888"/>
                </a:solidFill>
                <a:latin typeface="Calibri"/>
                <a:ea typeface="Calibri"/>
                <a:cs typeface="Calibri"/>
                <a:sym typeface="Calibri"/>
              </a:defRPr>
            </a:lvl1pPr>
            <a:lvl2pPr indent="0" lvl="1" marL="0" marR="0" rtl="0" algn="r">
              <a:spcBef>
                <a:spcPts val="0"/>
              </a:spcBef>
              <a:buNone/>
              <a:defRPr sz="1900">
                <a:solidFill>
                  <a:srgbClr val="888888"/>
                </a:solidFill>
                <a:latin typeface="Calibri"/>
                <a:ea typeface="Calibri"/>
                <a:cs typeface="Calibri"/>
                <a:sym typeface="Calibri"/>
              </a:defRPr>
            </a:lvl2pPr>
            <a:lvl3pPr indent="0" lvl="2" marL="0" marR="0" rtl="0" algn="r">
              <a:spcBef>
                <a:spcPts val="0"/>
              </a:spcBef>
              <a:buNone/>
              <a:defRPr sz="1900">
                <a:solidFill>
                  <a:srgbClr val="888888"/>
                </a:solidFill>
                <a:latin typeface="Calibri"/>
                <a:ea typeface="Calibri"/>
                <a:cs typeface="Calibri"/>
                <a:sym typeface="Calibri"/>
              </a:defRPr>
            </a:lvl3pPr>
            <a:lvl4pPr indent="0" lvl="3" marL="0" marR="0" rtl="0" algn="r">
              <a:spcBef>
                <a:spcPts val="0"/>
              </a:spcBef>
              <a:buNone/>
              <a:defRPr sz="1900">
                <a:solidFill>
                  <a:srgbClr val="888888"/>
                </a:solidFill>
                <a:latin typeface="Calibri"/>
                <a:ea typeface="Calibri"/>
                <a:cs typeface="Calibri"/>
                <a:sym typeface="Calibri"/>
              </a:defRPr>
            </a:lvl4pPr>
            <a:lvl5pPr indent="0" lvl="4" marL="0" marR="0" rtl="0" algn="r">
              <a:spcBef>
                <a:spcPts val="0"/>
              </a:spcBef>
              <a:buNone/>
              <a:defRPr sz="1900">
                <a:solidFill>
                  <a:srgbClr val="888888"/>
                </a:solidFill>
                <a:latin typeface="Calibri"/>
                <a:ea typeface="Calibri"/>
                <a:cs typeface="Calibri"/>
                <a:sym typeface="Calibri"/>
              </a:defRPr>
            </a:lvl5pPr>
            <a:lvl6pPr indent="0" lvl="5" marL="0" marR="0" rtl="0" algn="r">
              <a:spcBef>
                <a:spcPts val="0"/>
              </a:spcBef>
              <a:buNone/>
              <a:defRPr sz="1900">
                <a:solidFill>
                  <a:srgbClr val="888888"/>
                </a:solidFill>
                <a:latin typeface="Calibri"/>
                <a:ea typeface="Calibri"/>
                <a:cs typeface="Calibri"/>
                <a:sym typeface="Calibri"/>
              </a:defRPr>
            </a:lvl6pPr>
            <a:lvl7pPr indent="0" lvl="6" marL="0" marR="0" rtl="0" algn="r">
              <a:spcBef>
                <a:spcPts val="0"/>
              </a:spcBef>
              <a:buNone/>
              <a:defRPr sz="1900">
                <a:solidFill>
                  <a:srgbClr val="888888"/>
                </a:solidFill>
                <a:latin typeface="Calibri"/>
                <a:ea typeface="Calibri"/>
                <a:cs typeface="Calibri"/>
                <a:sym typeface="Calibri"/>
              </a:defRPr>
            </a:lvl7pPr>
            <a:lvl8pPr indent="0" lvl="7" marL="0" marR="0" rtl="0" algn="r">
              <a:spcBef>
                <a:spcPts val="0"/>
              </a:spcBef>
              <a:buNone/>
              <a:defRPr sz="1900">
                <a:solidFill>
                  <a:srgbClr val="888888"/>
                </a:solidFill>
                <a:latin typeface="Calibri"/>
                <a:ea typeface="Calibri"/>
                <a:cs typeface="Calibri"/>
                <a:sym typeface="Calibri"/>
              </a:defRPr>
            </a:lvl8pPr>
            <a:lvl9pPr indent="0" lvl="8" marL="0" marR="0" rtl="0" algn="r">
              <a:spcBef>
                <a:spcPts val="0"/>
              </a:spcBef>
              <a:buNone/>
              <a:defRPr sz="1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777240" y="402802"/>
            <a:ext cx="13990321" cy="1676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7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 name="Google Shape;11;p1"/>
          <p:cNvSpPr txBox="1"/>
          <p:nvPr>
            <p:ph idx="1" type="body"/>
          </p:nvPr>
        </p:nvSpPr>
        <p:spPr>
          <a:xfrm>
            <a:off x="777240" y="2346961"/>
            <a:ext cx="13990321" cy="6638079"/>
          </a:xfrm>
          <a:prstGeom prst="rect">
            <a:avLst/>
          </a:prstGeom>
          <a:noFill/>
          <a:ln>
            <a:noFill/>
          </a:ln>
        </p:spPr>
        <p:txBody>
          <a:bodyPr anchorCtr="0" anchor="t" bIns="91425" lIns="91425" spcFirstLastPara="1" rIns="91425" wrap="square" tIns="91425">
            <a:noAutofit/>
          </a:bodyPr>
          <a:lstStyle>
            <a:lvl1pPr indent="-552450" lvl="0" marL="457200" marR="0" rtl="0" algn="l">
              <a:spcBef>
                <a:spcPts val="1020"/>
              </a:spcBef>
              <a:spcAft>
                <a:spcPts val="0"/>
              </a:spcAft>
              <a:buClr>
                <a:schemeClr val="dk1"/>
              </a:buClr>
              <a:buSzPts val="5100"/>
              <a:buFont typeface="Arial"/>
              <a:buChar char="•"/>
              <a:defRPr b="0" i="0" sz="5100" u="none" cap="none" strike="noStrike">
                <a:solidFill>
                  <a:schemeClr val="dk1"/>
                </a:solidFill>
                <a:latin typeface="Calibri"/>
                <a:ea typeface="Calibri"/>
                <a:cs typeface="Calibri"/>
                <a:sym typeface="Calibri"/>
              </a:defRPr>
            </a:lvl1pPr>
            <a:lvl2pPr indent="-514350" lvl="1" marL="914400" marR="0" rtl="0" algn="l">
              <a:spcBef>
                <a:spcPts val="900"/>
              </a:spcBef>
              <a:spcAft>
                <a:spcPts val="0"/>
              </a:spcAft>
              <a:buClr>
                <a:schemeClr val="dk1"/>
              </a:buClr>
              <a:buSzPts val="4500"/>
              <a:buFont typeface="Arial"/>
              <a:buChar char="–"/>
              <a:defRPr b="0" i="0" sz="4500" u="none" cap="none" strike="noStrike">
                <a:solidFill>
                  <a:schemeClr val="dk1"/>
                </a:solidFill>
                <a:latin typeface="Calibri"/>
                <a:ea typeface="Calibri"/>
                <a:cs typeface="Calibri"/>
                <a:sym typeface="Calibri"/>
              </a:defRPr>
            </a:lvl2pPr>
            <a:lvl3pPr indent="-469900" lvl="2" marL="1371600" marR="0" rtl="0" algn="l">
              <a:spcBef>
                <a:spcPts val="760"/>
              </a:spcBef>
              <a:spcAft>
                <a:spcPts val="0"/>
              </a:spcAft>
              <a:buClr>
                <a:schemeClr val="dk1"/>
              </a:buClr>
              <a:buSzPts val="3800"/>
              <a:buFont typeface="Arial"/>
              <a:buChar char="•"/>
              <a:defRPr b="0" i="0" sz="3800" u="none" cap="none" strike="noStrike">
                <a:solidFill>
                  <a:schemeClr val="dk1"/>
                </a:solidFill>
                <a:latin typeface="Calibri"/>
                <a:ea typeface="Calibri"/>
                <a:cs typeface="Calibri"/>
                <a:sym typeface="Calibri"/>
              </a:defRPr>
            </a:lvl3pPr>
            <a:lvl4pPr indent="-431800" lvl="3" marL="18288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4pPr>
            <a:lvl5pPr indent="-431800" lvl="4" marL="22860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5pPr>
            <a:lvl6pPr indent="-431800" lvl="5" marL="2743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6pPr>
            <a:lvl7pPr indent="-431800" lvl="6" marL="32004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7pPr>
            <a:lvl8pPr indent="-431800" lvl="7" marL="36576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8pPr>
            <a:lvl9pPr indent="-431800" lvl="8" marL="41148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777240" y="9322647"/>
            <a:ext cx="3627120" cy="535517"/>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900" u="none" cap="none" strike="noStrike">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5311140" y="9322647"/>
            <a:ext cx="4922520" cy="535517"/>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900" u="none" cap="none" strike="noStrike">
                <a:solidFill>
                  <a:srgbClr val="888888"/>
                </a:solidFill>
                <a:latin typeface="Calibri"/>
                <a:ea typeface="Calibri"/>
                <a:cs typeface="Calibri"/>
                <a:sym typeface="Calibri"/>
              </a:defRPr>
            </a:lvl1pPr>
            <a:lvl2pPr indent="-7619" lvl="1" marL="7315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2pPr>
            <a:lvl3pPr indent="-2539" lvl="2" marL="14630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3pPr>
            <a:lvl4pPr indent="-10160" lvl="3" marL="21945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4pPr>
            <a:lvl5pPr indent="-5079" lvl="4" marL="292608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5pPr>
            <a:lvl6pPr indent="0" lvl="5" marL="365760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6pPr>
            <a:lvl7pPr indent="-7620" lvl="6" marL="438912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7pPr>
            <a:lvl8pPr indent="-2540" lvl="7" marL="512064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8pPr>
            <a:lvl9pPr indent="-10159" lvl="8" marL="5852160" marR="0" rtl="0" algn="l">
              <a:spcBef>
                <a:spcPts val="0"/>
              </a:spcBef>
              <a:spcAft>
                <a:spcPts val="0"/>
              </a:spcAft>
              <a:buSzPts val="1400"/>
              <a:buNone/>
              <a:defRPr b="0" i="0" sz="29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11140440" y="9322647"/>
            <a:ext cx="3627120" cy="535517"/>
          </a:xfrm>
          <a:prstGeom prst="rect">
            <a:avLst/>
          </a:prstGeom>
          <a:noFill/>
          <a:ln>
            <a:noFill/>
          </a:ln>
        </p:spPr>
        <p:txBody>
          <a:bodyPr anchorCtr="0" anchor="ctr" bIns="73150" lIns="146300" spcFirstLastPara="1" rIns="146300" wrap="square" tIns="73150">
            <a:noAutofit/>
          </a:bodyPr>
          <a:lstStyle>
            <a:lvl1pPr indent="0" lvl="0" marL="0" marR="0" rtl="0" algn="r">
              <a:spcBef>
                <a:spcPts val="0"/>
              </a:spcBef>
              <a:buNone/>
              <a:defRPr b="0" i="0" sz="1900" u="none" cap="none" strike="noStrike">
                <a:solidFill>
                  <a:srgbClr val="888888"/>
                </a:solidFill>
                <a:latin typeface="Calibri"/>
                <a:ea typeface="Calibri"/>
                <a:cs typeface="Calibri"/>
                <a:sym typeface="Calibri"/>
              </a:defRPr>
            </a:lvl1pPr>
            <a:lvl2pPr indent="0" lvl="1" marL="0" marR="0" rtl="0" algn="r">
              <a:spcBef>
                <a:spcPts val="0"/>
              </a:spcBef>
              <a:buNone/>
              <a:defRPr b="0" i="0" sz="1900" u="none" cap="none" strike="noStrike">
                <a:solidFill>
                  <a:srgbClr val="888888"/>
                </a:solidFill>
                <a:latin typeface="Calibri"/>
                <a:ea typeface="Calibri"/>
                <a:cs typeface="Calibri"/>
                <a:sym typeface="Calibri"/>
              </a:defRPr>
            </a:lvl2pPr>
            <a:lvl3pPr indent="0" lvl="2" marL="0" marR="0" rtl="0" algn="r">
              <a:spcBef>
                <a:spcPts val="0"/>
              </a:spcBef>
              <a:buNone/>
              <a:defRPr b="0" i="0" sz="1900" u="none" cap="none" strike="noStrike">
                <a:solidFill>
                  <a:srgbClr val="888888"/>
                </a:solidFill>
                <a:latin typeface="Calibri"/>
                <a:ea typeface="Calibri"/>
                <a:cs typeface="Calibri"/>
                <a:sym typeface="Calibri"/>
              </a:defRPr>
            </a:lvl3pPr>
            <a:lvl4pPr indent="0" lvl="3" marL="0" marR="0" rtl="0" algn="r">
              <a:spcBef>
                <a:spcPts val="0"/>
              </a:spcBef>
              <a:buNone/>
              <a:defRPr b="0" i="0" sz="1900" u="none" cap="none" strike="noStrike">
                <a:solidFill>
                  <a:srgbClr val="888888"/>
                </a:solidFill>
                <a:latin typeface="Calibri"/>
                <a:ea typeface="Calibri"/>
                <a:cs typeface="Calibri"/>
                <a:sym typeface="Calibri"/>
              </a:defRPr>
            </a:lvl4pPr>
            <a:lvl5pPr indent="0" lvl="4" marL="0" marR="0" rtl="0" algn="r">
              <a:spcBef>
                <a:spcPts val="0"/>
              </a:spcBef>
              <a:buNone/>
              <a:defRPr b="0" i="0" sz="1900" u="none" cap="none" strike="noStrike">
                <a:solidFill>
                  <a:srgbClr val="888888"/>
                </a:solidFill>
                <a:latin typeface="Calibri"/>
                <a:ea typeface="Calibri"/>
                <a:cs typeface="Calibri"/>
                <a:sym typeface="Calibri"/>
              </a:defRPr>
            </a:lvl5pPr>
            <a:lvl6pPr indent="0" lvl="5" marL="0" marR="0" rtl="0" algn="r">
              <a:spcBef>
                <a:spcPts val="0"/>
              </a:spcBef>
              <a:buNone/>
              <a:defRPr b="0" i="0" sz="1900" u="none" cap="none" strike="noStrike">
                <a:solidFill>
                  <a:srgbClr val="888888"/>
                </a:solidFill>
                <a:latin typeface="Calibri"/>
                <a:ea typeface="Calibri"/>
                <a:cs typeface="Calibri"/>
                <a:sym typeface="Calibri"/>
              </a:defRPr>
            </a:lvl6pPr>
            <a:lvl7pPr indent="0" lvl="6" marL="0" marR="0" rtl="0" algn="r">
              <a:spcBef>
                <a:spcPts val="0"/>
              </a:spcBef>
              <a:buNone/>
              <a:defRPr b="0" i="0" sz="1900" u="none" cap="none" strike="noStrike">
                <a:solidFill>
                  <a:srgbClr val="888888"/>
                </a:solidFill>
                <a:latin typeface="Calibri"/>
                <a:ea typeface="Calibri"/>
                <a:cs typeface="Calibri"/>
                <a:sym typeface="Calibri"/>
              </a:defRPr>
            </a:lvl7pPr>
            <a:lvl8pPr indent="0" lvl="7" marL="0" marR="0" rtl="0" algn="r">
              <a:spcBef>
                <a:spcPts val="0"/>
              </a:spcBef>
              <a:buNone/>
              <a:defRPr b="0" i="0" sz="1900" u="none" cap="none" strike="noStrike">
                <a:solidFill>
                  <a:srgbClr val="888888"/>
                </a:solidFill>
                <a:latin typeface="Calibri"/>
                <a:ea typeface="Calibri"/>
                <a:cs typeface="Calibri"/>
                <a:sym typeface="Calibri"/>
              </a:defRPr>
            </a:lvl8pPr>
            <a:lvl9pPr indent="0" lvl="8" marL="0" marR="0" rtl="0" algn="r">
              <a:spcBef>
                <a:spcPts val="0"/>
              </a:spcBef>
              <a:buNone/>
              <a:defRPr b="0" i="0" sz="1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2.jpg"/><Relationship Id="rId4" Type="http://schemas.openxmlformats.org/officeDocument/2006/relationships/hyperlink" Target="https://www.nytimes.com/2019/09/06/us/politics/trump-refugees-united-states.htm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3"/>
          <p:cNvSpPr txBox="1"/>
          <p:nvPr/>
        </p:nvSpPr>
        <p:spPr>
          <a:xfrm>
            <a:off x="2846850" y="3675175"/>
            <a:ext cx="9851100" cy="382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Calibri"/>
                <a:ea typeface="Calibri"/>
                <a:cs typeface="Calibri"/>
                <a:sym typeface="Calibri"/>
              </a:rPr>
              <a:t>Immigration Timeline</a:t>
            </a:r>
            <a:endParaRPr sz="7200">
              <a:latin typeface="Calibri"/>
              <a:ea typeface="Calibri"/>
              <a:cs typeface="Calibri"/>
              <a:sym typeface="Calibri"/>
            </a:endParaRPr>
          </a:p>
          <a:p>
            <a:pPr indent="0" lvl="0" marL="0" rtl="0" algn="ctr">
              <a:spcBef>
                <a:spcPts val="0"/>
              </a:spcBef>
              <a:spcAft>
                <a:spcPts val="0"/>
              </a:spcAft>
              <a:buNone/>
            </a:pPr>
            <a:r>
              <a:t/>
            </a:r>
            <a:endParaRPr b="1" sz="7200">
              <a:latin typeface="Calibri"/>
              <a:ea typeface="Calibri"/>
              <a:cs typeface="Calibri"/>
              <a:sym typeface="Calibri"/>
            </a:endParaRPr>
          </a:p>
          <a:p>
            <a:pPr indent="0" lvl="0" marL="0" rtl="0" algn="l">
              <a:spcBef>
                <a:spcPts val="0"/>
              </a:spcBef>
              <a:spcAft>
                <a:spcPts val="0"/>
              </a:spcAft>
              <a:buNone/>
            </a:pPr>
            <a:r>
              <a:t/>
            </a:r>
            <a:endParaRPr sz="7200">
              <a:latin typeface="Calibri"/>
              <a:ea typeface="Calibri"/>
              <a:cs typeface="Calibri"/>
              <a:sym typeface="Calibri"/>
            </a:endParaRPr>
          </a:p>
        </p:txBody>
      </p:sp>
      <p:pic>
        <p:nvPicPr>
          <p:cNvPr id="90" name="Google Shape;90;p13"/>
          <p:cNvPicPr preferRelativeResize="0"/>
          <p:nvPr/>
        </p:nvPicPr>
        <p:blipFill rotWithShape="1">
          <a:blip r:embed="rId3">
            <a:alphaModFix/>
          </a:blip>
          <a:srcRect b="18859" l="0" r="0" t="18420"/>
          <a:stretch/>
        </p:blipFill>
        <p:spPr>
          <a:xfrm>
            <a:off x="5168413" y="491550"/>
            <a:ext cx="5207974" cy="3266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2"/>
          <p:cNvPicPr preferRelativeResize="0"/>
          <p:nvPr/>
        </p:nvPicPr>
        <p:blipFill rotWithShape="1">
          <a:blip r:embed="rId3">
            <a:alphaModFix/>
          </a:blip>
          <a:srcRect b="0" l="2313" r="3239" t="0"/>
          <a:stretch/>
        </p:blipFill>
        <p:spPr>
          <a:xfrm>
            <a:off x="16099" y="-33270"/>
            <a:ext cx="15544800" cy="10058400"/>
          </a:xfrm>
          <a:prstGeom prst="rect">
            <a:avLst/>
          </a:prstGeom>
          <a:noFill/>
          <a:ln cap="sq" cmpd="sng" w="9525">
            <a:solidFill>
              <a:srgbClr val="000000"/>
            </a:solidFill>
            <a:prstDash val="solid"/>
            <a:miter lim="8000"/>
            <a:headEnd len="sm" w="sm" type="none"/>
            <a:tailEnd len="sm" w="sm" type="none"/>
          </a:ln>
          <a:effectLst>
            <a:outerShdw blurRad="57150" rotWithShape="0" algn="tl" dir="2700000" dist="50800">
              <a:srgbClr val="000000">
                <a:alpha val="40000"/>
              </a:srgbClr>
            </a:outerShdw>
          </a:effectLst>
        </p:spPr>
      </p:pic>
      <p:sp>
        <p:nvSpPr>
          <p:cNvPr id="169" name="Google Shape;169;p22"/>
          <p:cNvSpPr txBox="1"/>
          <p:nvPr/>
        </p:nvSpPr>
        <p:spPr>
          <a:xfrm>
            <a:off x="228600" y="7155575"/>
            <a:ext cx="15087600" cy="20802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Calibri"/>
              <a:buNone/>
            </a:pPr>
            <a:r>
              <a:t/>
            </a:r>
            <a:endParaRPr b="1" i="0" sz="2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chemeClr val="lt1"/>
              </a:buClr>
              <a:buFont typeface="Century Gothic"/>
              <a:buNone/>
            </a:pPr>
            <a:r>
              <a:rPr b="1" lang="en-US" sz="3600">
                <a:solidFill>
                  <a:schemeClr val="lt1"/>
                </a:solidFill>
                <a:latin typeface="Lato"/>
                <a:ea typeface="Lato"/>
                <a:cs typeface="Lato"/>
                <a:sym typeface="Lato"/>
              </a:rPr>
              <a:t>1919-1923</a:t>
            </a:r>
            <a:r>
              <a:rPr lang="en-US" sz="3600">
                <a:solidFill>
                  <a:schemeClr val="lt1"/>
                </a:solidFill>
                <a:latin typeface="Lato"/>
                <a:ea typeface="Lato"/>
                <a:cs typeface="Lato"/>
                <a:sym typeface="Lato"/>
              </a:rPr>
              <a:t> Growing isolationist sentiments led to rapid growth in the Ku Klux Klan, a white supremacist organization that emphasized white supremacy and nativism, under the slogan “Keep America American.”</a:t>
            </a:r>
            <a:endParaRPr sz="3600">
              <a:solidFill>
                <a:schemeClr val="lt1"/>
              </a:solidFill>
              <a:latin typeface="Lato"/>
              <a:ea typeface="Lato"/>
              <a:cs typeface="Lato"/>
              <a:sym typeface="Lato"/>
            </a:endParaRPr>
          </a:p>
          <a:p>
            <a:pPr indent="0" lvl="0" marL="0" marR="0" rtl="0" algn="ctr">
              <a:lnSpc>
                <a:spcPct val="100000"/>
              </a:lnSpc>
              <a:spcBef>
                <a:spcPts val="1000"/>
              </a:spcBef>
              <a:spcAft>
                <a:spcPts val="0"/>
              </a:spcAft>
              <a:buClr>
                <a:schemeClr val="lt1"/>
              </a:buClr>
              <a:buFont typeface="Century Gothic"/>
              <a:buNone/>
            </a:pPr>
            <a:r>
              <a:t/>
            </a:r>
            <a:endParaRPr sz="3600">
              <a:solidFill>
                <a:schemeClr val="lt1"/>
              </a:solidFill>
              <a:latin typeface="Raleway"/>
              <a:ea typeface="Raleway"/>
              <a:cs typeface="Raleway"/>
              <a:sym typeface="Raleway"/>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170" name="Google Shape;170;p22"/>
          <p:cNvSpPr txBox="1"/>
          <p:nvPr/>
        </p:nvSpPr>
        <p:spPr>
          <a:xfrm>
            <a:off x="228601" y="228600"/>
            <a:ext cx="2514599" cy="38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0" i="0" lang="en-US" sz="800" u="none" cap="none" strike="noStrike">
                <a:solidFill>
                  <a:schemeClr val="lt1"/>
                </a:solidFill>
                <a:latin typeface="Century Gothic"/>
                <a:ea typeface="Century Gothic"/>
                <a:cs typeface="Century Gothic"/>
                <a:sym typeface="Century Gothic"/>
              </a:rPr>
              <a:t>Jack Benton, Hulton</a:t>
            </a:r>
            <a:r>
              <a:rPr lang="en-US" sz="800">
                <a:solidFill>
                  <a:schemeClr val="lt1"/>
                </a:solidFill>
                <a:latin typeface="Century Gothic"/>
                <a:ea typeface="Century Gothic"/>
                <a:cs typeface="Century Gothic"/>
                <a:sym typeface="Century Gothic"/>
              </a:rPr>
              <a:t> </a:t>
            </a:r>
            <a:r>
              <a:rPr b="0" i="0" lang="en-US" sz="800" u="none" cap="none" strike="noStrike">
                <a:solidFill>
                  <a:schemeClr val="lt1"/>
                </a:solidFill>
                <a:latin typeface="Century Gothic"/>
                <a:ea typeface="Century Gothic"/>
                <a:cs typeface="Century Gothic"/>
                <a:sym typeface="Century Gothic"/>
              </a:rPr>
              <a:t>Archive/Getty Images</a:t>
            </a:r>
            <a:endParaRPr b="0" i="0" sz="1800" u="none" cap="none" strike="noStrike">
              <a:solidFill>
                <a:schemeClr val="lt1"/>
              </a:solidFill>
              <a:latin typeface="Arial"/>
              <a:ea typeface="Arial"/>
              <a:cs typeface="Arial"/>
              <a:sym typeface="Arial"/>
            </a:endParaRPr>
          </a:p>
        </p:txBody>
      </p:sp>
      <p:sp>
        <p:nvSpPr>
          <p:cNvPr id="171" name="Google Shape;171;p22"/>
          <p:cNvSpPr txBox="1"/>
          <p:nvPr/>
        </p:nvSpPr>
        <p:spPr>
          <a:xfrm>
            <a:off x="14702150" y="293675"/>
            <a:ext cx="6876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rgbClr val="FFFFFF"/>
                </a:solidFill>
              </a:rPr>
              <a:t>7</a:t>
            </a:r>
            <a:endParaRPr b="1" sz="36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3"/>
          <p:cNvPicPr preferRelativeResize="0"/>
          <p:nvPr/>
        </p:nvPicPr>
        <p:blipFill rotWithShape="1">
          <a:blip r:embed="rId3">
            <a:alphaModFix/>
          </a:blip>
          <a:srcRect b="4632" l="0" r="0" t="-17895"/>
          <a:stretch/>
        </p:blipFill>
        <p:spPr>
          <a:xfrm>
            <a:off x="0" y="-1888350"/>
            <a:ext cx="15544800" cy="11946799"/>
          </a:xfrm>
          <a:prstGeom prst="rect">
            <a:avLst/>
          </a:prstGeom>
          <a:noFill/>
          <a:ln>
            <a:noFill/>
          </a:ln>
        </p:spPr>
      </p:pic>
      <p:sp>
        <p:nvSpPr>
          <p:cNvPr id="178" name="Google Shape;178;p23"/>
          <p:cNvSpPr txBox="1"/>
          <p:nvPr/>
        </p:nvSpPr>
        <p:spPr>
          <a:xfrm>
            <a:off x="293675" y="6082525"/>
            <a:ext cx="14940900" cy="3619800"/>
          </a:xfrm>
          <a:prstGeom prst="rect">
            <a:avLst/>
          </a:prstGeom>
          <a:solidFill>
            <a:srgbClr val="000000">
              <a:alpha val="8000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solidFill>
                  <a:srgbClr val="FFFFFF"/>
                </a:solidFill>
                <a:latin typeface="Lato"/>
                <a:ea typeface="Lato"/>
                <a:cs typeface="Lato"/>
                <a:sym typeface="Lato"/>
              </a:rPr>
              <a:t> </a:t>
            </a:r>
            <a:r>
              <a:rPr b="1" lang="en-US" sz="4000">
                <a:solidFill>
                  <a:srgbClr val="FFFFFF"/>
                </a:solidFill>
                <a:latin typeface="Lato"/>
                <a:ea typeface="Lato"/>
                <a:cs typeface="Lato"/>
                <a:sym typeface="Lato"/>
              </a:rPr>
              <a:t>1924 </a:t>
            </a:r>
            <a:r>
              <a:rPr lang="en-US" sz="3600">
                <a:solidFill>
                  <a:srgbClr val="FFFFFF"/>
                </a:solidFill>
                <a:latin typeface="Lato"/>
                <a:ea typeface="Lato"/>
                <a:cs typeface="Lato"/>
                <a:sym typeface="Lato"/>
              </a:rPr>
              <a:t>The Immigration Act of 1924 aimed to further restrict immigration by lowering the 1921 quotas and banning all Asian and Arab immigrants. The law intended to curtail immigration of Jewish individuals from eastern Europe. It did not restrict</a:t>
            </a:r>
            <a:r>
              <a:rPr lang="en-US" sz="3600">
                <a:solidFill>
                  <a:schemeClr val="lt1"/>
                </a:solidFill>
                <a:latin typeface="Lato"/>
                <a:ea typeface="Lato"/>
                <a:cs typeface="Lato"/>
                <a:sym typeface="Lato"/>
              </a:rPr>
              <a:t> western European immigrants; 87% of visas went to immigrants from Britain, Ireland, Germany, the Netherlands, and Scandinavia.</a:t>
            </a:r>
            <a:endParaRPr sz="3600">
              <a:solidFill>
                <a:srgbClr val="FFFFFF"/>
              </a:solidFill>
              <a:latin typeface="Lato"/>
              <a:ea typeface="Lato"/>
              <a:cs typeface="Lato"/>
              <a:sym typeface="Lato"/>
            </a:endParaRPr>
          </a:p>
        </p:txBody>
      </p:sp>
      <p:sp>
        <p:nvSpPr>
          <p:cNvPr id="179" name="Google Shape;179;p23"/>
          <p:cNvSpPr txBox="1"/>
          <p:nvPr/>
        </p:nvSpPr>
        <p:spPr>
          <a:xfrm>
            <a:off x="14702150" y="293675"/>
            <a:ext cx="6876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rgbClr val="FFFFFF"/>
                </a:solidFill>
              </a:rPr>
              <a:t>8</a:t>
            </a:r>
            <a:endParaRPr b="1" sz="36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4"/>
          <p:cNvSpPr/>
          <p:nvPr/>
        </p:nvSpPr>
        <p:spPr>
          <a:xfrm>
            <a:off x="330375" y="6571825"/>
            <a:ext cx="14922300" cy="2878200"/>
          </a:xfrm>
          <a:prstGeom prst="rect">
            <a:avLst/>
          </a:prstGeom>
          <a:solidFill>
            <a:srgbClr val="000000">
              <a:alpha val="8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b="1" lang="en-US" sz="4200">
                <a:solidFill>
                  <a:srgbClr val="FFFFFF"/>
                </a:solidFill>
                <a:latin typeface="Lato"/>
                <a:ea typeface="Lato"/>
                <a:cs typeface="Lato"/>
                <a:sym typeface="Lato"/>
              </a:rPr>
              <a:t>1939</a:t>
            </a:r>
            <a:r>
              <a:rPr lang="en-US" sz="3600">
                <a:solidFill>
                  <a:srgbClr val="FFFFFF"/>
                </a:solidFill>
                <a:latin typeface="Lato"/>
                <a:ea typeface="Lato"/>
                <a:cs typeface="Lato"/>
                <a:sym typeface="Lato"/>
              </a:rPr>
              <a:t> 900 German refugees aboard the St. Louis ship, fleeing the Nazis, were sent back to Europe after being denied asylum because of the ethnic quotas imposed by the Immigration Act of 1924. They were also rejected by Cuba and Canada. A quarter died during the Holocaust.</a:t>
            </a:r>
            <a:endParaRPr>
              <a:solidFill>
                <a:srgbClr val="FFFFFF"/>
              </a:solidFill>
              <a:latin typeface="Lato"/>
              <a:ea typeface="Lato"/>
              <a:cs typeface="Lato"/>
              <a:sym typeface="Lato"/>
            </a:endParaRPr>
          </a:p>
        </p:txBody>
      </p:sp>
      <p:sp>
        <p:nvSpPr>
          <p:cNvPr id="186" name="Google Shape;186;p24"/>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9</a:t>
            </a:r>
            <a:endParaRPr b="1" sz="3600"/>
          </a:p>
        </p:txBody>
      </p:sp>
      <p:pic>
        <p:nvPicPr>
          <p:cNvPr id="187" name="Google Shape;187;p24"/>
          <p:cNvPicPr preferRelativeResize="0"/>
          <p:nvPr/>
        </p:nvPicPr>
        <p:blipFill>
          <a:blip r:embed="rId3">
            <a:alphaModFix/>
          </a:blip>
          <a:stretch>
            <a:fillRect/>
          </a:stretch>
        </p:blipFill>
        <p:spPr>
          <a:xfrm>
            <a:off x="3642963" y="0"/>
            <a:ext cx="8297124" cy="6424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descr="http://sites.duke.edu/lwh4/files/2012/06/Bisbee_deportation_lowell3.jpeg" id="193" name="Google Shape;193;p25"/>
          <p:cNvPicPr preferRelativeResize="0"/>
          <p:nvPr/>
        </p:nvPicPr>
        <p:blipFill rotWithShape="1">
          <a:blip r:embed="rId3">
            <a:alphaModFix/>
          </a:blip>
          <a:srcRect b="0" l="0" r="4353" t="5215"/>
          <a:stretch/>
        </p:blipFill>
        <p:spPr>
          <a:xfrm>
            <a:off x="0" y="0"/>
            <a:ext cx="15544800" cy="10058400"/>
          </a:xfrm>
          <a:prstGeom prst="rect">
            <a:avLst/>
          </a:prstGeom>
          <a:noFill/>
          <a:ln>
            <a:noFill/>
          </a:ln>
          <a:effectLst>
            <a:outerShdw blurRad="57150" rotWithShape="0" algn="tl" dir="2700000" dist="50800">
              <a:srgbClr val="000000">
                <a:alpha val="40000"/>
              </a:srgbClr>
            </a:outerShdw>
          </a:effectLst>
        </p:spPr>
      </p:pic>
      <p:sp>
        <p:nvSpPr>
          <p:cNvPr id="194" name="Google Shape;194;p25"/>
          <p:cNvSpPr txBox="1"/>
          <p:nvPr/>
        </p:nvSpPr>
        <p:spPr>
          <a:xfrm>
            <a:off x="228600" y="6553200"/>
            <a:ext cx="15087600" cy="27432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Calibri"/>
              <a:buNone/>
            </a:pPr>
            <a:r>
              <a:t/>
            </a:r>
            <a:endParaRPr b="1" i="0" sz="2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chemeClr val="lt1"/>
              </a:buClr>
              <a:buFont typeface="Century Gothic"/>
              <a:buNone/>
            </a:pPr>
            <a:r>
              <a:rPr b="1" i="0" lang="en-US" sz="4200" u="none" cap="none" strike="noStrike">
                <a:solidFill>
                  <a:schemeClr val="lt1"/>
                </a:solidFill>
                <a:latin typeface="Lato"/>
                <a:ea typeface="Lato"/>
                <a:cs typeface="Lato"/>
                <a:sym typeface="Lato"/>
              </a:rPr>
              <a:t>19</a:t>
            </a:r>
            <a:r>
              <a:rPr b="1" lang="en-US" sz="4200">
                <a:solidFill>
                  <a:schemeClr val="lt1"/>
                </a:solidFill>
                <a:latin typeface="Lato"/>
                <a:ea typeface="Lato"/>
                <a:cs typeface="Lato"/>
                <a:sym typeface="Lato"/>
              </a:rPr>
              <a:t>30s</a:t>
            </a:r>
            <a:r>
              <a:rPr b="1" i="0" lang="en-US" sz="4200" u="none" cap="none" strike="noStrike">
                <a:solidFill>
                  <a:schemeClr val="lt1"/>
                </a:solidFill>
                <a:latin typeface="Lato"/>
                <a:ea typeface="Lato"/>
                <a:cs typeface="Lato"/>
                <a:sym typeface="Lato"/>
              </a:rPr>
              <a:t>  </a:t>
            </a:r>
            <a:r>
              <a:rPr i="0" lang="en-US" sz="3600" u="none" cap="none" strike="noStrike">
                <a:solidFill>
                  <a:schemeClr val="lt1"/>
                </a:solidFill>
                <a:latin typeface="Lato"/>
                <a:ea typeface="Lato"/>
                <a:cs typeface="Lato"/>
                <a:sym typeface="Lato"/>
              </a:rPr>
              <a:t>During the years of the Great Depression, </a:t>
            </a:r>
            <a:r>
              <a:rPr lang="en-US" sz="3600">
                <a:solidFill>
                  <a:schemeClr val="lt1"/>
                </a:solidFill>
                <a:latin typeface="Lato"/>
                <a:ea typeface="Lato"/>
                <a:cs typeface="Lato"/>
                <a:sym typeface="Lato"/>
              </a:rPr>
              <a:t>up to one million Mexicans and Mexican-Americans were sent to Mexico – some “voluntarily,” others by force. 60% were American citizens of Mexican descent. </a:t>
            </a:r>
            <a:r>
              <a:rPr i="0" lang="en-US" sz="3600" u="none" cap="none" strike="noStrike">
                <a:solidFill>
                  <a:schemeClr val="lt1"/>
                </a:solidFill>
                <a:latin typeface="Lato"/>
                <a:ea typeface="Lato"/>
                <a:cs typeface="Lato"/>
                <a:sym typeface="Lato"/>
              </a:rPr>
              <a:t> </a:t>
            </a:r>
            <a:endParaRPr i="0" sz="36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195" name="Google Shape;195;p25"/>
          <p:cNvSpPr txBox="1"/>
          <p:nvPr/>
        </p:nvSpPr>
        <p:spPr>
          <a:xfrm>
            <a:off x="228601" y="228601"/>
            <a:ext cx="3047999" cy="380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entury Gothic"/>
              <a:buNone/>
            </a:pPr>
            <a:r>
              <a:rPr b="0" i="1" lang="en-US" sz="800" u="none" cap="none" strike="noStrike">
                <a:solidFill>
                  <a:schemeClr val="dk1"/>
                </a:solidFill>
                <a:latin typeface="Century Gothic"/>
                <a:ea typeface="Century Gothic"/>
                <a:cs typeface="Century Gothic"/>
                <a:sym typeface="Century Gothic"/>
              </a:rPr>
              <a:t>AHS, Pictures-Places-Bisbee-Bisbee Deportation, #43174</a:t>
            </a:r>
            <a:r>
              <a:rPr b="0" i="1" lang="en-US" sz="800" u="none" cap="none" strike="noStrike">
                <a:solidFill>
                  <a:srgbClr val="A6A6A6"/>
                </a:solidFill>
                <a:latin typeface="Century Gothic"/>
                <a:ea typeface="Century Gothic"/>
                <a:cs typeface="Century Gothic"/>
                <a:sym typeface="Century Gothic"/>
              </a:rPr>
              <a:t>. </a:t>
            </a:r>
            <a:endParaRPr b="0" i="0" sz="1800" u="none" cap="none" strike="noStrike">
              <a:solidFill>
                <a:schemeClr val="dk1"/>
              </a:solidFill>
              <a:latin typeface="Arial"/>
              <a:ea typeface="Arial"/>
              <a:cs typeface="Arial"/>
              <a:sym typeface="Arial"/>
            </a:endParaRPr>
          </a:p>
        </p:txBody>
      </p:sp>
      <p:sp>
        <p:nvSpPr>
          <p:cNvPr id="196" name="Google Shape;196;p25"/>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10</a:t>
            </a:r>
            <a:endParaRPr b="1" sz="3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GettyImages-90018822.jpg" id="202" name="Google Shape;202;p26"/>
          <p:cNvPicPr preferRelativeResize="0"/>
          <p:nvPr/>
        </p:nvPicPr>
        <p:blipFill rotWithShape="1">
          <a:blip r:embed="rId3">
            <a:alphaModFix/>
          </a:blip>
          <a:srcRect b="2940" l="0" r="0" t="0"/>
          <a:stretch/>
        </p:blipFill>
        <p:spPr>
          <a:xfrm>
            <a:off x="0" y="0"/>
            <a:ext cx="15544800" cy="10058400"/>
          </a:xfrm>
          <a:prstGeom prst="rect">
            <a:avLst/>
          </a:prstGeom>
          <a:noFill/>
          <a:ln>
            <a:noFill/>
          </a:ln>
        </p:spPr>
      </p:pic>
      <p:sp>
        <p:nvSpPr>
          <p:cNvPr id="203" name="Google Shape;203;p26"/>
          <p:cNvSpPr txBox="1"/>
          <p:nvPr/>
        </p:nvSpPr>
        <p:spPr>
          <a:xfrm>
            <a:off x="228600" y="5891550"/>
            <a:ext cx="15087600" cy="37263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1" i="0" lang="en-US" sz="3600" u="none" cap="none" strike="noStrike">
                <a:solidFill>
                  <a:schemeClr val="lt1"/>
                </a:solidFill>
                <a:latin typeface="Lato"/>
                <a:ea typeface="Lato"/>
                <a:cs typeface="Lato"/>
                <a:sym typeface="Lato"/>
              </a:rPr>
              <a:t>194</a:t>
            </a:r>
            <a:r>
              <a:rPr b="1" lang="en-US" sz="3600">
                <a:solidFill>
                  <a:schemeClr val="lt1"/>
                </a:solidFill>
                <a:latin typeface="Lato"/>
                <a:ea typeface="Lato"/>
                <a:cs typeface="Lato"/>
                <a:sym typeface="Lato"/>
              </a:rPr>
              <a:t>2</a:t>
            </a:r>
            <a:r>
              <a:rPr b="1" i="0" lang="en-US" sz="3600" u="none" cap="none" strike="noStrike">
                <a:solidFill>
                  <a:schemeClr val="lt1"/>
                </a:solidFill>
                <a:latin typeface="Lato"/>
                <a:ea typeface="Lato"/>
                <a:cs typeface="Lato"/>
                <a:sym typeface="Lato"/>
              </a:rPr>
              <a:t>-1964</a:t>
            </a:r>
            <a:r>
              <a:rPr i="0" lang="en-US" sz="3600" u="none" cap="none" strike="noStrike">
                <a:solidFill>
                  <a:schemeClr val="lt1"/>
                </a:solidFill>
                <a:latin typeface="Lato"/>
                <a:ea typeface="Lato"/>
                <a:cs typeface="Lato"/>
                <a:sym typeface="Lato"/>
              </a:rPr>
              <a:t> The</a:t>
            </a:r>
            <a:r>
              <a:rPr b="1" i="0" lang="en-US" sz="3600" u="none" cap="none" strike="noStrike">
                <a:solidFill>
                  <a:schemeClr val="lt1"/>
                </a:solidFill>
                <a:latin typeface="Lato"/>
                <a:ea typeface="Lato"/>
                <a:cs typeface="Lato"/>
                <a:sym typeface="Lato"/>
              </a:rPr>
              <a:t> </a:t>
            </a:r>
            <a:r>
              <a:rPr lang="en-US" sz="3600">
                <a:solidFill>
                  <a:schemeClr val="lt1"/>
                </a:solidFill>
                <a:latin typeface="Lato"/>
                <a:ea typeface="Lato"/>
                <a:cs typeface="Lato"/>
                <a:sym typeface="Lato"/>
              </a:rPr>
              <a:t>Mexican and U.S. governments developed t</a:t>
            </a:r>
            <a:r>
              <a:rPr i="0" lang="en-US" sz="3600" u="none" cap="none" strike="noStrike">
                <a:solidFill>
                  <a:schemeClr val="lt1"/>
                </a:solidFill>
                <a:latin typeface="Lato"/>
                <a:ea typeface="Lato"/>
                <a:cs typeface="Lato"/>
                <a:sym typeface="Lato"/>
              </a:rPr>
              <a:t>he</a:t>
            </a:r>
            <a:r>
              <a:rPr b="1" i="0" lang="en-US" sz="3600" u="none" cap="none" strike="noStrike">
                <a:solidFill>
                  <a:schemeClr val="lt1"/>
                </a:solidFill>
                <a:latin typeface="Lato"/>
                <a:ea typeface="Lato"/>
                <a:cs typeface="Lato"/>
                <a:sym typeface="Lato"/>
              </a:rPr>
              <a:t> </a:t>
            </a:r>
            <a:r>
              <a:rPr i="1" lang="en-US" sz="3600" u="none" cap="none" strike="noStrike">
                <a:solidFill>
                  <a:schemeClr val="lt1"/>
                </a:solidFill>
                <a:latin typeface="Lato"/>
                <a:ea typeface="Lato"/>
                <a:cs typeface="Lato"/>
                <a:sym typeface="Lato"/>
              </a:rPr>
              <a:t>Bracero </a:t>
            </a:r>
            <a:r>
              <a:rPr lang="en-US" sz="3600" u="none" cap="none" strike="noStrike">
                <a:solidFill>
                  <a:schemeClr val="lt1"/>
                </a:solidFill>
                <a:latin typeface="Lato"/>
                <a:ea typeface="Lato"/>
                <a:cs typeface="Lato"/>
                <a:sym typeface="Lato"/>
              </a:rPr>
              <a:t>Program</a:t>
            </a:r>
            <a:r>
              <a:rPr lang="en-US" sz="3600">
                <a:solidFill>
                  <a:schemeClr val="lt1"/>
                </a:solidFill>
                <a:latin typeface="Lato"/>
                <a:ea typeface="Lato"/>
                <a:cs typeface="Lato"/>
                <a:sym typeface="Lato"/>
              </a:rPr>
              <a:t>, offering</a:t>
            </a:r>
            <a:r>
              <a:rPr i="0" lang="en-US" sz="3600" u="none" cap="none" strike="noStrike">
                <a:solidFill>
                  <a:schemeClr val="lt1"/>
                </a:solidFill>
                <a:latin typeface="Lato"/>
                <a:ea typeface="Lato"/>
                <a:cs typeface="Lato"/>
                <a:sym typeface="Lato"/>
              </a:rPr>
              <a:t> temporary agricultural </a:t>
            </a:r>
            <a:r>
              <a:rPr lang="en-US" sz="3600">
                <a:solidFill>
                  <a:schemeClr val="lt1"/>
                </a:solidFill>
                <a:latin typeface="Lato"/>
                <a:ea typeface="Lato"/>
                <a:cs typeface="Lato"/>
                <a:sym typeface="Lato"/>
              </a:rPr>
              <a:t>contracts </a:t>
            </a:r>
            <a:r>
              <a:rPr i="0" lang="en-US" sz="3600" u="none" cap="none" strike="noStrike">
                <a:solidFill>
                  <a:schemeClr val="lt1"/>
                </a:solidFill>
                <a:latin typeface="Lato"/>
                <a:ea typeface="Lato"/>
                <a:cs typeface="Lato"/>
                <a:sym typeface="Lato"/>
              </a:rPr>
              <a:t>to Mexican workers due to the lack of American workers during WWII</a:t>
            </a:r>
            <a:r>
              <a:rPr lang="en-US" sz="3600">
                <a:solidFill>
                  <a:schemeClr val="lt1"/>
                </a:solidFill>
                <a:latin typeface="Lato"/>
                <a:ea typeface="Lato"/>
                <a:cs typeface="Lato"/>
                <a:sym typeface="Lato"/>
              </a:rPr>
              <a:t> and desire to mitigate unlawful immigration</a:t>
            </a:r>
            <a:r>
              <a:rPr i="0" lang="en-US" sz="3600" u="none" cap="none" strike="noStrike">
                <a:solidFill>
                  <a:schemeClr val="lt1"/>
                </a:solidFill>
                <a:latin typeface="Lato"/>
                <a:ea typeface="Lato"/>
                <a:cs typeface="Lato"/>
                <a:sym typeface="Lato"/>
              </a:rPr>
              <a:t>. The program </a:t>
            </a:r>
            <a:r>
              <a:rPr lang="en-US" sz="3600">
                <a:solidFill>
                  <a:schemeClr val="lt1"/>
                </a:solidFill>
                <a:latin typeface="Lato"/>
                <a:ea typeface="Lato"/>
                <a:cs typeface="Lato"/>
                <a:sym typeface="Lato"/>
              </a:rPr>
              <a:t>called for workers to be guaranteed wages, housing, food, and exemption from military service, however these terms were often ignored by employers.</a:t>
            </a:r>
            <a:endParaRPr i="0" sz="36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204" name="Google Shape;204;p26"/>
          <p:cNvSpPr txBox="1"/>
          <p:nvPr/>
        </p:nvSpPr>
        <p:spPr>
          <a:xfrm>
            <a:off x="69025" y="-11590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000">
                <a:solidFill>
                  <a:srgbClr val="626262"/>
                </a:solidFill>
                <a:highlight>
                  <a:srgbClr val="FFFFFF"/>
                </a:highlight>
                <a:latin typeface="Raleway"/>
                <a:ea typeface="Raleway"/>
                <a:cs typeface="Raleway"/>
                <a:sym typeface="Raleway"/>
              </a:rPr>
              <a:t>Buyenlarge/Getty Images</a:t>
            </a:r>
            <a:endParaRPr>
              <a:latin typeface="Raleway"/>
              <a:ea typeface="Raleway"/>
              <a:cs typeface="Raleway"/>
              <a:sym typeface="Raleway"/>
            </a:endParaRPr>
          </a:p>
        </p:txBody>
      </p:sp>
      <p:sp>
        <p:nvSpPr>
          <p:cNvPr id="205" name="Google Shape;205;p26"/>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11</a:t>
            </a:r>
            <a:endParaRPr b="1" sz="36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descr="bracero-program.jpg" id="211" name="Google Shape;211;p27"/>
          <p:cNvPicPr preferRelativeResize="0"/>
          <p:nvPr/>
        </p:nvPicPr>
        <p:blipFill>
          <a:blip r:embed="rId3">
            <a:alphaModFix/>
          </a:blip>
          <a:stretch>
            <a:fillRect/>
          </a:stretch>
        </p:blipFill>
        <p:spPr>
          <a:xfrm>
            <a:off x="23666500" y="687225"/>
            <a:ext cx="15544800" cy="10374178"/>
          </a:xfrm>
          <a:prstGeom prst="rect">
            <a:avLst/>
          </a:prstGeom>
          <a:noFill/>
          <a:ln>
            <a:noFill/>
          </a:ln>
        </p:spPr>
      </p:pic>
      <p:pic>
        <p:nvPicPr>
          <p:cNvPr id="212" name="Google Shape;212;p27"/>
          <p:cNvPicPr preferRelativeResize="0"/>
          <p:nvPr/>
        </p:nvPicPr>
        <p:blipFill>
          <a:blip r:embed="rId4">
            <a:alphaModFix/>
          </a:blip>
          <a:stretch>
            <a:fillRect/>
          </a:stretch>
        </p:blipFill>
        <p:spPr>
          <a:xfrm>
            <a:off x="0" y="0"/>
            <a:ext cx="15544799" cy="5802300"/>
          </a:xfrm>
          <a:prstGeom prst="rect">
            <a:avLst/>
          </a:prstGeom>
          <a:noFill/>
          <a:ln>
            <a:noFill/>
          </a:ln>
        </p:spPr>
      </p:pic>
      <p:sp>
        <p:nvSpPr>
          <p:cNvPr id="213" name="Google Shape;213;p27"/>
          <p:cNvSpPr txBox="1"/>
          <p:nvPr/>
        </p:nvSpPr>
        <p:spPr>
          <a:xfrm>
            <a:off x="338850" y="5936350"/>
            <a:ext cx="14867100" cy="36447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1" i="0" lang="en-US" sz="4200" u="none" cap="none" strike="noStrike">
                <a:solidFill>
                  <a:schemeClr val="lt1"/>
                </a:solidFill>
                <a:latin typeface="Lato"/>
                <a:ea typeface="Lato"/>
                <a:cs typeface="Lato"/>
                <a:sym typeface="Lato"/>
              </a:rPr>
              <a:t>1954  </a:t>
            </a:r>
            <a:r>
              <a:rPr lang="en-US" sz="3600">
                <a:solidFill>
                  <a:schemeClr val="lt1"/>
                </a:solidFill>
                <a:latin typeface="Lato"/>
                <a:ea typeface="Lato"/>
                <a:cs typeface="Lato"/>
                <a:sym typeface="Lato"/>
              </a:rPr>
              <a:t>President Eisenhower’s</a:t>
            </a:r>
            <a:r>
              <a:rPr i="0" lang="en-US" sz="3600" u="none" cap="none" strike="noStrike">
                <a:solidFill>
                  <a:schemeClr val="lt1"/>
                </a:solidFill>
                <a:latin typeface="Lato"/>
                <a:ea typeface="Lato"/>
                <a:cs typeface="Lato"/>
                <a:sym typeface="Lato"/>
              </a:rPr>
              <a:t> </a:t>
            </a:r>
            <a:r>
              <a:rPr b="1" i="0" lang="en-US" sz="3600" u="none" cap="none" strike="noStrike">
                <a:solidFill>
                  <a:schemeClr val="lt1"/>
                </a:solidFill>
                <a:latin typeface="Lato"/>
                <a:ea typeface="Lato"/>
                <a:cs typeface="Lato"/>
                <a:sym typeface="Lato"/>
              </a:rPr>
              <a:t>Operation Wetback </a:t>
            </a:r>
            <a:r>
              <a:rPr lang="en-US" sz="3600">
                <a:solidFill>
                  <a:schemeClr val="lt1"/>
                </a:solidFill>
                <a:latin typeface="Lato"/>
                <a:ea typeface="Lato"/>
                <a:cs typeface="Lato"/>
                <a:sym typeface="Lato"/>
              </a:rPr>
              <a:t>aimed </a:t>
            </a:r>
            <a:r>
              <a:rPr lang="en-US" sz="3600">
                <a:solidFill>
                  <a:schemeClr val="lt1"/>
                </a:solidFill>
                <a:latin typeface="Lato"/>
                <a:ea typeface="Lato"/>
                <a:cs typeface="Lato"/>
                <a:sym typeface="Lato"/>
              </a:rPr>
              <a:t>to deport undocumented immigrants. Methods included police raids of Mexican-American neighborhoods, interrogations of “Mexican-looking” citizens in the street, and forced deportations of Mexicans and several hundred U.S. citizens.  In only a few months, over 1 million individuals were deported.</a:t>
            </a:r>
            <a:endParaRPr i="1" sz="36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214" name="Google Shape;214;p27"/>
          <p:cNvSpPr txBox="1"/>
          <p:nvPr/>
        </p:nvSpPr>
        <p:spPr>
          <a:xfrm>
            <a:off x="14702150" y="3303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12</a:t>
            </a:r>
            <a:endParaRPr b="1" sz="3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8"/>
          <p:cNvSpPr txBox="1"/>
          <p:nvPr/>
        </p:nvSpPr>
        <p:spPr>
          <a:xfrm>
            <a:off x="0" y="8286751"/>
            <a:ext cx="15544800" cy="1877437"/>
          </a:xfrm>
          <a:prstGeom prst="rect">
            <a:avLst/>
          </a:prstGeom>
          <a:solidFill>
            <a:schemeClr val="dk1">
              <a:alpha val="69803"/>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p:txBody>
      </p:sp>
      <p:pic>
        <p:nvPicPr>
          <p:cNvPr descr="http://www.boerner.net/jboerner/wp-content/uploads/2011/01/Immigration_Bill_Signing_1965.jpg" id="221" name="Google Shape;221;p28"/>
          <p:cNvPicPr preferRelativeResize="0"/>
          <p:nvPr/>
        </p:nvPicPr>
        <p:blipFill rotWithShape="1">
          <a:blip r:embed="rId3">
            <a:alphaModFix/>
          </a:blip>
          <a:srcRect b="1947" l="3731" r="3277" t="24348"/>
          <a:stretch/>
        </p:blipFill>
        <p:spPr>
          <a:xfrm>
            <a:off x="-1" y="1"/>
            <a:ext cx="15544800" cy="8286600"/>
          </a:xfrm>
          <a:prstGeom prst="rect">
            <a:avLst/>
          </a:prstGeom>
          <a:noFill/>
          <a:ln>
            <a:noFill/>
          </a:ln>
          <a:effectLst>
            <a:outerShdw blurRad="57150" rotWithShape="0" algn="tl" dir="2700000" dist="50800">
              <a:srgbClr val="000000">
                <a:alpha val="40000"/>
              </a:srgbClr>
            </a:outerShdw>
          </a:effectLst>
        </p:spPr>
      </p:pic>
      <p:sp>
        <p:nvSpPr>
          <p:cNvPr id="222" name="Google Shape;222;p28"/>
          <p:cNvSpPr txBox="1"/>
          <p:nvPr/>
        </p:nvSpPr>
        <p:spPr>
          <a:xfrm>
            <a:off x="266700" y="6491175"/>
            <a:ext cx="15011400" cy="27780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1" i="0" lang="en-US" sz="3600" u="none" cap="none" strike="noStrike">
                <a:solidFill>
                  <a:schemeClr val="lt1"/>
                </a:solidFill>
                <a:latin typeface="Lato"/>
                <a:ea typeface="Lato"/>
                <a:cs typeface="Lato"/>
                <a:sym typeface="Lato"/>
              </a:rPr>
              <a:t>1965  </a:t>
            </a:r>
            <a:r>
              <a:rPr i="0" lang="en-US" sz="3600" u="none" cap="none" strike="noStrike">
                <a:solidFill>
                  <a:schemeClr val="lt1"/>
                </a:solidFill>
                <a:latin typeface="Lato"/>
                <a:ea typeface="Lato"/>
                <a:cs typeface="Lato"/>
                <a:sym typeface="Lato"/>
              </a:rPr>
              <a:t>The </a:t>
            </a:r>
            <a:r>
              <a:rPr b="1" i="0" lang="en-US" sz="3600" u="none" cap="none" strike="noStrike">
                <a:solidFill>
                  <a:schemeClr val="lt1"/>
                </a:solidFill>
                <a:latin typeface="Lato"/>
                <a:ea typeface="Lato"/>
                <a:cs typeface="Lato"/>
                <a:sym typeface="Lato"/>
              </a:rPr>
              <a:t>Immigration and Nationality</a:t>
            </a:r>
            <a:r>
              <a:rPr b="1" i="0" lang="en-US" sz="3600" u="none" cap="none" strike="noStrike">
                <a:solidFill>
                  <a:schemeClr val="lt1"/>
                </a:solidFill>
                <a:latin typeface="Lato"/>
                <a:ea typeface="Lato"/>
                <a:cs typeface="Lato"/>
                <a:sym typeface="Lato"/>
              </a:rPr>
              <a:t> Act of 1965</a:t>
            </a:r>
            <a:r>
              <a:rPr i="0" lang="en-US" sz="3600" u="none" cap="none" strike="noStrike">
                <a:solidFill>
                  <a:schemeClr val="lt1"/>
                </a:solidFill>
                <a:latin typeface="Lato"/>
                <a:ea typeface="Lato"/>
                <a:cs typeface="Lato"/>
                <a:sym typeface="Lato"/>
              </a:rPr>
              <a:t> disbanded the qu</a:t>
            </a:r>
            <a:r>
              <a:rPr lang="en-US" sz="3600">
                <a:solidFill>
                  <a:schemeClr val="lt1"/>
                </a:solidFill>
                <a:latin typeface="Lato"/>
                <a:ea typeface="Lato"/>
                <a:cs typeface="Lato"/>
                <a:sym typeface="Lato"/>
              </a:rPr>
              <a:t>ota system, eliminating</a:t>
            </a:r>
            <a:r>
              <a:rPr i="0" lang="en-US" sz="3600" u="none" cap="none" strike="noStrike">
                <a:solidFill>
                  <a:schemeClr val="lt1"/>
                </a:solidFill>
                <a:latin typeface="Lato"/>
                <a:ea typeface="Lato"/>
                <a:cs typeface="Lato"/>
                <a:sym typeface="Lato"/>
              </a:rPr>
              <a:t> nationality as basis for admittance to the U.S.</a:t>
            </a:r>
            <a:r>
              <a:rPr lang="en-US" sz="3600">
                <a:solidFill>
                  <a:schemeClr val="lt1"/>
                </a:solidFill>
                <a:latin typeface="Lato"/>
                <a:ea typeface="Lato"/>
                <a:cs typeface="Lato"/>
                <a:sym typeface="Lato"/>
              </a:rPr>
              <a:t>, </a:t>
            </a:r>
            <a:r>
              <a:rPr i="0" lang="en-US" sz="3600" u="none" cap="none" strike="noStrike">
                <a:solidFill>
                  <a:schemeClr val="lt1"/>
                </a:solidFill>
                <a:latin typeface="Lato"/>
                <a:ea typeface="Lato"/>
                <a:cs typeface="Lato"/>
                <a:sym typeface="Lato"/>
              </a:rPr>
              <a:t>allow</a:t>
            </a:r>
            <a:r>
              <a:rPr lang="en-US" sz="3600">
                <a:solidFill>
                  <a:schemeClr val="lt1"/>
                </a:solidFill>
                <a:latin typeface="Lato"/>
                <a:ea typeface="Lato"/>
                <a:cs typeface="Lato"/>
                <a:sym typeface="Lato"/>
              </a:rPr>
              <a:t>ing</a:t>
            </a:r>
            <a:r>
              <a:rPr i="0" lang="en-US" sz="3600" u="none" cap="none" strike="noStrike">
                <a:solidFill>
                  <a:schemeClr val="lt1"/>
                </a:solidFill>
                <a:latin typeface="Lato"/>
                <a:ea typeface="Lato"/>
                <a:cs typeface="Lato"/>
                <a:sym typeface="Lato"/>
              </a:rPr>
              <a:t> more non- </a:t>
            </a:r>
            <a:r>
              <a:rPr lang="en-US" sz="3600">
                <a:solidFill>
                  <a:schemeClr val="lt1"/>
                </a:solidFill>
                <a:latin typeface="Lato"/>
                <a:ea typeface="Lato"/>
                <a:cs typeface="Lato"/>
                <a:sym typeface="Lato"/>
              </a:rPr>
              <a:t>western </a:t>
            </a:r>
            <a:r>
              <a:rPr i="0" lang="en-US" sz="3600" u="none" cap="none" strike="noStrike">
                <a:solidFill>
                  <a:schemeClr val="lt1"/>
                </a:solidFill>
                <a:latin typeface="Lato"/>
                <a:ea typeface="Lato"/>
                <a:cs typeface="Lato"/>
                <a:sym typeface="Lato"/>
              </a:rPr>
              <a:t>European </a:t>
            </a:r>
            <a:r>
              <a:rPr lang="en-US" sz="3600">
                <a:solidFill>
                  <a:schemeClr val="lt1"/>
                </a:solidFill>
                <a:latin typeface="Lato"/>
                <a:ea typeface="Lato"/>
                <a:cs typeface="Lato"/>
                <a:sym typeface="Lato"/>
              </a:rPr>
              <a:t>immigrants </a:t>
            </a:r>
            <a:r>
              <a:rPr i="0" lang="en-US" sz="3600" u="none" cap="none" strike="noStrike">
                <a:solidFill>
                  <a:schemeClr val="lt1"/>
                </a:solidFill>
                <a:latin typeface="Lato"/>
                <a:ea typeface="Lato"/>
                <a:cs typeface="Lato"/>
                <a:sym typeface="Lato"/>
              </a:rPr>
              <a:t>to arrive</a:t>
            </a:r>
            <a:r>
              <a:rPr lang="en-US" sz="3600">
                <a:solidFill>
                  <a:schemeClr val="lt1"/>
                </a:solidFill>
                <a:latin typeface="Lato"/>
                <a:ea typeface="Lato"/>
                <a:cs typeface="Lato"/>
                <a:sym typeface="Lato"/>
              </a:rPr>
              <a:t>. Immigrants today enter primarily based on family relationships and employment skills.</a:t>
            </a:r>
            <a:endParaRPr i="0" sz="36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223" name="Google Shape;223;p28"/>
          <p:cNvSpPr txBox="1"/>
          <p:nvPr/>
        </p:nvSpPr>
        <p:spPr>
          <a:xfrm>
            <a:off x="228600" y="228601"/>
            <a:ext cx="2971800" cy="228599"/>
          </a:xfrm>
          <a:prstGeom prst="rect">
            <a:avLst/>
          </a:prstGeom>
          <a:solidFill>
            <a:schemeClr val="dk1">
              <a:alpha val="24705"/>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0" lang="en-US" sz="800" u="none" cap="none" strike="noStrike">
                <a:solidFill>
                  <a:schemeClr val="lt1"/>
                </a:solidFill>
                <a:latin typeface="Century Gothic"/>
                <a:ea typeface="Century Gothic"/>
                <a:cs typeface="Century Gothic"/>
                <a:sym typeface="Century Gothic"/>
              </a:rPr>
              <a:t>Lyndon B. Johnson Library Collection/Yoichi</a:t>
            </a:r>
            <a:r>
              <a:rPr lang="en-US" sz="800">
                <a:solidFill>
                  <a:schemeClr val="lt1"/>
                </a:solidFill>
                <a:latin typeface="Century Gothic"/>
                <a:ea typeface="Century Gothic"/>
                <a:cs typeface="Century Gothic"/>
                <a:sym typeface="Century Gothic"/>
              </a:rPr>
              <a:t> </a:t>
            </a:r>
            <a:r>
              <a:rPr b="0" lang="en-US" sz="800" u="none" cap="none" strike="noStrike">
                <a:solidFill>
                  <a:schemeClr val="lt1"/>
                </a:solidFill>
                <a:latin typeface="Century Gothic"/>
                <a:ea typeface="Century Gothic"/>
                <a:cs typeface="Century Gothic"/>
                <a:sym typeface="Century Gothic"/>
              </a:rPr>
              <a:t>R. Okamot </a:t>
            </a:r>
            <a:endParaRPr b="0" sz="1800" u="none" cap="none" strike="noStrike">
              <a:solidFill>
                <a:schemeClr val="lt1"/>
              </a:solidFill>
              <a:latin typeface="Arial"/>
              <a:ea typeface="Arial"/>
              <a:cs typeface="Arial"/>
              <a:sym typeface="Arial"/>
            </a:endParaRPr>
          </a:p>
        </p:txBody>
      </p:sp>
      <p:sp>
        <p:nvSpPr>
          <p:cNvPr id="224" name="Google Shape;224;p28"/>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13</a:t>
            </a:r>
            <a:endParaRPr b="1" sz="3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9"/>
          <p:cNvSpPr txBox="1"/>
          <p:nvPr/>
        </p:nvSpPr>
        <p:spPr>
          <a:xfrm>
            <a:off x="266700" y="5556250"/>
            <a:ext cx="15011400" cy="30339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Calibri"/>
              <a:buNone/>
            </a:pPr>
            <a:r>
              <a:t/>
            </a:r>
            <a:endParaRPr b="1" i="0" sz="2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chemeClr val="lt1"/>
              </a:buClr>
              <a:buFont typeface="Century Gothic"/>
              <a:buNone/>
            </a:pPr>
            <a:r>
              <a:rPr b="1" i="0" lang="en-US" sz="4200" u="none" cap="none" strike="noStrike">
                <a:solidFill>
                  <a:schemeClr val="lt1"/>
                </a:solidFill>
                <a:latin typeface="Lato"/>
                <a:ea typeface="Lato"/>
                <a:cs typeface="Lato"/>
                <a:sym typeface="Lato"/>
              </a:rPr>
              <a:t>1965 </a:t>
            </a:r>
            <a:r>
              <a:rPr i="0" lang="en-US" sz="3600" u="none" cap="none" strike="noStrike">
                <a:solidFill>
                  <a:schemeClr val="lt1"/>
                </a:solidFill>
                <a:latin typeface="Lato"/>
                <a:ea typeface="Lato"/>
                <a:cs typeface="Lato"/>
                <a:sym typeface="Lato"/>
              </a:rPr>
              <a:t> </a:t>
            </a:r>
            <a:r>
              <a:rPr lang="en-US" sz="3600">
                <a:solidFill>
                  <a:schemeClr val="lt1"/>
                </a:solidFill>
                <a:latin typeface="Lato"/>
                <a:ea typeface="Lato"/>
                <a:cs typeface="Lato"/>
                <a:sym typeface="Lato"/>
              </a:rPr>
              <a:t>Cuban refugees, admitted </a:t>
            </a:r>
            <a:r>
              <a:rPr i="0" lang="en-US" sz="3600" u="none" cap="none" strike="noStrike">
                <a:solidFill>
                  <a:schemeClr val="lt1"/>
                </a:solidFill>
                <a:latin typeface="Lato"/>
                <a:ea typeface="Lato"/>
                <a:cs typeface="Lato"/>
                <a:sym typeface="Lato"/>
              </a:rPr>
              <a:t>with special visas because of the country’s communist revolution,</a:t>
            </a:r>
            <a:r>
              <a:rPr lang="en-US" sz="3600">
                <a:solidFill>
                  <a:schemeClr val="lt1"/>
                </a:solidFill>
                <a:latin typeface="Lato"/>
                <a:ea typeface="Lato"/>
                <a:cs typeface="Lato"/>
                <a:sym typeface="Lato"/>
              </a:rPr>
              <a:t> were sponsored and supported by the Christian Reformed Church. </a:t>
            </a:r>
            <a:r>
              <a:rPr i="0" lang="en-US" sz="3600" u="none" cap="none" strike="noStrike">
                <a:solidFill>
                  <a:schemeClr val="lt1"/>
                </a:solidFill>
                <a:latin typeface="Lato"/>
                <a:ea typeface="Lato"/>
                <a:cs typeface="Lato"/>
                <a:sym typeface="Lato"/>
              </a:rPr>
              <a:t>Over the next ten years, </a:t>
            </a:r>
            <a:r>
              <a:rPr lang="en-US" sz="3600">
                <a:solidFill>
                  <a:schemeClr val="lt1"/>
                </a:solidFill>
                <a:latin typeface="Lato"/>
                <a:ea typeface="Lato"/>
                <a:cs typeface="Lato"/>
                <a:sym typeface="Lato"/>
              </a:rPr>
              <a:t>World Renew’s Good Samaritan Center in Miami would help more than 2,500 people.</a:t>
            </a:r>
            <a:r>
              <a:rPr i="0" lang="en-US" sz="3600" u="none" cap="none" strike="noStrike">
                <a:solidFill>
                  <a:schemeClr val="lt1"/>
                </a:solidFill>
                <a:latin typeface="Lato"/>
                <a:ea typeface="Lato"/>
                <a:cs typeface="Lato"/>
                <a:sym typeface="Lato"/>
              </a:rPr>
              <a:t> </a:t>
            </a:r>
            <a:endParaRPr i="0" sz="36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231" name="Google Shape;231;p29"/>
          <p:cNvSpPr txBox="1"/>
          <p:nvPr/>
        </p:nvSpPr>
        <p:spPr>
          <a:xfrm>
            <a:off x="152400" y="152400"/>
            <a:ext cx="46482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800" u="none" cap="none" strike="noStrike">
                <a:solidFill>
                  <a:schemeClr val="lt1"/>
                </a:solidFill>
                <a:latin typeface="Century Gothic"/>
                <a:ea typeface="Century Gothic"/>
                <a:cs typeface="Century Gothic"/>
                <a:sym typeface="Century Gothic"/>
              </a:rPr>
              <a:t>U.S. Coast</a:t>
            </a:r>
            <a:r>
              <a:rPr b="0" i="0" lang="en-US" sz="800" u="none" cap="none" strike="noStrike">
                <a:solidFill>
                  <a:schemeClr val="lt1"/>
                </a:solidFill>
                <a:latin typeface="Century Gothic"/>
                <a:ea typeface="Century Gothic"/>
                <a:cs typeface="Century Gothic"/>
                <a:sym typeface="Century Gothic"/>
              </a:rPr>
              <a:t> Guard </a:t>
            </a:r>
            <a:r>
              <a:rPr lang="en-US" sz="800">
                <a:solidFill>
                  <a:schemeClr val="lt1"/>
                </a:solidFill>
                <a:latin typeface="Century Gothic"/>
                <a:ea typeface="Century Gothic"/>
                <a:cs typeface="Century Gothic"/>
                <a:sym typeface="Century Gothic"/>
              </a:rPr>
              <a:t>official photo. http://www.uscg.mil/history/uscghist/camarioca1965.asp</a:t>
            </a:r>
            <a:endParaRPr b="0" i="0" sz="800" u="none" cap="none" strike="noStrike">
              <a:solidFill>
                <a:schemeClr val="lt1"/>
              </a:solidFill>
              <a:latin typeface="Arial"/>
              <a:ea typeface="Arial"/>
              <a:cs typeface="Arial"/>
              <a:sym typeface="Arial"/>
            </a:endParaRPr>
          </a:p>
        </p:txBody>
      </p:sp>
      <p:pic>
        <p:nvPicPr>
          <p:cNvPr descr="0da11921a0496478098c5cb5cd6c2cef.jpg" id="232" name="Google Shape;232;p29"/>
          <p:cNvPicPr preferRelativeResize="0"/>
          <p:nvPr/>
        </p:nvPicPr>
        <p:blipFill>
          <a:blip r:embed="rId3">
            <a:alphaModFix/>
          </a:blip>
          <a:stretch>
            <a:fillRect/>
          </a:stretch>
        </p:blipFill>
        <p:spPr>
          <a:xfrm>
            <a:off x="4585888" y="457200"/>
            <a:ext cx="6373035" cy="4627163"/>
          </a:xfrm>
          <a:prstGeom prst="rect">
            <a:avLst/>
          </a:prstGeom>
          <a:noFill/>
          <a:ln>
            <a:noFill/>
          </a:ln>
        </p:spPr>
      </p:pic>
      <p:sp>
        <p:nvSpPr>
          <p:cNvPr id="233" name="Google Shape;233;p29"/>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14</a:t>
            </a:r>
            <a:endParaRPr b="1" sz="36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30"/>
          <p:cNvPicPr preferRelativeResize="0"/>
          <p:nvPr/>
        </p:nvPicPr>
        <p:blipFill>
          <a:blip r:embed="rId3">
            <a:alphaModFix/>
          </a:blip>
          <a:stretch>
            <a:fillRect/>
          </a:stretch>
        </p:blipFill>
        <p:spPr>
          <a:xfrm>
            <a:off x="0" y="0"/>
            <a:ext cx="15544800" cy="9955525"/>
          </a:xfrm>
          <a:prstGeom prst="rect">
            <a:avLst/>
          </a:prstGeom>
          <a:noFill/>
          <a:ln>
            <a:noFill/>
          </a:ln>
        </p:spPr>
      </p:pic>
      <p:sp>
        <p:nvSpPr>
          <p:cNvPr id="240" name="Google Shape;240;p30"/>
          <p:cNvSpPr txBox="1"/>
          <p:nvPr/>
        </p:nvSpPr>
        <p:spPr>
          <a:xfrm>
            <a:off x="434000" y="6120325"/>
            <a:ext cx="14602500" cy="30825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1" lang="en-US" sz="3600">
                <a:solidFill>
                  <a:schemeClr val="lt1"/>
                </a:solidFill>
                <a:latin typeface="Lato"/>
                <a:ea typeface="Lato"/>
                <a:cs typeface="Lato"/>
                <a:sym typeface="Lato"/>
              </a:rPr>
              <a:t>1968 </a:t>
            </a:r>
            <a:r>
              <a:rPr lang="en-US" sz="3600">
                <a:solidFill>
                  <a:schemeClr val="lt1"/>
                </a:solidFill>
                <a:latin typeface="Lato"/>
                <a:ea typeface="Lato"/>
                <a:cs typeface="Lato"/>
                <a:sym typeface="Lato"/>
              </a:rPr>
              <a:t>United States signs the “Protocol Relating to the Status of Refugees,” a key treaty including 146 countries. Before this, “refugees” were generally defined only as European victims of WWII; by removing time and geography restrictions, others fleeing persecution could be considered refugees.</a:t>
            </a:r>
            <a:endParaRPr sz="3600">
              <a:solidFill>
                <a:schemeClr val="lt1"/>
              </a:solidFill>
              <a:latin typeface="Lato"/>
              <a:ea typeface="Lato"/>
              <a:cs typeface="Lato"/>
              <a:sym typeface="Lato"/>
            </a:endParaRPr>
          </a:p>
          <a:p>
            <a:pPr indent="0" lvl="0" marL="0" marR="0" rtl="0" algn="ctr">
              <a:lnSpc>
                <a:spcPct val="100000"/>
              </a:lnSpc>
              <a:spcBef>
                <a:spcPts val="0"/>
              </a:spcBef>
              <a:spcAft>
                <a:spcPts val="0"/>
              </a:spcAft>
              <a:buClr>
                <a:schemeClr val="lt1"/>
              </a:buClr>
              <a:buFont typeface="Century Gothic"/>
              <a:buNone/>
            </a:pPr>
            <a:r>
              <a:t/>
            </a:r>
            <a:endParaRPr b="1" sz="4200">
              <a:solidFill>
                <a:schemeClr val="lt1"/>
              </a:solidFill>
              <a:latin typeface="Raleway"/>
              <a:ea typeface="Raleway"/>
              <a:cs typeface="Raleway"/>
              <a:sym typeface="Raleway"/>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241" name="Google Shape;241;p30"/>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15</a:t>
            </a:r>
            <a:endParaRPr b="1" sz="36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descr="http://upload.wikimedia.org/wikipedia/commons/d/d0/Vietnamese_refugees_on_US_carrier,_Operation_Frequent_Wind.jpg" id="247" name="Google Shape;247;p31"/>
          <p:cNvPicPr preferRelativeResize="0"/>
          <p:nvPr/>
        </p:nvPicPr>
        <p:blipFill rotWithShape="1">
          <a:blip r:embed="rId3">
            <a:alphaModFix/>
          </a:blip>
          <a:srcRect b="11333" l="0" r="1448" t="1333"/>
          <a:stretch/>
        </p:blipFill>
        <p:spPr>
          <a:xfrm>
            <a:off x="0" y="0"/>
            <a:ext cx="15544800" cy="10058400"/>
          </a:xfrm>
          <a:prstGeom prst="rect">
            <a:avLst/>
          </a:prstGeom>
          <a:noFill/>
          <a:ln>
            <a:noFill/>
          </a:ln>
          <a:effectLst>
            <a:outerShdw blurRad="57150" rotWithShape="0" algn="tl" dir="2700000" dist="50800">
              <a:srgbClr val="000000">
                <a:alpha val="40000"/>
              </a:srgbClr>
            </a:outerShdw>
          </a:effectLst>
        </p:spPr>
      </p:pic>
      <p:sp>
        <p:nvSpPr>
          <p:cNvPr id="248" name="Google Shape;248;p31"/>
          <p:cNvSpPr txBox="1"/>
          <p:nvPr/>
        </p:nvSpPr>
        <p:spPr>
          <a:xfrm>
            <a:off x="228600" y="6045475"/>
            <a:ext cx="15011400" cy="35175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Calibri"/>
              <a:buNone/>
            </a:pPr>
            <a:r>
              <a:t/>
            </a:r>
            <a:endParaRPr b="1" i="0" sz="8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chemeClr val="lt1"/>
              </a:buClr>
              <a:buFont typeface="Century Gothic"/>
              <a:buNone/>
            </a:pPr>
            <a:r>
              <a:rPr b="1" i="0" lang="en-US" sz="3600" u="none" cap="none" strike="noStrike">
                <a:solidFill>
                  <a:schemeClr val="lt1"/>
                </a:solidFill>
                <a:latin typeface="Lato"/>
                <a:ea typeface="Lato"/>
                <a:cs typeface="Lato"/>
                <a:sym typeface="Lato"/>
              </a:rPr>
              <a:t>1970</a:t>
            </a:r>
            <a:r>
              <a:rPr b="1" lang="en-US" sz="3600">
                <a:solidFill>
                  <a:schemeClr val="lt1"/>
                </a:solidFill>
                <a:latin typeface="Lato"/>
                <a:ea typeface="Lato"/>
                <a:cs typeface="Lato"/>
                <a:sym typeface="Lato"/>
              </a:rPr>
              <a:t>-1980</a:t>
            </a:r>
            <a:r>
              <a:rPr b="1" i="0" lang="en-US" sz="3600" u="none" cap="none" strike="noStrike">
                <a:solidFill>
                  <a:schemeClr val="lt1"/>
                </a:solidFill>
                <a:latin typeface="Lato"/>
                <a:ea typeface="Lato"/>
                <a:cs typeface="Lato"/>
                <a:sym typeface="Lato"/>
              </a:rPr>
              <a:t> </a:t>
            </a:r>
            <a:r>
              <a:rPr lang="en-US" sz="3600">
                <a:solidFill>
                  <a:schemeClr val="lt1"/>
                </a:solidFill>
                <a:latin typeface="Lato"/>
                <a:ea typeface="Lato"/>
                <a:cs typeface="Lato"/>
                <a:sym typeface="Lato"/>
              </a:rPr>
              <a:t>After the fall of Saigon in 1975, President Ford created a task force to admit over 130,000 South Vietnamese refugees in just one year.</a:t>
            </a:r>
            <a:r>
              <a:rPr b="1" i="0" lang="en-US" sz="3600" u="none" cap="none" strike="noStrike">
                <a:solidFill>
                  <a:schemeClr val="lt1"/>
                </a:solidFill>
                <a:latin typeface="Lato"/>
                <a:ea typeface="Lato"/>
                <a:cs typeface="Lato"/>
                <a:sym typeface="Lato"/>
              </a:rPr>
              <a:t> </a:t>
            </a:r>
            <a:r>
              <a:rPr lang="en-US" sz="3600">
                <a:solidFill>
                  <a:schemeClr val="lt1"/>
                </a:solidFill>
                <a:latin typeface="Lato"/>
                <a:ea typeface="Lato"/>
                <a:cs typeface="Lato"/>
                <a:sym typeface="Lato"/>
              </a:rPr>
              <a:t>The faith community, including </a:t>
            </a:r>
            <a:r>
              <a:rPr i="0" lang="en-US" sz="3600" u="none" cap="none" strike="noStrike">
                <a:solidFill>
                  <a:schemeClr val="lt1"/>
                </a:solidFill>
                <a:latin typeface="Lato"/>
                <a:ea typeface="Lato"/>
                <a:cs typeface="Lato"/>
                <a:sym typeface="Lato"/>
              </a:rPr>
              <a:t>Christian Reformed congregations, welcomed an influx of refugees from war-torn countries</a:t>
            </a:r>
            <a:r>
              <a:rPr i="0" lang="en-US" sz="3600" u="none" cap="none" strike="noStrike">
                <a:solidFill>
                  <a:schemeClr val="lt1"/>
                </a:solidFill>
                <a:latin typeface="Lato"/>
                <a:ea typeface="Lato"/>
                <a:cs typeface="Lato"/>
                <a:sym typeface="Lato"/>
              </a:rPr>
              <a:t> in </a:t>
            </a:r>
            <a:r>
              <a:rPr i="0" lang="en-US" sz="3600" u="none" cap="none" strike="noStrike">
                <a:solidFill>
                  <a:schemeClr val="lt1"/>
                </a:solidFill>
                <a:latin typeface="Lato"/>
                <a:ea typeface="Lato"/>
                <a:cs typeface="Lato"/>
                <a:sym typeface="Lato"/>
              </a:rPr>
              <a:t>Southe</a:t>
            </a:r>
            <a:r>
              <a:rPr lang="en-US" sz="3600">
                <a:solidFill>
                  <a:schemeClr val="lt1"/>
                </a:solidFill>
                <a:latin typeface="Lato"/>
                <a:ea typeface="Lato"/>
                <a:cs typeface="Lato"/>
                <a:sym typeface="Lato"/>
              </a:rPr>
              <a:t>ast Asia like Cambodia, Laos, and Vietnam.</a:t>
            </a:r>
            <a:endParaRPr i="0" sz="36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249" name="Google Shape;249;p31"/>
          <p:cNvSpPr txBox="1"/>
          <p:nvPr/>
        </p:nvSpPr>
        <p:spPr>
          <a:xfrm>
            <a:off x="228600" y="206375"/>
            <a:ext cx="4876800" cy="2508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entury Gothic"/>
              <a:buNone/>
            </a:pPr>
            <a:r>
              <a:rPr b="0" i="0" lang="en-US" sz="800" u="none" cap="none" strike="noStrike">
                <a:solidFill>
                  <a:schemeClr val="dk1"/>
                </a:solidFill>
                <a:latin typeface="Century Gothic"/>
                <a:ea typeface="Century Gothic"/>
                <a:cs typeface="Century Gothic"/>
                <a:sym typeface="Century Gothic"/>
              </a:rPr>
              <a:t>“Vietnamese Refugees on US carrier,” Operation Frequent Wind.  Wikipedia Commons.</a:t>
            </a:r>
            <a:endParaRPr b="0" i="0" sz="1800" u="none" cap="none" strike="noStrike">
              <a:solidFill>
                <a:schemeClr val="dk1"/>
              </a:solidFill>
              <a:latin typeface="Arial"/>
              <a:ea typeface="Arial"/>
              <a:cs typeface="Arial"/>
              <a:sym typeface="Arial"/>
            </a:endParaRPr>
          </a:p>
        </p:txBody>
      </p:sp>
      <p:sp>
        <p:nvSpPr>
          <p:cNvPr id="250" name="Google Shape;250;p31"/>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16</a:t>
            </a:r>
            <a:endParaRPr b="1" sz="3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4"/>
          <p:cNvSpPr txBox="1"/>
          <p:nvPr/>
        </p:nvSpPr>
        <p:spPr>
          <a:xfrm>
            <a:off x="739500" y="679150"/>
            <a:ext cx="14134200" cy="70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6000">
                <a:latin typeface="Calibri"/>
                <a:ea typeface="Calibri"/>
                <a:cs typeface="Calibri"/>
                <a:sym typeface="Calibri"/>
              </a:rPr>
              <a:t>Guiding Questions</a:t>
            </a:r>
            <a:endParaRPr b="1" sz="6000">
              <a:latin typeface="Calibri"/>
              <a:ea typeface="Calibri"/>
              <a:cs typeface="Calibri"/>
              <a:sym typeface="Calibri"/>
            </a:endParaRPr>
          </a:p>
          <a:p>
            <a:pPr indent="0" lvl="0" marL="0" rtl="0" algn="ctr">
              <a:spcBef>
                <a:spcPts val="0"/>
              </a:spcBef>
              <a:spcAft>
                <a:spcPts val="0"/>
              </a:spcAft>
              <a:buNone/>
            </a:pPr>
            <a:r>
              <a:t/>
            </a:r>
            <a:endParaRPr b="1" sz="3000">
              <a:latin typeface="Calibri"/>
              <a:ea typeface="Calibri"/>
              <a:cs typeface="Calibri"/>
              <a:sym typeface="Calibri"/>
            </a:endParaRPr>
          </a:p>
          <a:p>
            <a:pPr indent="0" lvl="0" marL="0" rtl="0" algn="ctr">
              <a:spcBef>
                <a:spcPts val="0"/>
              </a:spcBef>
              <a:spcAft>
                <a:spcPts val="0"/>
              </a:spcAft>
              <a:buNone/>
            </a:pPr>
            <a:r>
              <a:rPr lang="en-US" sz="4800">
                <a:latin typeface="Calibri"/>
                <a:ea typeface="Calibri"/>
                <a:cs typeface="Calibri"/>
                <a:sym typeface="Calibri"/>
              </a:rPr>
              <a:t>What were the </a:t>
            </a:r>
            <a:r>
              <a:rPr b="1" lang="en-US" sz="4800">
                <a:latin typeface="Calibri"/>
                <a:ea typeface="Calibri"/>
                <a:cs typeface="Calibri"/>
                <a:sym typeface="Calibri"/>
              </a:rPr>
              <a:t>hopes and desires</a:t>
            </a:r>
            <a:r>
              <a:rPr lang="en-US" sz="4800">
                <a:latin typeface="Calibri"/>
                <a:ea typeface="Calibri"/>
                <a:cs typeface="Calibri"/>
                <a:sym typeface="Calibri"/>
              </a:rPr>
              <a:t> or </a:t>
            </a:r>
            <a:r>
              <a:rPr b="1" lang="en-US" sz="4800">
                <a:latin typeface="Calibri"/>
                <a:ea typeface="Calibri"/>
                <a:cs typeface="Calibri"/>
                <a:sym typeface="Calibri"/>
              </a:rPr>
              <a:t>fears</a:t>
            </a:r>
            <a:r>
              <a:rPr lang="en-US" sz="4800">
                <a:latin typeface="Calibri"/>
                <a:ea typeface="Calibri"/>
                <a:cs typeface="Calibri"/>
                <a:sym typeface="Calibri"/>
              </a:rPr>
              <a:t> that characterized this period in U.S. history?</a:t>
            </a:r>
            <a:endParaRPr sz="4800">
              <a:latin typeface="Calibri"/>
              <a:ea typeface="Calibri"/>
              <a:cs typeface="Calibri"/>
              <a:sym typeface="Calibri"/>
            </a:endParaRPr>
          </a:p>
          <a:p>
            <a:pPr indent="0" lvl="0" marL="0" rtl="0" algn="ctr">
              <a:spcBef>
                <a:spcPts val="0"/>
              </a:spcBef>
              <a:spcAft>
                <a:spcPts val="0"/>
              </a:spcAft>
              <a:buNone/>
            </a:pPr>
            <a:r>
              <a:t/>
            </a:r>
            <a:endParaRPr sz="3000">
              <a:latin typeface="Calibri"/>
              <a:ea typeface="Calibri"/>
              <a:cs typeface="Calibri"/>
              <a:sym typeface="Calibri"/>
            </a:endParaRPr>
          </a:p>
          <a:p>
            <a:pPr indent="0" lvl="0" marL="0" rtl="0" algn="ctr">
              <a:spcBef>
                <a:spcPts val="0"/>
              </a:spcBef>
              <a:spcAft>
                <a:spcPts val="0"/>
              </a:spcAft>
              <a:buNone/>
            </a:pPr>
            <a:r>
              <a:rPr lang="en-US" sz="4800">
                <a:latin typeface="Calibri"/>
                <a:ea typeface="Calibri"/>
                <a:cs typeface="Calibri"/>
                <a:sym typeface="Calibri"/>
              </a:rPr>
              <a:t>How did those </a:t>
            </a:r>
            <a:r>
              <a:rPr b="1" lang="en-US" sz="4800">
                <a:latin typeface="Calibri"/>
                <a:ea typeface="Calibri"/>
                <a:cs typeface="Calibri"/>
                <a:sym typeface="Calibri"/>
              </a:rPr>
              <a:t>hopes and desires</a:t>
            </a:r>
            <a:r>
              <a:rPr lang="en-US" sz="4800">
                <a:latin typeface="Calibri"/>
                <a:ea typeface="Calibri"/>
                <a:cs typeface="Calibri"/>
                <a:sym typeface="Calibri"/>
              </a:rPr>
              <a:t> or </a:t>
            </a:r>
            <a:r>
              <a:rPr b="1" lang="en-US" sz="4800">
                <a:latin typeface="Calibri"/>
                <a:ea typeface="Calibri"/>
                <a:cs typeface="Calibri"/>
                <a:sym typeface="Calibri"/>
              </a:rPr>
              <a:t>fears</a:t>
            </a:r>
            <a:r>
              <a:rPr lang="en-US" sz="4800">
                <a:latin typeface="Calibri"/>
                <a:ea typeface="Calibri"/>
                <a:cs typeface="Calibri"/>
                <a:sym typeface="Calibri"/>
              </a:rPr>
              <a:t> inform political opinions on the topic of immigration?</a:t>
            </a:r>
            <a:endParaRPr sz="4800">
              <a:latin typeface="Calibri"/>
              <a:ea typeface="Calibri"/>
              <a:cs typeface="Calibri"/>
              <a:sym typeface="Calibri"/>
            </a:endParaRPr>
          </a:p>
          <a:p>
            <a:pPr indent="0" lvl="0" marL="0" rtl="0" algn="ctr">
              <a:spcBef>
                <a:spcPts val="0"/>
              </a:spcBef>
              <a:spcAft>
                <a:spcPts val="0"/>
              </a:spcAft>
              <a:buNone/>
            </a:pPr>
            <a:r>
              <a:t/>
            </a:r>
            <a:endParaRPr sz="30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4800">
                <a:solidFill>
                  <a:schemeClr val="dk1"/>
                </a:solidFill>
                <a:latin typeface="Calibri"/>
                <a:ea typeface="Calibri"/>
                <a:cs typeface="Calibri"/>
                <a:sym typeface="Calibri"/>
              </a:rPr>
              <a:t>For what reasons have our immigration policies aimed to </a:t>
            </a:r>
            <a:r>
              <a:rPr b="1" lang="en-US" sz="4800">
                <a:solidFill>
                  <a:schemeClr val="dk1"/>
                </a:solidFill>
                <a:latin typeface="Calibri"/>
                <a:ea typeface="Calibri"/>
                <a:cs typeface="Calibri"/>
                <a:sym typeface="Calibri"/>
              </a:rPr>
              <a:t>welcome</a:t>
            </a:r>
            <a:r>
              <a:rPr lang="en-US" sz="4800">
                <a:solidFill>
                  <a:schemeClr val="dk1"/>
                </a:solidFill>
                <a:latin typeface="Calibri"/>
                <a:ea typeface="Calibri"/>
                <a:cs typeface="Calibri"/>
                <a:sym typeface="Calibri"/>
              </a:rPr>
              <a:t> immigrants or </a:t>
            </a:r>
            <a:r>
              <a:rPr b="1" lang="en-US" sz="4800">
                <a:solidFill>
                  <a:schemeClr val="dk1"/>
                </a:solidFill>
                <a:latin typeface="Calibri"/>
                <a:ea typeface="Calibri"/>
                <a:cs typeface="Calibri"/>
                <a:sym typeface="Calibri"/>
              </a:rPr>
              <a:t>deny entry</a:t>
            </a:r>
            <a:r>
              <a:rPr lang="en-US" sz="4800">
                <a:solidFill>
                  <a:schemeClr val="dk1"/>
                </a:solidFill>
                <a:latin typeface="Calibri"/>
                <a:ea typeface="Calibri"/>
                <a:cs typeface="Calibri"/>
                <a:sym typeface="Calibri"/>
              </a:rPr>
              <a:t> to immigrants?</a:t>
            </a:r>
            <a:endParaRPr sz="4800">
              <a:solidFill>
                <a:schemeClr val="dk1"/>
              </a:solidFill>
              <a:latin typeface="Calibri"/>
              <a:ea typeface="Calibri"/>
              <a:cs typeface="Calibri"/>
              <a:sym typeface="Calibri"/>
            </a:endParaRPr>
          </a:p>
          <a:p>
            <a:pPr indent="0" lvl="0" marL="0" rtl="0" algn="ctr">
              <a:spcBef>
                <a:spcPts val="0"/>
              </a:spcBef>
              <a:spcAft>
                <a:spcPts val="0"/>
              </a:spcAft>
              <a:buNone/>
            </a:pPr>
            <a:r>
              <a:t/>
            </a:r>
            <a:endParaRPr sz="4800">
              <a:latin typeface="Calibri"/>
              <a:ea typeface="Calibri"/>
              <a:cs typeface="Calibri"/>
              <a:sym typeface="Calibri"/>
            </a:endParaRPr>
          </a:p>
          <a:p>
            <a:pPr indent="0" lvl="0" marL="0" rtl="0" algn="l">
              <a:spcBef>
                <a:spcPts val="0"/>
              </a:spcBef>
              <a:spcAft>
                <a:spcPts val="0"/>
              </a:spcAft>
              <a:buNone/>
            </a:pPr>
            <a:r>
              <a:t/>
            </a:r>
            <a:endParaRPr sz="4800">
              <a:latin typeface="Calibri"/>
              <a:ea typeface="Calibri"/>
              <a:cs typeface="Calibri"/>
              <a:sym typeface="Calibri"/>
            </a:endParaRPr>
          </a:p>
        </p:txBody>
      </p:sp>
      <p:cxnSp>
        <p:nvCxnSpPr>
          <p:cNvPr id="97" name="Google Shape;97;p14"/>
          <p:cNvCxnSpPr/>
          <p:nvPr/>
        </p:nvCxnSpPr>
        <p:spPr>
          <a:xfrm>
            <a:off x="-22800" y="9048800"/>
            <a:ext cx="15658800" cy="0"/>
          </a:xfrm>
          <a:prstGeom prst="straightConnector1">
            <a:avLst/>
          </a:prstGeom>
          <a:noFill/>
          <a:ln cap="flat" cmpd="sng" w="76200">
            <a:solidFill>
              <a:srgbClr val="FF9900"/>
            </a:solidFill>
            <a:prstDash val="solid"/>
            <a:round/>
            <a:headEnd len="med" w="med" type="none"/>
            <a:tailEnd len="med" w="med" type="none"/>
          </a:ln>
          <a:effectLst>
            <a:outerShdw blurRad="57150" rotWithShape="0" algn="bl" dir="5400000" dist="19050">
              <a:srgbClr val="FF9900">
                <a:alpha val="50000"/>
              </a:srgbClr>
            </a:outerShdw>
            <a:reflection blurRad="0" dir="5400000" dist="38100" endA="0" endPos="30000" fadeDir="5400012" kx="0" rotWithShape="0" algn="bl" stPos="0" sy="-100000" ky="0"/>
          </a:effectLst>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2"/>
          <p:cNvSpPr txBox="1"/>
          <p:nvPr/>
        </p:nvSpPr>
        <p:spPr>
          <a:xfrm>
            <a:off x="0" y="0"/>
            <a:ext cx="15544800" cy="10058400"/>
          </a:xfrm>
          <a:prstGeom prst="rect">
            <a:avLst/>
          </a:prstGeom>
          <a:solidFill>
            <a:srgbClr val="000000">
              <a:alpha val="80000"/>
            </a:srgbClr>
          </a:solidFill>
          <a:ln cap="flat" cmpd="sng" w="38100">
            <a:solidFill>
              <a:schemeClr val="dk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pic>
        <p:nvPicPr>
          <p:cNvPr descr="http://cdn.dipity.com/uploads/events/d5de7cf4b75f5946307ea424ea30f2a0_1M.png" id="257" name="Google Shape;257;p32"/>
          <p:cNvPicPr preferRelativeResize="0"/>
          <p:nvPr/>
        </p:nvPicPr>
        <p:blipFill rotWithShape="1">
          <a:blip r:embed="rId3">
            <a:alphaModFix/>
          </a:blip>
          <a:srcRect b="0" l="0" r="0" t="4348"/>
          <a:stretch/>
        </p:blipFill>
        <p:spPr>
          <a:xfrm>
            <a:off x="2133600" y="33528"/>
            <a:ext cx="11277600" cy="9948672"/>
          </a:xfrm>
          <a:prstGeom prst="rect">
            <a:avLst/>
          </a:prstGeom>
          <a:noFill/>
          <a:ln>
            <a:noFill/>
          </a:ln>
        </p:spPr>
      </p:pic>
      <p:sp>
        <p:nvSpPr>
          <p:cNvPr id="258" name="Google Shape;258;p32"/>
          <p:cNvSpPr txBox="1"/>
          <p:nvPr/>
        </p:nvSpPr>
        <p:spPr>
          <a:xfrm>
            <a:off x="304800" y="7010400"/>
            <a:ext cx="14935201" cy="2209799"/>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Calibri"/>
              <a:buNone/>
            </a:pPr>
            <a:r>
              <a:t/>
            </a:r>
            <a:endParaRPr b="1" i="0" sz="2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chemeClr val="lt1"/>
              </a:buClr>
              <a:buFont typeface="Century Gothic"/>
              <a:buNone/>
            </a:pPr>
            <a:r>
              <a:rPr b="1" i="0" lang="en-US" sz="4200" u="none" cap="none" strike="noStrike">
                <a:solidFill>
                  <a:schemeClr val="lt1"/>
                </a:solidFill>
                <a:latin typeface="Lato"/>
                <a:ea typeface="Lato"/>
                <a:cs typeface="Lato"/>
                <a:sym typeface="Lato"/>
              </a:rPr>
              <a:t>1980s-1990s  </a:t>
            </a:r>
            <a:r>
              <a:rPr i="0" lang="en-US" sz="3600" u="none" cap="none" strike="noStrike">
                <a:solidFill>
                  <a:schemeClr val="lt1"/>
                </a:solidFill>
                <a:latin typeface="Lato"/>
                <a:ea typeface="Lato"/>
                <a:cs typeface="Lato"/>
                <a:sym typeface="Lato"/>
              </a:rPr>
              <a:t>The C</a:t>
            </a:r>
            <a:r>
              <a:rPr lang="en-US" sz="3600">
                <a:solidFill>
                  <a:schemeClr val="lt1"/>
                </a:solidFill>
                <a:latin typeface="Lato"/>
                <a:ea typeface="Lato"/>
                <a:cs typeface="Lato"/>
                <a:sym typeface="Lato"/>
              </a:rPr>
              <a:t>hristian Reformed Church and other religious groups</a:t>
            </a:r>
            <a:r>
              <a:rPr i="0" lang="en-US" sz="3600" u="none" cap="none" strike="noStrike">
                <a:solidFill>
                  <a:schemeClr val="lt1"/>
                </a:solidFill>
                <a:latin typeface="Lato"/>
                <a:ea typeface="Lato"/>
                <a:cs typeface="Lato"/>
                <a:sym typeface="Lato"/>
              </a:rPr>
              <a:t> welcomed West</a:t>
            </a:r>
            <a:r>
              <a:rPr i="0" lang="en-US" sz="3600" u="none" cap="none" strike="noStrike">
                <a:solidFill>
                  <a:schemeClr val="lt1"/>
                </a:solidFill>
                <a:latin typeface="Lato"/>
                <a:ea typeface="Lato"/>
                <a:cs typeface="Lato"/>
                <a:sym typeface="Lato"/>
              </a:rPr>
              <a:t> African immigrants seeking asylum from political upheavals and violence in their</a:t>
            </a:r>
            <a:r>
              <a:rPr lang="en-US" sz="3600">
                <a:solidFill>
                  <a:schemeClr val="lt1"/>
                </a:solidFill>
                <a:latin typeface="Lato"/>
                <a:ea typeface="Lato"/>
                <a:cs typeface="Lato"/>
                <a:sym typeface="Lato"/>
              </a:rPr>
              <a:t> </a:t>
            </a:r>
            <a:r>
              <a:rPr i="0" lang="en-US" sz="3600" u="none" cap="none" strike="noStrike">
                <a:solidFill>
                  <a:schemeClr val="lt1"/>
                </a:solidFill>
                <a:latin typeface="Lato"/>
                <a:ea typeface="Lato"/>
                <a:cs typeface="Lato"/>
                <a:sym typeface="Lato"/>
              </a:rPr>
              <a:t>home countries.</a:t>
            </a:r>
            <a:endParaRPr i="0" sz="36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259" name="Google Shape;259;p32"/>
          <p:cNvSpPr txBox="1"/>
          <p:nvPr/>
        </p:nvSpPr>
        <p:spPr>
          <a:xfrm>
            <a:off x="152400" y="228600"/>
            <a:ext cx="22860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0" i="0" lang="en-US" sz="800" u="none" cap="none" strike="noStrike">
                <a:solidFill>
                  <a:schemeClr val="lt1"/>
                </a:solidFill>
                <a:latin typeface="Century Gothic"/>
                <a:ea typeface="Century Gothic"/>
                <a:cs typeface="Century Gothic"/>
                <a:sym typeface="Century Gothic"/>
              </a:rPr>
              <a:t>UNHCR/B Press.  Church World Service.</a:t>
            </a:r>
            <a:endParaRPr b="0" i="0" sz="1800" u="none" cap="none" strike="noStrike">
              <a:solidFill>
                <a:schemeClr val="lt1"/>
              </a:solidFill>
              <a:latin typeface="Arial"/>
              <a:ea typeface="Arial"/>
              <a:cs typeface="Arial"/>
              <a:sym typeface="Arial"/>
            </a:endParaRPr>
          </a:p>
        </p:txBody>
      </p:sp>
      <p:sp>
        <p:nvSpPr>
          <p:cNvPr id="260" name="Google Shape;260;p32"/>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rgbClr val="FFFFFF"/>
                </a:solidFill>
              </a:rPr>
              <a:t>17</a:t>
            </a:r>
            <a:endParaRPr b="1" sz="36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33"/>
          <p:cNvPicPr preferRelativeResize="0"/>
          <p:nvPr/>
        </p:nvPicPr>
        <p:blipFill rotWithShape="1">
          <a:blip r:embed="rId3">
            <a:alphaModFix/>
          </a:blip>
          <a:srcRect b="0" l="0" r="0" t="0"/>
          <a:stretch/>
        </p:blipFill>
        <p:spPr>
          <a:xfrm>
            <a:off x="0" y="0"/>
            <a:ext cx="15544800" cy="10058400"/>
          </a:xfrm>
          <a:prstGeom prst="rect">
            <a:avLst/>
          </a:prstGeom>
          <a:noFill/>
          <a:ln>
            <a:noFill/>
          </a:ln>
          <a:effectLst>
            <a:outerShdw blurRad="57150" rotWithShape="0" algn="tl" dir="2700000" dist="50800">
              <a:srgbClr val="000000">
                <a:alpha val="40000"/>
              </a:srgbClr>
            </a:outerShdw>
          </a:effectLst>
        </p:spPr>
      </p:pic>
      <p:sp>
        <p:nvSpPr>
          <p:cNvPr id="267" name="Google Shape;267;p33"/>
          <p:cNvSpPr txBox="1"/>
          <p:nvPr/>
        </p:nvSpPr>
        <p:spPr>
          <a:xfrm>
            <a:off x="593425" y="6000050"/>
            <a:ext cx="14449800" cy="35919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1" i="0" lang="en-US" sz="4200" u="none" cap="none" strike="noStrike">
                <a:solidFill>
                  <a:schemeClr val="lt1"/>
                </a:solidFill>
                <a:latin typeface="Lato"/>
                <a:ea typeface="Lato"/>
                <a:cs typeface="Lato"/>
                <a:sym typeface="Lato"/>
              </a:rPr>
              <a:t>198</a:t>
            </a:r>
            <a:r>
              <a:rPr b="1" lang="en-US" sz="4200">
                <a:solidFill>
                  <a:schemeClr val="lt1"/>
                </a:solidFill>
                <a:latin typeface="Lato"/>
                <a:ea typeface="Lato"/>
                <a:cs typeface="Lato"/>
                <a:sym typeface="Lato"/>
              </a:rPr>
              <a:t>0-1990s</a:t>
            </a:r>
            <a:r>
              <a:rPr b="1" i="0" lang="en-US" sz="4200" u="none" cap="none" strike="noStrike">
                <a:solidFill>
                  <a:schemeClr val="lt1"/>
                </a:solidFill>
                <a:latin typeface="Lato"/>
                <a:ea typeface="Lato"/>
                <a:cs typeface="Lato"/>
                <a:sym typeface="Lato"/>
              </a:rPr>
              <a:t>  </a:t>
            </a:r>
            <a:r>
              <a:rPr lang="en-US" sz="3600">
                <a:solidFill>
                  <a:schemeClr val="lt1"/>
                </a:solidFill>
                <a:latin typeface="Lato"/>
                <a:ea typeface="Lato"/>
                <a:cs typeface="Lato"/>
                <a:sym typeface="Lato"/>
              </a:rPr>
              <a:t>Hundreds of thousands of Guatemalans and Salvadorans fled their countries due to civil war, repression, and economic devastation.  Because the U.S. would not admit them as asylum seekers, churches began the Sanctuary Movement to protect them from deportation. They successfully advocated for changes to asylum law.</a:t>
            </a:r>
            <a:endParaRPr i="0" sz="36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268" name="Google Shape;268;p33"/>
          <p:cNvSpPr txBox="1"/>
          <p:nvPr/>
        </p:nvSpPr>
        <p:spPr>
          <a:xfrm>
            <a:off x="152401" y="152401"/>
            <a:ext cx="7086599" cy="304799"/>
          </a:xfrm>
          <a:prstGeom prst="rect">
            <a:avLst/>
          </a:prstGeom>
          <a:solidFill>
            <a:srgbClr val="7F7F7F">
              <a:alpha val="45882"/>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0" i="0" lang="en-US" sz="800" u="none" cap="none" strike="noStrike">
                <a:solidFill>
                  <a:schemeClr val="lt1"/>
                </a:solidFill>
                <a:latin typeface="Century Gothic"/>
                <a:ea typeface="Century Gothic"/>
                <a:cs typeface="Century Gothic"/>
                <a:sym typeface="Century Gothic"/>
              </a:rPr>
              <a:t>http://www.johnvink.com/JohnVinkSite/Refugees_Stories/1986_88_Guatemalan_Refugees_in_Mexico/index.html#VIJ1988006W00043_18</a:t>
            </a:r>
            <a:endParaRPr b="0" i="0" sz="1800" u="none" cap="none" strike="noStrike">
              <a:solidFill>
                <a:schemeClr val="lt1"/>
              </a:solidFill>
              <a:latin typeface="Arial"/>
              <a:ea typeface="Arial"/>
              <a:cs typeface="Arial"/>
              <a:sym typeface="Arial"/>
            </a:endParaRPr>
          </a:p>
        </p:txBody>
      </p:sp>
      <p:sp>
        <p:nvSpPr>
          <p:cNvPr id="269" name="Google Shape;269;p33"/>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18</a:t>
            </a:r>
            <a:endParaRPr b="1" sz="36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descr="http://www.coloradofarmworkers.com/program/823/images/IMG_9455%20copy.jpg" id="275" name="Google Shape;275;p34"/>
          <p:cNvPicPr preferRelativeResize="0"/>
          <p:nvPr/>
        </p:nvPicPr>
        <p:blipFill rotWithShape="1">
          <a:blip r:embed="rId3">
            <a:alphaModFix/>
          </a:blip>
          <a:srcRect b="0" l="0" r="0" t="3077"/>
          <a:stretch/>
        </p:blipFill>
        <p:spPr>
          <a:xfrm>
            <a:off x="0" y="0"/>
            <a:ext cx="15544800" cy="10058400"/>
          </a:xfrm>
          <a:prstGeom prst="rect">
            <a:avLst/>
          </a:prstGeom>
          <a:noFill/>
          <a:ln>
            <a:noFill/>
          </a:ln>
          <a:effectLst>
            <a:outerShdw blurRad="57150" rotWithShape="0" algn="tl" dir="2700000" dist="50800">
              <a:srgbClr val="000000">
                <a:alpha val="40000"/>
              </a:srgbClr>
            </a:outerShdw>
          </a:effectLst>
        </p:spPr>
      </p:pic>
      <p:sp>
        <p:nvSpPr>
          <p:cNvPr id="276" name="Google Shape;276;p34"/>
          <p:cNvSpPr txBox="1"/>
          <p:nvPr/>
        </p:nvSpPr>
        <p:spPr>
          <a:xfrm>
            <a:off x="652750" y="5355575"/>
            <a:ext cx="14212200" cy="38769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Calibri"/>
              <a:buNone/>
            </a:pPr>
            <a:r>
              <a:t/>
            </a:r>
            <a:endParaRPr b="1" i="0" sz="2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chemeClr val="lt1"/>
              </a:buClr>
              <a:buFont typeface="Century Gothic"/>
              <a:buNone/>
            </a:pPr>
            <a:r>
              <a:rPr b="1" i="0" lang="en-US" sz="4200" u="none" cap="none" strike="noStrike">
                <a:solidFill>
                  <a:schemeClr val="lt1"/>
                </a:solidFill>
                <a:latin typeface="Lato"/>
                <a:ea typeface="Lato"/>
                <a:cs typeface="Lato"/>
                <a:sym typeface="Lato"/>
              </a:rPr>
              <a:t>1986</a:t>
            </a:r>
            <a:r>
              <a:rPr i="0" lang="en-US" sz="3600" u="none" cap="none" strike="noStrike">
                <a:solidFill>
                  <a:schemeClr val="lt1"/>
                </a:solidFill>
                <a:latin typeface="Lato"/>
                <a:ea typeface="Lato"/>
                <a:cs typeface="Lato"/>
                <a:sym typeface="Lato"/>
              </a:rPr>
              <a:t> </a:t>
            </a:r>
            <a:r>
              <a:rPr lang="en-US" sz="3600">
                <a:solidFill>
                  <a:schemeClr val="lt1"/>
                </a:solidFill>
                <a:latin typeface="Lato"/>
                <a:ea typeface="Lato"/>
                <a:cs typeface="Lato"/>
                <a:sym typeface="Lato"/>
              </a:rPr>
              <a:t>President Reagan signed the </a:t>
            </a:r>
            <a:r>
              <a:rPr b="1" i="0" lang="en-US" sz="3600" u="none" cap="none" strike="noStrike">
                <a:solidFill>
                  <a:schemeClr val="lt1"/>
                </a:solidFill>
                <a:latin typeface="Lato"/>
                <a:ea typeface="Lato"/>
                <a:cs typeface="Lato"/>
                <a:sym typeface="Lato"/>
              </a:rPr>
              <a:t>Immigration Reform</a:t>
            </a:r>
            <a:r>
              <a:rPr b="1" i="0" lang="en-US" sz="3600" u="none" cap="none" strike="noStrike">
                <a:solidFill>
                  <a:schemeClr val="lt1"/>
                </a:solidFill>
                <a:latin typeface="Lato"/>
                <a:ea typeface="Lato"/>
                <a:cs typeface="Lato"/>
                <a:sym typeface="Lato"/>
              </a:rPr>
              <a:t> and Control Act (IRCA), </a:t>
            </a:r>
            <a:r>
              <a:rPr i="0" lang="en-US" sz="3600" u="none" cap="none" strike="noStrike">
                <a:solidFill>
                  <a:schemeClr val="lt1"/>
                </a:solidFill>
                <a:latin typeface="Lato"/>
                <a:ea typeface="Lato"/>
                <a:cs typeface="Lato"/>
                <a:sym typeface="Lato"/>
              </a:rPr>
              <a:t>a bipartisan comp</a:t>
            </a:r>
            <a:r>
              <a:rPr lang="en-US" sz="3600">
                <a:solidFill>
                  <a:schemeClr val="lt1"/>
                </a:solidFill>
                <a:latin typeface="Lato"/>
                <a:ea typeface="Lato"/>
                <a:cs typeface="Lato"/>
                <a:sym typeface="Lato"/>
              </a:rPr>
              <a:t>romise</a:t>
            </a:r>
            <a:r>
              <a:rPr i="0" lang="en-US" sz="3600" u="none" cap="none" strike="noStrike">
                <a:solidFill>
                  <a:schemeClr val="lt1"/>
                </a:solidFill>
                <a:latin typeface="Lato"/>
                <a:ea typeface="Lato"/>
                <a:cs typeface="Lato"/>
                <a:sym typeface="Lato"/>
              </a:rPr>
              <a:t> which offered am</a:t>
            </a:r>
            <a:r>
              <a:rPr lang="en-US" sz="3600">
                <a:solidFill>
                  <a:schemeClr val="lt1"/>
                </a:solidFill>
                <a:latin typeface="Lato"/>
                <a:ea typeface="Lato"/>
                <a:cs typeface="Lato"/>
                <a:sym typeface="Lato"/>
              </a:rPr>
              <a:t>nesty to almost 3 million undocumented immigrants, i</a:t>
            </a:r>
            <a:r>
              <a:rPr i="0" lang="en-US" sz="3600" u="none" cap="none" strike="noStrike">
                <a:solidFill>
                  <a:schemeClr val="lt1"/>
                </a:solidFill>
                <a:latin typeface="Lato"/>
                <a:ea typeface="Lato"/>
                <a:cs typeface="Lato"/>
                <a:sym typeface="Lato"/>
              </a:rPr>
              <a:t>mposed penalties on employers who hire undocumented workers, and increased enforcement at U.S. borders. </a:t>
            </a:r>
            <a:r>
              <a:rPr lang="en-US" sz="3600">
                <a:solidFill>
                  <a:schemeClr val="lt1"/>
                </a:solidFill>
                <a:latin typeface="Lato"/>
                <a:ea typeface="Lato"/>
                <a:cs typeface="Lato"/>
                <a:sym typeface="Lato"/>
              </a:rPr>
              <a:t>No changes were made to the legal immigration entry process.</a:t>
            </a:r>
            <a:endParaRPr i="0" sz="1800" u="none" cap="none" strike="noStrike">
              <a:solidFill>
                <a:schemeClr val="dk1"/>
              </a:solidFill>
              <a:latin typeface="Lato"/>
              <a:ea typeface="Lato"/>
              <a:cs typeface="Lato"/>
              <a:sym typeface="Lato"/>
            </a:endParaRPr>
          </a:p>
        </p:txBody>
      </p:sp>
      <p:sp>
        <p:nvSpPr>
          <p:cNvPr id="277" name="Google Shape;277;p34"/>
          <p:cNvSpPr txBox="1"/>
          <p:nvPr/>
        </p:nvSpPr>
        <p:spPr>
          <a:xfrm>
            <a:off x="228600" y="228600"/>
            <a:ext cx="2438400" cy="38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0" i="0" lang="en-US" sz="800" u="none" cap="none" strike="noStrike">
                <a:solidFill>
                  <a:schemeClr val="lt1"/>
                </a:solidFill>
                <a:latin typeface="Century Gothic"/>
                <a:ea typeface="Century Gothic"/>
                <a:cs typeface="Century Gothic"/>
                <a:sym typeface="Century Gothic"/>
              </a:rPr>
              <a:t>http://www.coloradofarmworkers.com</a:t>
            </a:r>
            <a:r>
              <a:rPr b="0" i="0" lang="en-US" sz="800" u="none" cap="none" strike="noStrike">
                <a:solidFill>
                  <a:srgbClr val="A6A6A6"/>
                </a:solidFill>
                <a:latin typeface="Century Gothic"/>
                <a:ea typeface="Century Gothic"/>
                <a:cs typeface="Century Gothic"/>
                <a:sym typeface="Century Gothic"/>
              </a:rPr>
              <a:t>/</a:t>
            </a:r>
            <a:endParaRPr b="0" i="0" sz="1800" u="none" cap="none" strike="noStrike">
              <a:solidFill>
                <a:schemeClr val="dk1"/>
              </a:solidFill>
              <a:latin typeface="Arial"/>
              <a:ea typeface="Arial"/>
              <a:cs typeface="Arial"/>
              <a:sym typeface="Arial"/>
            </a:endParaRPr>
          </a:p>
        </p:txBody>
      </p:sp>
      <p:sp>
        <p:nvSpPr>
          <p:cNvPr id="278" name="Google Shape;278;p34"/>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rgbClr val="FFFFFF"/>
                </a:solidFill>
              </a:rPr>
              <a:t>19</a:t>
            </a:r>
            <a:endParaRPr b="1" sz="36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5"/>
          <p:cNvSpPr txBox="1"/>
          <p:nvPr/>
        </p:nvSpPr>
        <p:spPr>
          <a:xfrm>
            <a:off x="435600" y="5217225"/>
            <a:ext cx="15109200" cy="3419100"/>
          </a:xfrm>
          <a:prstGeom prst="rect">
            <a:avLst/>
          </a:prstGeom>
          <a:noFill/>
          <a:ln>
            <a:noFill/>
          </a:ln>
        </p:spPr>
        <p:txBody>
          <a:bodyPr anchorCtr="0" anchor="t" bIns="91425" lIns="91425" spcFirstLastPara="1" rIns="91425" wrap="square" tIns="91425">
            <a:noAutofit/>
          </a:bodyPr>
          <a:lstStyle/>
          <a:p>
            <a:pPr indent="0" lvl="0" marL="0" rtl="0" algn="l">
              <a:lnSpc>
                <a:spcPct val="109714"/>
              </a:lnSpc>
              <a:spcBef>
                <a:spcPts val="0"/>
              </a:spcBef>
              <a:spcAft>
                <a:spcPts val="1400"/>
              </a:spcAft>
              <a:buNone/>
            </a:pPr>
            <a:r>
              <a:rPr b="1" lang="en-US" sz="3600">
                <a:solidFill>
                  <a:srgbClr val="FFFFFF"/>
                </a:solidFill>
                <a:latin typeface="Raleway"/>
                <a:ea typeface="Raleway"/>
                <a:cs typeface="Raleway"/>
                <a:sym typeface="Raleway"/>
              </a:rPr>
              <a:t>1990 </a:t>
            </a:r>
            <a:r>
              <a:rPr lang="en-US" sz="3600">
                <a:solidFill>
                  <a:srgbClr val="FFFFFF"/>
                </a:solidFill>
                <a:latin typeface="Raleway"/>
                <a:ea typeface="Raleway"/>
                <a:cs typeface="Raleway"/>
                <a:sym typeface="Raleway"/>
              </a:rPr>
              <a:t>The Immigration Act of 1990 created a new visa category called the Diversity Visa intended to increase immigration from countries of low admittances, mainly within Africa and Asia. Among other provisions, it also created a new type of relief from deportation for nationals of countries where it is not safe for them to return, known as “temporary protected status,” explicitly designating Salvadorans. It has since be designated to countries all around the world. </a:t>
            </a:r>
            <a:endParaRPr sz="3600">
              <a:solidFill>
                <a:srgbClr val="FFFFFF"/>
              </a:solidFill>
              <a:latin typeface="Raleway"/>
              <a:ea typeface="Raleway"/>
              <a:cs typeface="Raleway"/>
              <a:sym typeface="Raleway"/>
            </a:endParaRPr>
          </a:p>
        </p:txBody>
      </p:sp>
      <p:pic>
        <p:nvPicPr>
          <p:cNvPr id="285" name="Google Shape;285;p35"/>
          <p:cNvPicPr preferRelativeResize="0"/>
          <p:nvPr/>
        </p:nvPicPr>
        <p:blipFill>
          <a:blip r:embed="rId3">
            <a:alphaModFix/>
          </a:blip>
          <a:stretch>
            <a:fillRect/>
          </a:stretch>
        </p:blipFill>
        <p:spPr>
          <a:xfrm>
            <a:off x="3048475" y="1061000"/>
            <a:ext cx="9447849" cy="4268050"/>
          </a:xfrm>
          <a:prstGeom prst="rect">
            <a:avLst/>
          </a:prstGeom>
          <a:noFill/>
          <a:ln>
            <a:noFill/>
          </a:ln>
        </p:spPr>
      </p:pic>
      <p:sp>
        <p:nvSpPr>
          <p:cNvPr id="286" name="Google Shape;286;p35"/>
          <p:cNvSpPr txBox="1"/>
          <p:nvPr/>
        </p:nvSpPr>
        <p:spPr>
          <a:xfrm>
            <a:off x="875300" y="5681950"/>
            <a:ext cx="13900800" cy="39000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Calibri"/>
              <a:buNone/>
            </a:pPr>
            <a:r>
              <a:t/>
            </a:r>
            <a:endParaRPr b="1" i="0" sz="2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chemeClr val="lt1"/>
              </a:buClr>
              <a:buFont typeface="Century Gothic"/>
              <a:buNone/>
            </a:pPr>
            <a:r>
              <a:rPr b="1" lang="en-US" sz="4200">
                <a:solidFill>
                  <a:schemeClr val="lt1"/>
                </a:solidFill>
                <a:latin typeface="Lato"/>
                <a:ea typeface="Lato"/>
                <a:cs typeface="Lato"/>
                <a:sym typeface="Lato"/>
              </a:rPr>
              <a:t>1990</a:t>
            </a:r>
            <a:r>
              <a:rPr b="1" i="0" lang="en-US" sz="4200" u="none" cap="none" strike="noStrike">
                <a:solidFill>
                  <a:schemeClr val="lt1"/>
                </a:solidFill>
                <a:latin typeface="Lato"/>
                <a:ea typeface="Lato"/>
                <a:cs typeface="Lato"/>
                <a:sym typeface="Lato"/>
              </a:rPr>
              <a:t> </a:t>
            </a:r>
            <a:r>
              <a:rPr lang="en-US" sz="3600">
                <a:solidFill>
                  <a:schemeClr val="lt1"/>
                </a:solidFill>
                <a:latin typeface="Lato"/>
                <a:ea typeface="Lato"/>
                <a:cs typeface="Lato"/>
                <a:sym typeface="Lato"/>
              </a:rPr>
              <a:t>The Immigration Act of 1990 created a new visa category called the Diversity Visa intended to increase immigration from countries of low admittances, mainly within Africa and Asia. It also created a new type of relief from deportation, Temporary Protected Status (TPS), for individuals from designated countries where it is unsafe to return. </a:t>
            </a:r>
            <a:endParaRPr b="1" sz="4200">
              <a:solidFill>
                <a:schemeClr val="lt1"/>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287" name="Google Shape;287;p35"/>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20</a:t>
            </a:r>
            <a:endParaRPr b="1" sz="36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descr="http://farm7.staticflickr.com/6112/6878291094_38df1e9efd_o.jpg" id="293" name="Google Shape;293;p36"/>
          <p:cNvPicPr preferRelativeResize="0"/>
          <p:nvPr/>
        </p:nvPicPr>
        <p:blipFill rotWithShape="1">
          <a:blip r:embed="rId3">
            <a:alphaModFix/>
          </a:blip>
          <a:srcRect b="17862" l="22287" r="0" t="15758"/>
          <a:stretch/>
        </p:blipFill>
        <p:spPr>
          <a:xfrm>
            <a:off x="0" y="0"/>
            <a:ext cx="15544800" cy="10058400"/>
          </a:xfrm>
          <a:prstGeom prst="rect">
            <a:avLst/>
          </a:prstGeom>
          <a:noFill/>
          <a:ln>
            <a:noFill/>
          </a:ln>
          <a:effectLst>
            <a:outerShdw blurRad="57150" rotWithShape="0" algn="tl" dir="2700000" dist="50800">
              <a:srgbClr val="000000">
                <a:alpha val="40000"/>
              </a:srgbClr>
            </a:outerShdw>
          </a:effectLst>
        </p:spPr>
      </p:pic>
      <p:sp>
        <p:nvSpPr>
          <p:cNvPr id="294" name="Google Shape;294;p36"/>
          <p:cNvSpPr txBox="1"/>
          <p:nvPr/>
        </p:nvSpPr>
        <p:spPr>
          <a:xfrm>
            <a:off x="548900" y="5359600"/>
            <a:ext cx="14508900" cy="42768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l">
              <a:lnSpc>
                <a:spcPct val="100000"/>
              </a:lnSpc>
              <a:spcBef>
                <a:spcPts val="1000"/>
              </a:spcBef>
              <a:spcAft>
                <a:spcPts val="0"/>
              </a:spcAft>
              <a:buClr>
                <a:schemeClr val="lt1"/>
              </a:buClr>
              <a:buFont typeface="Century Gothic"/>
              <a:buNone/>
            </a:pPr>
            <a:r>
              <a:rPr b="1" i="0" lang="en-US" sz="3600" u="none" cap="none" strike="noStrike">
                <a:solidFill>
                  <a:srgbClr val="FFFFFF"/>
                </a:solidFill>
                <a:latin typeface="Lato"/>
                <a:ea typeface="Lato"/>
                <a:cs typeface="Lato"/>
                <a:sym typeface="Lato"/>
              </a:rPr>
              <a:t>1996  </a:t>
            </a:r>
            <a:r>
              <a:rPr i="0" lang="en-US" sz="3600" u="none" cap="none" strike="noStrike">
                <a:solidFill>
                  <a:srgbClr val="FFFFFF"/>
                </a:solidFill>
                <a:latin typeface="Lato"/>
                <a:ea typeface="Lato"/>
                <a:cs typeface="Lato"/>
                <a:sym typeface="Lato"/>
              </a:rPr>
              <a:t>The </a:t>
            </a:r>
            <a:r>
              <a:rPr b="1" i="0" lang="en-US" sz="3600" u="none" cap="none" strike="noStrike">
                <a:solidFill>
                  <a:srgbClr val="FFFFFF"/>
                </a:solidFill>
                <a:latin typeface="Lato"/>
                <a:ea typeface="Lato"/>
                <a:cs typeface="Lato"/>
                <a:sym typeface="Lato"/>
              </a:rPr>
              <a:t>Illegal Immigration Reform and Immigrant Responsibility Act</a:t>
            </a:r>
            <a:r>
              <a:rPr i="0" lang="en-US" sz="3600" u="none" cap="none" strike="noStrike">
                <a:solidFill>
                  <a:srgbClr val="FFFFFF"/>
                </a:solidFill>
                <a:latin typeface="Lato"/>
                <a:ea typeface="Lato"/>
                <a:cs typeface="Lato"/>
                <a:sym typeface="Lato"/>
              </a:rPr>
              <a:t>, a </a:t>
            </a:r>
            <a:r>
              <a:rPr lang="en-US" sz="3600">
                <a:solidFill>
                  <a:srgbClr val="FFFFFF"/>
                </a:solidFill>
                <a:latin typeface="Lato"/>
                <a:ea typeface="Lato"/>
                <a:cs typeface="Lato"/>
                <a:sym typeface="Lato"/>
              </a:rPr>
              <a:t>“tough on crime” measure, attempted to address illegal immigration through mass detention and deportation. It made past or minor crimes deportable offenses, enacted 3- and 10-year bars for legal re-entry for those who had been in the country unlawfully, expanded border enforcement,</a:t>
            </a:r>
            <a:r>
              <a:rPr i="0" lang="en-US" sz="3600" u="none" cap="none" strike="noStrike">
                <a:solidFill>
                  <a:srgbClr val="FFFFFF"/>
                </a:solidFill>
                <a:latin typeface="Lato"/>
                <a:ea typeface="Lato"/>
                <a:cs typeface="Lato"/>
                <a:sym typeface="Lato"/>
              </a:rPr>
              <a:t> and </a:t>
            </a:r>
            <a:r>
              <a:rPr lang="en-US" sz="3600">
                <a:solidFill>
                  <a:srgbClr val="FFFFFF"/>
                </a:solidFill>
                <a:latin typeface="Lato"/>
                <a:ea typeface="Lato"/>
                <a:cs typeface="Lato"/>
                <a:sym typeface="Lato"/>
              </a:rPr>
              <a:t>added more </a:t>
            </a:r>
            <a:r>
              <a:rPr i="0" lang="en-US" sz="3600" u="none" cap="none" strike="noStrike">
                <a:solidFill>
                  <a:srgbClr val="FFFFFF"/>
                </a:solidFill>
                <a:latin typeface="Lato"/>
                <a:ea typeface="Lato"/>
                <a:cs typeface="Lato"/>
                <a:sym typeface="Lato"/>
              </a:rPr>
              <a:t>penalties for employing undocumented immigrants</a:t>
            </a:r>
            <a:r>
              <a:rPr i="0" lang="en-US" sz="3600" u="none" cap="none" strike="noStrike">
                <a:solidFill>
                  <a:srgbClr val="FFFFFF"/>
                </a:solidFill>
                <a:latin typeface="Lato"/>
                <a:ea typeface="Lato"/>
                <a:cs typeface="Lato"/>
                <a:sym typeface="Lato"/>
              </a:rPr>
              <a:t>.</a:t>
            </a:r>
            <a:endParaRPr i="0" sz="3600" u="none" cap="none" strike="noStrike">
              <a:solidFill>
                <a:srgbClr val="FFFFFF"/>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3000" u="none" cap="none" strike="noStrike">
              <a:solidFill>
                <a:srgbClr val="FFFFFF"/>
              </a:solidFill>
              <a:latin typeface="Arial"/>
              <a:ea typeface="Arial"/>
              <a:cs typeface="Arial"/>
              <a:sym typeface="Arial"/>
            </a:endParaRPr>
          </a:p>
        </p:txBody>
      </p:sp>
      <p:sp>
        <p:nvSpPr>
          <p:cNvPr id="295" name="Google Shape;295;p36"/>
          <p:cNvSpPr txBox="1"/>
          <p:nvPr/>
        </p:nvSpPr>
        <p:spPr>
          <a:xfrm>
            <a:off x="228600" y="378601"/>
            <a:ext cx="19050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0" i="0" lang="en-US" sz="800" u="none" cap="none" strike="noStrike">
                <a:solidFill>
                  <a:schemeClr val="lt1"/>
                </a:solidFill>
                <a:latin typeface="Century Gothic"/>
                <a:ea typeface="Century Gothic"/>
                <a:cs typeface="Century Gothic"/>
                <a:sym typeface="Century Gothic"/>
              </a:rPr>
              <a:t>Flickr/USACE Public Affairs</a:t>
            </a:r>
            <a:endParaRPr b="0" i="0" sz="1800" u="none" cap="none" strike="noStrike">
              <a:solidFill>
                <a:schemeClr val="lt1"/>
              </a:solidFill>
              <a:latin typeface="Arial"/>
              <a:ea typeface="Arial"/>
              <a:cs typeface="Arial"/>
              <a:sym typeface="Arial"/>
            </a:endParaRPr>
          </a:p>
        </p:txBody>
      </p:sp>
      <p:sp>
        <p:nvSpPr>
          <p:cNvPr id="296" name="Google Shape;296;p36"/>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21</a:t>
            </a:r>
            <a:endParaRPr b="1" sz="3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37"/>
          <p:cNvPicPr preferRelativeResize="0"/>
          <p:nvPr/>
        </p:nvPicPr>
        <p:blipFill rotWithShape="1">
          <a:blip r:embed="rId3">
            <a:alphaModFix/>
          </a:blip>
          <a:srcRect b="5874" l="0" r="0" t="21693"/>
          <a:stretch/>
        </p:blipFill>
        <p:spPr>
          <a:xfrm>
            <a:off x="0" y="0"/>
            <a:ext cx="15544800" cy="10058399"/>
          </a:xfrm>
          <a:prstGeom prst="rect">
            <a:avLst/>
          </a:prstGeom>
          <a:noFill/>
          <a:ln>
            <a:noFill/>
          </a:ln>
          <a:effectLst>
            <a:outerShdw blurRad="57150" rotWithShape="0" algn="tl" dir="2700000" dist="50800">
              <a:srgbClr val="000000">
                <a:alpha val="40000"/>
              </a:srgbClr>
            </a:outerShdw>
          </a:effectLst>
        </p:spPr>
      </p:pic>
      <p:pic>
        <p:nvPicPr>
          <p:cNvPr id="303" name="Google Shape;303;p37"/>
          <p:cNvPicPr preferRelativeResize="0"/>
          <p:nvPr/>
        </p:nvPicPr>
        <p:blipFill>
          <a:blip r:embed="rId4">
            <a:alphaModFix/>
          </a:blip>
          <a:stretch>
            <a:fillRect/>
          </a:stretch>
        </p:blipFill>
        <p:spPr>
          <a:xfrm>
            <a:off x="0" y="0"/>
            <a:ext cx="15544800" cy="10058400"/>
          </a:xfrm>
          <a:prstGeom prst="rect">
            <a:avLst/>
          </a:prstGeom>
          <a:noFill/>
          <a:ln>
            <a:noFill/>
          </a:ln>
        </p:spPr>
      </p:pic>
      <p:sp>
        <p:nvSpPr>
          <p:cNvPr id="304" name="Google Shape;304;p37"/>
          <p:cNvSpPr txBox="1"/>
          <p:nvPr/>
        </p:nvSpPr>
        <p:spPr>
          <a:xfrm>
            <a:off x="593425" y="6023175"/>
            <a:ext cx="14345700" cy="32643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Calibri"/>
              <a:buNone/>
            </a:pPr>
            <a:r>
              <a:t/>
            </a:r>
            <a:endParaRPr b="1" i="0" sz="2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chemeClr val="lt1"/>
              </a:buClr>
              <a:buFont typeface="Century Gothic"/>
              <a:buNone/>
            </a:pPr>
            <a:r>
              <a:rPr b="1" i="0" lang="en-US" sz="4200" u="none" cap="none" strike="noStrike">
                <a:solidFill>
                  <a:schemeClr val="lt1"/>
                </a:solidFill>
                <a:latin typeface="Lato"/>
                <a:ea typeface="Lato"/>
                <a:cs typeface="Lato"/>
                <a:sym typeface="Lato"/>
              </a:rPr>
              <a:t>2001 </a:t>
            </a:r>
            <a:r>
              <a:rPr i="0" lang="en-US" sz="3600" u="none" cap="none" strike="noStrike">
                <a:solidFill>
                  <a:schemeClr val="lt1"/>
                </a:solidFill>
                <a:latin typeface="Lato"/>
                <a:ea typeface="Lato"/>
                <a:cs typeface="Lato"/>
                <a:sym typeface="Lato"/>
              </a:rPr>
              <a:t>The </a:t>
            </a:r>
            <a:r>
              <a:rPr lang="en-US" sz="3600">
                <a:solidFill>
                  <a:schemeClr val="lt1"/>
                </a:solidFill>
                <a:latin typeface="Lato"/>
                <a:ea typeface="Lato"/>
                <a:cs typeface="Lato"/>
                <a:sym typeface="Lato"/>
              </a:rPr>
              <a:t>World Trade Center</a:t>
            </a:r>
            <a:r>
              <a:rPr i="0" lang="en-US" sz="3600" u="none" cap="none" strike="noStrike">
                <a:solidFill>
                  <a:schemeClr val="lt1"/>
                </a:solidFill>
                <a:latin typeface="Lato"/>
                <a:ea typeface="Lato"/>
                <a:cs typeface="Lato"/>
                <a:sym typeface="Lato"/>
              </a:rPr>
              <a:t> in New York </a:t>
            </a:r>
            <a:r>
              <a:rPr lang="en-US" sz="3600">
                <a:solidFill>
                  <a:schemeClr val="lt1"/>
                </a:solidFill>
                <a:latin typeface="Lato"/>
                <a:ea typeface="Lato"/>
                <a:cs typeface="Lato"/>
                <a:sym typeface="Lato"/>
              </a:rPr>
              <a:t>was </a:t>
            </a:r>
            <a:r>
              <a:rPr i="0" lang="en-US" sz="3600" u="none" cap="none" strike="noStrike">
                <a:solidFill>
                  <a:schemeClr val="lt1"/>
                </a:solidFill>
                <a:latin typeface="Lato"/>
                <a:ea typeface="Lato"/>
                <a:cs typeface="Lato"/>
                <a:sym typeface="Lato"/>
              </a:rPr>
              <a:t>attacked by terrorists who </a:t>
            </a:r>
            <a:r>
              <a:rPr lang="en-US" sz="3600">
                <a:solidFill>
                  <a:schemeClr val="lt1"/>
                </a:solidFill>
                <a:latin typeface="Lato"/>
                <a:ea typeface="Lato"/>
                <a:cs typeface="Lato"/>
                <a:sym typeface="Lato"/>
              </a:rPr>
              <a:t>entered the </a:t>
            </a:r>
            <a:r>
              <a:rPr i="0" lang="en-US" sz="3600" u="none" cap="none" strike="noStrike">
                <a:solidFill>
                  <a:schemeClr val="lt1"/>
                </a:solidFill>
                <a:latin typeface="Lato"/>
                <a:ea typeface="Lato"/>
                <a:cs typeface="Lato"/>
                <a:sym typeface="Lato"/>
              </a:rPr>
              <a:t>United States on non-immigrant (temporary) tourist visas</a:t>
            </a:r>
            <a:r>
              <a:rPr i="0" lang="en-US" sz="3600" u="none" cap="none" strike="noStrike">
                <a:solidFill>
                  <a:schemeClr val="lt1"/>
                </a:solidFill>
                <a:latin typeface="Lato"/>
                <a:ea typeface="Lato"/>
                <a:cs typeface="Lato"/>
                <a:sym typeface="Lato"/>
              </a:rPr>
              <a:t>. The </a:t>
            </a:r>
            <a:r>
              <a:rPr lang="en-US" sz="3600">
                <a:solidFill>
                  <a:schemeClr val="lt1"/>
                </a:solidFill>
                <a:latin typeface="Lato"/>
                <a:ea typeface="Lato"/>
                <a:cs typeface="Lato"/>
                <a:sym typeface="Lato"/>
              </a:rPr>
              <a:t>shock of this event increased an anti-Arab and anti-Muslim sentiment, engendered patriotism, and led to legislative changes to immigration laws.</a:t>
            </a:r>
            <a:endParaRPr i="0" sz="1800" u="none" cap="none" strike="noStrike">
              <a:solidFill>
                <a:schemeClr val="dk1"/>
              </a:solidFill>
              <a:latin typeface="Lato"/>
              <a:ea typeface="Lato"/>
              <a:cs typeface="Lato"/>
              <a:sym typeface="Lato"/>
            </a:endParaRPr>
          </a:p>
        </p:txBody>
      </p:sp>
      <p:sp>
        <p:nvSpPr>
          <p:cNvPr id="305" name="Google Shape;305;p37"/>
          <p:cNvSpPr txBox="1"/>
          <p:nvPr/>
        </p:nvSpPr>
        <p:spPr>
          <a:xfrm>
            <a:off x="228600" y="228601"/>
            <a:ext cx="4419600" cy="3047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0" i="0" lang="en-US" sz="800" u="none" cap="none" strike="noStrike">
                <a:solidFill>
                  <a:schemeClr val="lt1"/>
                </a:solidFill>
                <a:latin typeface="Century Gothic"/>
                <a:ea typeface="Century Gothic"/>
                <a:cs typeface="Century Gothic"/>
                <a:sym typeface="Century Gothic"/>
              </a:rPr>
              <a:t>World-Trade-Center Attack by Michael Foran (Flickr) vie Wikimedia Commons</a:t>
            </a:r>
            <a:endParaRPr b="0" i="0" sz="1800" u="none" cap="none" strike="noStrike">
              <a:solidFill>
                <a:schemeClr val="lt1"/>
              </a:solidFill>
              <a:latin typeface="Arial"/>
              <a:ea typeface="Arial"/>
              <a:cs typeface="Arial"/>
              <a:sym typeface="Arial"/>
            </a:endParaRPr>
          </a:p>
        </p:txBody>
      </p:sp>
      <p:sp>
        <p:nvSpPr>
          <p:cNvPr id="306" name="Google Shape;306;p37"/>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22</a:t>
            </a:r>
            <a:endParaRPr b="1" sz="36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8"/>
          <p:cNvSpPr txBox="1"/>
          <p:nvPr/>
        </p:nvSpPr>
        <p:spPr>
          <a:xfrm>
            <a:off x="0" y="0"/>
            <a:ext cx="15544800" cy="10058400"/>
          </a:xfrm>
          <a:prstGeom prst="rect">
            <a:avLst/>
          </a:prstGeom>
          <a:noFill/>
          <a:ln cap="flat" cmpd="sng" w="381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p:txBody>
      </p:sp>
      <p:pic>
        <p:nvPicPr>
          <p:cNvPr id="313" name="Google Shape;313;p38"/>
          <p:cNvPicPr preferRelativeResize="0"/>
          <p:nvPr/>
        </p:nvPicPr>
        <p:blipFill rotWithShape="1">
          <a:blip r:embed="rId3">
            <a:alphaModFix/>
          </a:blip>
          <a:srcRect b="0" l="0" r="0" t="0"/>
          <a:stretch/>
        </p:blipFill>
        <p:spPr>
          <a:xfrm>
            <a:off x="4191000" y="381000"/>
            <a:ext cx="6858000" cy="6853920"/>
          </a:xfrm>
          <a:prstGeom prst="rect">
            <a:avLst/>
          </a:prstGeom>
          <a:noFill/>
          <a:ln>
            <a:noFill/>
          </a:ln>
        </p:spPr>
      </p:pic>
      <p:sp>
        <p:nvSpPr>
          <p:cNvPr id="314" name="Google Shape;314;p38"/>
          <p:cNvSpPr txBox="1"/>
          <p:nvPr/>
        </p:nvSpPr>
        <p:spPr>
          <a:xfrm>
            <a:off x="637925" y="6355075"/>
            <a:ext cx="14256900" cy="30141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sz="3600">
                <a:solidFill>
                  <a:schemeClr val="lt1"/>
                </a:solidFill>
                <a:latin typeface="Lato"/>
                <a:ea typeface="Lato"/>
                <a:cs typeface="Lato"/>
                <a:sym typeface="Lato"/>
              </a:rPr>
              <a:t>2001-2002 </a:t>
            </a:r>
            <a:r>
              <a:rPr lang="en-US" sz="3600">
                <a:solidFill>
                  <a:schemeClr val="lt1"/>
                </a:solidFill>
                <a:latin typeface="Lato"/>
                <a:ea typeface="Lato"/>
                <a:cs typeface="Lato"/>
                <a:sym typeface="Lato"/>
              </a:rPr>
              <a:t>The Patriot Act is signed, restricting immigration based on a broad definition of terrorism. The Department of Homeland Security is created, placing immigration services under its authority; previously it had been administered under the Department of Labor (until 1940) and then the Justice Department. </a:t>
            </a:r>
            <a:endParaRPr i="0" sz="36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315" name="Google Shape;315;p38"/>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23</a:t>
            </a:r>
            <a:endParaRPr b="1" sz="3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39"/>
          <p:cNvPicPr preferRelativeResize="0"/>
          <p:nvPr/>
        </p:nvPicPr>
        <p:blipFill rotWithShape="1">
          <a:blip r:embed="rId3">
            <a:alphaModFix/>
          </a:blip>
          <a:srcRect b="0" l="0" r="0" t="0"/>
          <a:stretch/>
        </p:blipFill>
        <p:spPr>
          <a:xfrm>
            <a:off x="0" y="0"/>
            <a:ext cx="15544800" cy="10058400"/>
          </a:xfrm>
          <a:prstGeom prst="rect">
            <a:avLst/>
          </a:prstGeom>
          <a:noFill/>
          <a:ln cap="sq" cmpd="sng" w="127000">
            <a:solidFill>
              <a:srgbClr val="000000"/>
            </a:solidFill>
            <a:prstDash val="solid"/>
            <a:miter lim="8000"/>
            <a:headEnd len="sm" w="sm" type="none"/>
            <a:tailEnd len="sm" w="sm" type="none"/>
          </a:ln>
          <a:effectLst>
            <a:outerShdw blurRad="57150" rotWithShape="0" algn="tl" dir="2700000" dist="50800">
              <a:srgbClr val="000000">
                <a:alpha val="40000"/>
              </a:srgbClr>
            </a:outerShdw>
          </a:effectLst>
        </p:spPr>
      </p:pic>
      <p:sp>
        <p:nvSpPr>
          <p:cNvPr id="322" name="Google Shape;322;p39"/>
          <p:cNvSpPr txBox="1"/>
          <p:nvPr/>
        </p:nvSpPr>
        <p:spPr>
          <a:xfrm>
            <a:off x="578575" y="5571625"/>
            <a:ext cx="14432400" cy="38997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1" i="0" lang="en-US" sz="3600" u="none" cap="none" strike="noStrike">
                <a:solidFill>
                  <a:schemeClr val="lt1"/>
                </a:solidFill>
                <a:latin typeface="Lato"/>
                <a:ea typeface="Lato"/>
                <a:cs typeface="Lato"/>
                <a:sym typeface="Lato"/>
              </a:rPr>
              <a:t>2006  </a:t>
            </a:r>
            <a:r>
              <a:rPr i="0" lang="en-US" sz="3600" u="none" cap="none" strike="noStrike">
                <a:solidFill>
                  <a:schemeClr val="lt1"/>
                </a:solidFill>
                <a:latin typeface="Lato"/>
                <a:ea typeface="Lato"/>
                <a:cs typeface="Lato"/>
                <a:sym typeface="Lato"/>
              </a:rPr>
              <a:t>President Bush signed the </a:t>
            </a:r>
            <a:r>
              <a:rPr b="1" i="0" lang="en-US" sz="3600" u="none" cap="none" strike="noStrike">
                <a:solidFill>
                  <a:schemeClr val="lt1"/>
                </a:solidFill>
                <a:latin typeface="Lato"/>
                <a:ea typeface="Lato"/>
                <a:cs typeface="Lato"/>
                <a:sym typeface="Lato"/>
              </a:rPr>
              <a:t>Secure</a:t>
            </a:r>
            <a:r>
              <a:rPr b="1" i="0" lang="en-US" sz="3600" u="none" cap="none" strike="noStrike">
                <a:solidFill>
                  <a:schemeClr val="lt1"/>
                </a:solidFill>
                <a:latin typeface="Lato"/>
                <a:ea typeface="Lato"/>
                <a:cs typeface="Lato"/>
                <a:sym typeface="Lato"/>
              </a:rPr>
              <a:t> Fence Ac</a:t>
            </a:r>
            <a:r>
              <a:rPr b="1" i="0" lang="en-US" sz="3600" u="none" cap="none" strike="noStrike">
                <a:solidFill>
                  <a:schemeClr val="lt1"/>
                </a:solidFill>
                <a:latin typeface="Lato"/>
                <a:ea typeface="Lato"/>
                <a:cs typeface="Lato"/>
                <a:sym typeface="Lato"/>
              </a:rPr>
              <a:t>t</a:t>
            </a:r>
            <a:r>
              <a:rPr lang="en-US" sz="3600">
                <a:solidFill>
                  <a:schemeClr val="lt1"/>
                </a:solidFill>
                <a:latin typeface="Lato"/>
                <a:ea typeface="Lato"/>
                <a:cs typeface="Lato"/>
                <a:sym typeface="Lato"/>
              </a:rPr>
              <a:t> for </a:t>
            </a:r>
            <a:r>
              <a:rPr lang="en-US" sz="3600">
                <a:solidFill>
                  <a:schemeClr val="lt1"/>
                </a:solidFill>
                <a:latin typeface="Lato"/>
                <a:ea typeface="Lato"/>
                <a:cs typeface="Lato"/>
                <a:sym typeface="Lato"/>
              </a:rPr>
              <a:t>construction of a $3 million per mile, 700-mile physical wall along sections of the U.S.-Mexico border, and a “virtual wall,” using of cameras, sensors, and drones in other places. The fence forced immigrants to cross in dangerous places, causing a spike in deaths along the border, or pay high prices for human smugglers. </a:t>
            </a:r>
            <a:endParaRPr i="0" sz="36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323" name="Google Shape;323;p39"/>
          <p:cNvSpPr txBox="1"/>
          <p:nvPr/>
        </p:nvSpPr>
        <p:spPr>
          <a:xfrm>
            <a:off x="228600" y="228600"/>
            <a:ext cx="5181600" cy="3047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entury Gothic"/>
              <a:buNone/>
            </a:pPr>
            <a:r>
              <a:rPr b="0" i="0" lang="en-US" sz="800" u="none" cap="none" strike="noStrike">
                <a:solidFill>
                  <a:schemeClr val="dk1"/>
                </a:solidFill>
                <a:latin typeface="Century Gothic"/>
                <a:ea typeface="Century Gothic"/>
                <a:cs typeface="Century Gothic"/>
                <a:sym typeface="Century Gothic"/>
              </a:rPr>
              <a:t>http://borderlinesblog.blogspot.com/2010/11/last-best-chance-to-defend-arizona.html</a:t>
            </a:r>
            <a:endParaRPr b="0" i="0" sz="1800" u="none" cap="none" strike="noStrike">
              <a:solidFill>
                <a:schemeClr val="dk1"/>
              </a:solidFill>
              <a:latin typeface="Arial"/>
              <a:ea typeface="Arial"/>
              <a:cs typeface="Arial"/>
              <a:sym typeface="Arial"/>
            </a:endParaRPr>
          </a:p>
        </p:txBody>
      </p:sp>
      <p:sp>
        <p:nvSpPr>
          <p:cNvPr id="324" name="Google Shape;324;p39"/>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24</a:t>
            </a:r>
            <a:endParaRPr b="1" sz="36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descr="f310d652d32d9dad259229f96e0a1edb.jpg" id="330" name="Google Shape;330;p40"/>
          <p:cNvPicPr preferRelativeResize="0"/>
          <p:nvPr/>
        </p:nvPicPr>
        <p:blipFill>
          <a:blip r:embed="rId3">
            <a:alphaModFix/>
          </a:blip>
          <a:stretch>
            <a:fillRect/>
          </a:stretch>
        </p:blipFill>
        <p:spPr>
          <a:xfrm>
            <a:off x="0" y="0"/>
            <a:ext cx="15544801" cy="10058400"/>
          </a:xfrm>
          <a:prstGeom prst="rect">
            <a:avLst/>
          </a:prstGeom>
          <a:noFill/>
          <a:ln>
            <a:noFill/>
          </a:ln>
        </p:spPr>
      </p:pic>
      <p:sp>
        <p:nvSpPr>
          <p:cNvPr id="331" name="Google Shape;331;p40"/>
          <p:cNvSpPr txBox="1"/>
          <p:nvPr/>
        </p:nvSpPr>
        <p:spPr>
          <a:xfrm>
            <a:off x="623075" y="7322200"/>
            <a:ext cx="14286600" cy="24987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1" i="0" lang="en-US" sz="3600" u="none" cap="none" strike="noStrike">
                <a:solidFill>
                  <a:schemeClr val="lt1"/>
                </a:solidFill>
                <a:latin typeface="Lato"/>
                <a:ea typeface="Lato"/>
                <a:cs typeface="Lato"/>
                <a:sym typeface="Lato"/>
              </a:rPr>
              <a:t>2012  </a:t>
            </a:r>
            <a:r>
              <a:rPr i="0" lang="en-US" sz="3600" u="none" cap="none" strike="noStrike">
                <a:solidFill>
                  <a:schemeClr val="lt1"/>
                </a:solidFill>
                <a:latin typeface="Lato"/>
                <a:ea typeface="Lato"/>
                <a:cs typeface="Lato"/>
                <a:sym typeface="Lato"/>
              </a:rPr>
              <a:t>President Obama announced Deferred Action for Childhood Arrivals (</a:t>
            </a:r>
            <a:r>
              <a:rPr lang="en-US" sz="3600">
                <a:solidFill>
                  <a:schemeClr val="lt1"/>
                </a:solidFill>
                <a:latin typeface="Lato"/>
                <a:ea typeface="Lato"/>
                <a:cs typeface="Lato"/>
                <a:sym typeface="Lato"/>
              </a:rPr>
              <a:t>DACA)</a:t>
            </a:r>
            <a:r>
              <a:rPr i="0" lang="en-US" sz="3600" u="none" cap="none" strike="noStrike">
                <a:solidFill>
                  <a:schemeClr val="lt1"/>
                </a:solidFill>
                <a:latin typeface="Lato"/>
                <a:ea typeface="Lato"/>
                <a:cs typeface="Lato"/>
                <a:sym typeface="Lato"/>
              </a:rPr>
              <a:t>, a</a:t>
            </a:r>
            <a:r>
              <a:rPr lang="en-US" sz="3600">
                <a:solidFill>
                  <a:schemeClr val="lt1"/>
                </a:solidFill>
                <a:latin typeface="Lato"/>
                <a:ea typeface="Lato"/>
                <a:cs typeface="Lato"/>
                <a:sym typeface="Lato"/>
              </a:rPr>
              <a:t> executive order </a:t>
            </a:r>
            <a:r>
              <a:rPr i="0" lang="en-US" sz="3600" u="none" cap="none" strike="noStrike">
                <a:solidFill>
                  <a:schemeClr val="lt1"/>
                </a:solidFill>
                <a:latin typeface="Lato"/>
                <a:ea typeface="Lato"/>
                <a:cs typeface="Lato"/>
                <a:sym typeface="Lato"/>
              </a:rPr>
              <a:t>allowing</a:t>
            </a:r>
            <a:r>
              <a:rPr lang="en-US" sz="3600">
                <a:solidFill>
                  <a:schemeClr val="lt1"/>
                </a:solidFill>
                <a:latin typeface="Lato"/>
                <a:ea typeface="Lato"/>
                <a:cs typeface="Lato"/>
                <a:sym typeface="Lato"/>
              </a:rPr>
              <a:t> Dreamers</a:t>
            </a:r>
            <a:r>
              <a:rPr i="0" lang="en-US" sz="3600" u="none" cap="none" strike="noStrike">
                <a:solidFill>
                  <a:schemeClr val="lt1"/>
                </a:solidFill>
                <a:latin typeface="Lato"/>
                <a:ea typeface="Lato"/>
                <a:cs typeface="Lato"/>
                <a:sym typeface="Lato"/>
              </a:rPr>
              <a:t> </a:t>
            </a:r>
            <a:r>
              <a:rPr lang="en-US" sz="3600">
                <a:solidFill>
                  <a:schemeClr val="lt1"/>
                </a:solidFill>
                <a:latin typeface="Lato"/>
                <a:ea typeface="Lato"/>
                <a:cs typeface="Lato"/>
                <a:sym typeface="Lato"/>
              </a:rPr>
              <a:t>who </a:t>
            </a:r>
            <a:r>
              <a:rPr i="0" lang="en-US" sz="3600" u="none" cap="none" strike="noStrike">
                <a:solidFill>
                  <a:schemeClr val="lt1"/>
                </a:solidFill>
                <a:latin typeface="Lato"/>
                <a:ea typeface="Lato"/>
                <a:cs typeface="Lato"/>
                <a:sym typeface="Lato"/>
              </a:rPr>
              <a:t>meet certain criteria to </a:t>
            </a:r>
            <a:r>
              <a:rPr lang="en-US" sz="3600">
                <a:solidFill>
                  <a:schemeClr val="lt1"/>
                </a:solidFill>
                <a:latin typeface="Lato"/>
                <a:ea typeface="Lato"/>
                <a:cs typeface="Lato"/>
                <a:sym typeface="Lato"/>
              </a:rPr>
              <a:t>receive 2-year periods of protection from deportation </a:t>
            </a:r>
            <a:r>
              <a:rPr i="0" lang="en-US" sz="3600" u="none" cap="none" strike="noStrike">
                <a:solidFill>
                  <a:schemeClr val="lt1"/>
                </a:solidFill>
                <a:latin typeface="Lato"/>
                <a:ea typeface="Lato"/>
                <a:cs typeface="Lato"/>
                <a:sym typeface="Lato"/>
              </a:rPr>
              <a:t>and work authorization.</a:t>
            </a:r>
            <a:r>
              <a:rPr i="0" lang="en-US" sz="3600" u="none" cap="none" strike="noStrike">
                <a:solidFill>
                  <a:schemeClr val="lt1"/>
                </a:solidFill>
                <a:latin typeface="Lato"/>
                <a:ea typeface="Lato"/>
                <a:cs typeface="Lato"/>
                <a:sym typeface="Lato"/>
              </a:rPr>
              <a:t>  </a:t>
            </a:r>
            <a:endParaRPr i="0" sz="36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332" name="Google Shape;332;p40"/>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25</a:t>
            </a:r>
            <a:endParaRPr b="1" sz="36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Capture.PNG" id="338" name="Google Shape;338;p41"/>
          <p:cNvPicPr preferRelativeResize="0"/>
          <p:nvPr/>
        </p:nvPicPr>
        <p:blipFill rotWithShape="1">
          <a:blip r:embed="rId3">
            <a:alphaModFix/>
          </a:blip>
          <a:srcRect b="-5556" l="-440" r="440" t="9917"/>
          <a:stretch/>
        </p:blipFill>
        <p:spPr>
          <a:xfrm>
            <a:off x="976525" y="0"/>
            <a:ext cx="13591751" cy="8168175"/>
          </a:xfrm>
          <a:prstGeom prst="rect">
            <a:avLst/>
          </a:prstGeom>
          <a:noFill/>
          <a:ln>
            <a:noFill/>
          </a:ln>
        </p:spPr>
      </p:pic>
      <p:sp>
        <p:nvSpPr>
          <p:cNvPr id="339" name="Google Shape;339;p41"/>
          <p:cNvSpPr txBox="1"/>
          <p:nvPr/>
        </p:nvSpPr>
        <p:spPr>
          <a:xfrm>
            <a:off x="430225" y="6601325"/>
            <a:ext cx="14657400" cy="3062700"/>
          </a:xfrm>
          <a:prstGeom prst="rect">
            <a:avLst/>
          </a:prstGeom>
          <a:solidFill>
            <a:srgbClr val="000000">
              <a:alpha val="8000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lt1"/>
                </a:solidFill>
                <a:latin typeface="Lato"/>
                <a:ea typeface="Lato"/>
                <a:cs typeface="Lato"/>
                <a:sym typeface="Lato"/>
              </a:rPr>
              <a:t>2013 </a:t>
            </a:r>
            <a:r>
              <a:rPr lang="en-US" sz="3600">
                <a:solidFill>
                  <a:schemeClr val="lt1"/>
                </a:solidFill>
                <a:latin typeface="Lato"/>
                <a:ea typeface="Lato"/>
                <a:cs typeface="Lato"/>
                <a:sym typeface="Lato"/>
              </a:rPr>
              <a:t>After failing in both 2006 and 2009, a bipartisan compromise to reform immigration passes the Senate. It increased border security while also providing a path to citizenship for some undocumented immigrants. But controversy over thousands of asylum-seeking children from Central America influenced political will in the House, and the bill expired.</a:t>
            </a:r>
            <a:endParaRPr sz="3600">
              <a:solidFill>
                <a:schemeClr val="lt1"/>
              </a:solidFill>
              <a:latin typeface="Lato"/>
              <a:ea typeface="Lato"/>
              <a:cs typeface="Lato"/>
              <a:sym typeface="Lato"/>
            </a:endParaRPr>
          </a:p>
        </p:txBody>
      </p:sp>
      <p:sp>
        <p:nvSpPr>
          <p:cNvPr id="340" name="Google Shape;340;p41"/>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26</a:t>
            </a:r>
            <a:endParaRPr b="1" sz="3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cxnSp>
        <p:nvCxnSpPr>
          <p:cNvPr id="103" name="Google Shape;103;p15"/>
          <p:cNvCxnSpPr/>
          <p:nvPr/>
        </p:nvCxnSpPr>
        <p:spPr>
          <a:xfrm flipH="1" rot="10800000">
            <a:off x="1324000" y="2711800"/>
            <a:ext cx="12192600" cy="98700"/>
          </a:xfrm>
          <a:prstGeom prst="straightConnector1">
            <a:avLst/>
          </a:prstGeom>
          <a:noFill/>
          <a:ln cap="flat" cmpd="sng" w="9525">
            <a:solidFill>
              <a:schemeClr val="dk2"/>
            </a:solidFill>
            <a:prstDash val="solid"/>
            <a:round/>
            <a:headEnd len="med" w="med" type="none"/>
            <a:tailEnd len="med" w="med" type="none"/>
          </a:ln>
        </p:spPr>
      </p:cxnSp>
      <p:cxnSp>
        <p:nvCxnSpPr>
          <p:cNvPr id="104" name="Google Shape;104;p15"/>
          <p:cNvCxnSpPr/>
          <p:nvPr/>
        </p:nvCxnSpPr>
        <p:spPr>
          <a:xfrm>
            <a:off x="7373700" y="1857225"/>
            <a:ext cx="36600" cy="8058900"/>
          </a:xfrm>
          <a:prstGeom prst="straightConnector1">
            <a:avLst/>
          </a:prstGeom>
          <a:noFill/>
          <a:ln cap="flat" cmpd="sng" w="9525">
            <a:solidFill>
              <a:schemeClr val="dk2"/>
            </a:solidFill>
            <a:prstDash val="solid"/>
            <a:round/>
            <a:headEnd len="med" w="med" type="none"/>
            <a:tailEnd len="med" w="med" type="none"/>
          </a:ln>
        </p:spPr>
      </p:cxnSp>
      <p:sp>
        <p:nvSpPr>
          <p:cNvPr id="105" name="Google Shape;105;p15"/>
          <p:cNvSpPr txBox="1"/>
          <p:nvPr/>
        </p:nvSpPr>
        <p:spPr>
          <a:xfrm>
            <a:off x="3043225" y="1884575"/>
            <a:ext cx="3715200" cy="37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t>Welcome</a:t>
            </a:r>
            <a:endParaRPr sz="3600"/>
          </a:p>
        </p:txBody>
      </p:sp>
      <p:sp>
        <p:nvSpPr>
          <p:cNvPr id="106" name="Google Shape;106;p15"/>
          <p:cNvSpPr txBox="1"/>
          <p:nvPr/>
        </p:nvSpPr>
        <p:spPr>
          <a:xfrm>
            <a:off x="10052700" y="6909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600">
                <a:solidFill>
                  <a:schemeClr val="dk1"/>
                </a:solidFill>
              </a:rPr>
              <a:t>Deny</a:t>
            </a:r>
            <a:endParaRPr/>
          </a:p>
        </p:txBody>
      </p:sp>
      <p:sp>
        <p:nvSpPr>
          <p:cNvPr id="107" name="Google Shape;107;p15"/>
          <p:cNvSpPr txBox="1"/>
          <p:nvPr/>
        </p:nvSpPr>
        <p:spPr>
          <a:xfrm>
            <a:off x="474275" y="331975"/>
            <a:ext cx="14702400" cy="9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t>For what reasons have our immigration policies aimed to welcome immigrants or deny entry to immigrants?</a:t>
            </a:r>
            <a:endParaRPr sz="3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42"/>
          <p:cNvPicPr preferRelativeResize="0"/>
          <p:nvPr/>
        </p:nvPicPr>
        <p:blipFill rotWithShape="1">
          <a:blip r:embed="rId3">
            <a:alphaModFix/>
          </a:blip>
          <a:srcRect b="0" l="961" r="951" t="4443"/>
          <a:stretch/>
        </p:blipFill>
        <p:spPr>
          <a:xfrm>
            <a:off x="0" y="0"/>
            <a:ext cx="15544802" cy="10058399"/>
          </a:xfrm>
          <a:prstGeom prst="rect">
            <a:avLst/>
          </a:prstGeom>
          <a:noFill/>
          <a:ln>
            <a:noFill/>
          </a:ln>
        </p:spPr>
      </p:pic>
      <p:sp>
        <p:nvSpPr>
          <p:cNvPr id="347" name="Google Shape;347;p42"/>
          <p:cNvSpPr txBox="1"/>
          <p:nvPr/>
        </p:nvSpPr>
        <p:spPr>
          <a:xfrm>
            <a:off x="519250" y="5296225"/>
            <a:ext cx="14420100" cy="4117800"/>
          </a:xfrm>
          <a:prstGeom prst="rect">
            <a:avLst/>
          </a:prstGeom>
          <a:solidFill>
            <a:srgbClr val="000000">
              <a:alpha val="8000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3600">
                <a:solidFill>
                  <a:srgbClr val="FFFFFF"/>
                </a:solidFill>
                <a:latin typeface="Lato"/>
                <a:ea typeface="Lato"/>
                <a:cs typeface="Lato"/>
                <a:sym typeface="Lato"/>
              </a:rPr>
              <a:t>2017</a:t>
            </a:r>
            <a:r>
              <a:rPr lang="en-US" sz="3600">
                <a:solidFill>
                  <a:srgbClr val="FFFFFF"/>
                </a:solidFill>
                <a:latin typeface="Lato"/>
                <a:ea typeface="Lato"/>
                <a:cs typeface="Lato"/>
                <a:sym typeface="Lato"/>
              </a:rPr>
              <a:t> </a:t>
            </a:r>
            <a:r>
              <a:rPr lang="en-US" sz="3200">
                <a:solidFill>
                  <a:srgbClr val="FFFFFF"/>
                </a:solidFill>
                <a:latin typeface="Lato"/>
                <a:ea typeface="Lato"/>
                <a:cs typeface="Lato"/>
                <a:sym typeface="Lato"/>
              </a:rPr>
              <a:t>After running on a boldly anti-immigrant platform, President Trump's initial actions in office are executive orders dramatically increasing enforcement and deportation, blocking refugee resettlement, and attempting to ban travel from some Muslim-majority countries. Legal permanent residents are trapped at airports, with unclear rules regarding their ability to return to the U.S. Protests are sparked around the country. DACA is rescinded. Months of court battles ensue.  </a:t>
            </a:r>
            <a:endParaRPr sz="3200">
              <a:solidFill>
                <a:srgbClr val="FFFFFF"/>
              </a:solidFill>
              <a:latin typeface="Georgia"/>
              <a:ea typeface="Georgia"/>
              <a:cs typeface="Georgia"/>
              <a:sym typeface="Georgia"/>
            </a:endParaRPr>
          </a:p>
          <a:p>
            <a:pPr indent="0" lvl="0" marL="0" rtl="0" algn="l">
              <a:lnSpc>
                <a:spcPct val="115000"/>
              </a:lnSpc>
              <a:spcBef>
                <a:spcPts val="800"/>
              </a:spcBef>
              <a:spcAft>
                <a:spcPts val="800"/>
              </a:spcAft>
              <a:buNone/>
            </a:pPr>
            <a:r>
              <a:t/>
            </a:r>
            <a:endParaRPr sz="2400">
              <a:solidFill>
                <a:srgbClr val="FFFFFF"/>
              </a:solidFill>
              <a:latin typeface="Raleway"/>
              <a:ea typeface="Raleway"/>
              <a:cs typeface="Raleway"/>
              <a:sym typeface="Raleway"/>
            </a:endParaRPr>
          </a:p>
        </p:txBody>
      </p:sp>
      <p:sp>
        <p:nvSpPr>
          <p:cNvPr id="348" name="Google Shape;348;p42"/>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27</a:t>
            </a:r>
            <a:endParaRPr b="1" sz="36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43"/>
          <p:cNvPicPr preferRelativeResize="0"/>
          <p:nvPr/>
        </p:nvPicPr>
        <p:blipFill rotWithShape="1">
          <a:blip r:embed="rId3">
            <a:alphaModFix/>
          </a:blip>
          <a:srcRect b="0" l="0" r="5455" t="0"/>
          <a:stretch/>
        </p:blipFill>
        <p:spPr>
          <a:xfrm>
            <a:off x="0" y="0"/>
            <a:ext cx="15544798" cy="10249675"/>
          </a:xfrm>
          <a:prstGeom prst="rect">
            <a:avLst/>
          </a:prstGeom>
          <a:noFill/>
          <a:ln>
            <a:noFill/>
          </a:ln>
        </p:spPr>
      </p:pic>
      <p:sp>
        <p:nvSpPr>
          <p:cNvPr id="355" name="Google Shape;355;p43"/>
          <p:cNvSpPr txBox="1"/>
          <p:nvPr>
            <p:ph idx="1" type="body"/>
          </p:nvPr>
        </p:nvSpPr>
        <p:spPr>
          <a:xfrm>
            <a:off x="614700" y="5616125"/>
            <a:ext cx="14339400" cy="4035300"/>
          </a:xfrm>
          <a:prstGeom prst="rect">
            <a:avLst/>
          </a:prstGeom>
          <a:solidFill>
            <a:schemeClr val="dk1"/>
          </a:solidFill>
        </p:spPr>
        <p:txBody>
          <a:bodyPr anchorCtr="0" anchor="b" bIns="91425" lIns="91425" spcFirstLastPara="1" rIns="91425" wrap="square" tIns="91425">
            <a:noAutofit/>
          </a:bodyPr>
          <a:lstStyle/>
          <a:p>
            <a:pPr indent="0" lvl="0" marL="0" rtl="0" algn="l">
              <a:spcBef>
                <a:spcPts val="640"/>
              </a:spcBef>
              <a:spcAft>
                <a:spcPts val="0"/>
              </a:spcAft>
              <a:buNone/>
            </a:pPr>
            <a:r>
              <a:rPr b="1" lang="en-US" sz="3600">
                <a:solidFill>
                  <a:srgbClr val="FFFFFF"/>
                </a:solidFill>
                <a:latin typeface="Lato"/>
                <a:ea typeface="Lato"/>
                <a:cs typeface="Lato"/>
                <a:sym typeface="Lato"/>
              </a:rPr>
              <a:t>2018-19 </a:t>
            </a:r>
            <a:r>
              <a:rPr lang="en-US" sz="3600">
                <a:solidFill>
                  <a:srgbClr val="FFFFFF"/>
                </a:solidFill>
                <a:latin typeface="Lato"/>
                <a:ea typeface="Lato"/>
                <a:cs typeface="Lato"/>
                <a:sym typeface="Lato"/>
              </a:rPr>
              <a:t>Families and children increasingly ask for asylum, fleeing violence in Central America. The President’s "zero tolerance" policy separates families, some are not reunited; children are incarcerated. "Metering" policy creates long, slow lines for asylum processing. "Remain in Mexico" forces people to wait in Mexico for their day in American court. Asylum-seekers are required to apply for asylum in a through country before applying in the U.S.</a:t>
            </a:r>
            <a:endParaRPr sz="3600">
              <a:solidFill>
                <a:srgbClr val="FFFFFF"/>
              </a:solidFill>
              <a:latin typeface="Lato"/>
              <a:ea typeface="Lato"/>
              <a:cs typeface="Lato"/>
              <a:sym typeface="Lato"/>
            </a:endParaRPr>
          </a:p>
        </p:txBody>
      </p:sp>
      <p:sp>
        <p:nvSpPr>
          <p:cNvPr id="356" name="Google Shape;356;p43"/>
          <p:cNvSpPr txBox="1"/>
          <p:nvPr/>
        </p:nvSpPr>
        <p:spPr>
          <a:xfrm>
            <a:off x="143083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28</a:t>
            </a:r>
            <a:endParaRPr b="1" sz="36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44"/>
          <p:cNvPicPr preferRelativeResize="0"/>
          <p:nvPr/>
        </p:nvPicPr>
        <p:blipFill rotWithShape="1">
          <a:blip r:embed="rId3">
            <a:alphaModFix/>
          </a:blip>
          <a:srcRect b="18573" l="0" r="5606" t="0"/>
          <a:stretch/>
        </p:blipFill>
        <p:spPr>
          <a:xfrm>
            <a:off x="-17800" y="0"/>
            <a:ext cx="15544798" cy="10058404"/>
          </a:xfrm>
          <a:prstGeom prst="rect">
            <a:avLst/>
          </a:prstGeom>
          <a:noFill/>
          <a:ln>
            <a:noFill/>
          </a:ln>
        </p:spPr>
      </p:pic>
      <p:sp>
        <p:nvSpPr>
          <p:cNvPr id="363" name="Google Shape;363;p44"/>
          <p:cNvSpPr txBox="1"/>
          <p:nvPr>
            <p:ph idx="1" type="body"/>
          </p:nvPr>
        </p:nvSpPr>
        <p:spPr>
          <a:xfrm>
            <a:off x="519250" y="5883175"/>
            <a:ext cx="14494200" cy="3486300"/>
          </a:xfrm>
          <a:prstGeom prst="rect">
            <a:avLst/>
          </a:prstGeom>
          <a:solidFill>
            <a:schemeClr val="dk1"/>
          </a:solidFill>
        </p:spPr>
        <p:txBody>
          <a:bodyPr anchorCtr="0" anchor="b" bIns="91425" lIns="91425" spcFirstLastPara="1" rIns="91425" wrap="square" tIns="91425">
            <a:noAutofit/>
          </a:bodyPr>
          <a:lstStyle/>
          <a:p>
            <a:pPr indent="0" lvl="0" marL="0" rtl="0" algn="l">
              <a:spcBef>
                <a:spcPts val="640"/>
              </a:spcBef>
              <a:spcAft>
                <a:spcPts val="0"/>
              </a:spcAft>
              <a:buNone/>
            </a:pPr>
            <a:r>
              <a:rPr b="1" lang="en-US" sz="3600">
                <a:solidFill>
                  <a:srgbClr val="FFFFFF"/>
                </a:solidFill>
                <a:latin typeface="Lato"/>
                <a:ea typeface="Lato"/>
                <a:cs typeface="Lato"/>
                <a:sym typeface="Lato"/>
              </a:rPr>
              <a:t>2018-19 </a:t>
            </a:r>
            <a:r>
              <a:rPr lang="en-US" sz="3600">
                <a:solidFill>
                  <a:srgbClr val="FFFFFF"/>
                </a:solidFill>
                <a:latin typeface="Lato"/>
                <a:ea typeface="Lato"/>
                <a:cs typeface="Lato"/>
                <a:sym typeface="Lato"/>
              </a:rPr>
              <a:t>“Public Charge” rules are changed, expanding the criteria of immigrants who the government believes are likely to ever need  social benefits (food or housing assistance) from being admitted or getting permanent residency in the U.S. Many immigrants stop accessing benefits for their U.S. citizen kids in fear that it will impact their ability to remain with their family.</a:t>
            </a:r>
            <a:endParaRPr sz="3600">
              <a:solidFill>
                <a:srgbClr val="FFFFFF"/>
              </a:solidFill>
              <a:latin typeface="Lato"/>
              <a:ea typeface="Lato"/>
              <a:cs typeface="Lato"/>
              <a:sym typeface="Lato"/>
            </a:endParaRPr>
          </a:p>
        </p:txBody>
      </p:sp>
      <p:sp>
        <p:nvSpPr>
          <p:cNvPr id="364" name="Google Shape;364;p44"/>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29</a:t>
            </a:r>
            <a:endParaRPr b="1" sz="36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45"/>
          <p:cNvPicPr preferRelativeResize="0"/>
          <p:nvPr/>
        </p:nvPicPr>
        <p:blipFill rotWithShape="1">
          <a:blip r:embed="rId3">
            <a:alphaModFix/>
          </a:blip>
          <a:srcRect b="11079" l="0" r="0" t="0"/>
          <a:stretch/>
        </p:blipFill>
        <p:spPr>
          <a:xfrm>
            <a:off x="-25400" y="0"/>
            <a:ext cx="15544804" cy="10058402"/>
          </a:xfrm>
          <a:prstGeom prst="rect">
            <a:avLst/>
          </a:prstGeom>
          <a:noFill/>
          <a:ln>
            <a:noFill/>
          </a:ln>
        </p:spPr>
      </p:pic>
      <p:sp>
        <p:nvSpPr>
          <p:cNvPr id="371" name="Google Shape;371;p45"/>
          <p:cNvSpPr txBox="1"/>
          <p:nvPr>
            <p:ph idx="1" type="body"/>
          </p:nvPr>
        </p:nvSpPr>
        <p:spPr>
          <a:xfrm>
            <a:off x="534075" y="6432075"/>
            <a:ext cx="14568300" cy="3219300"/>
          </a:xfrm>
          <a:prstGeom prst="rect">
            <a:avLst/>
          </a:prstGeom>
          <a:solidFill>
            <a:schemeClr val="dk1"/>
          </a:solidFill>
        </p:spPr>
        <p:txBody>
          <a:bodyPr anchorCtr="0" anchor="b" bIns="91425" lIns="91425" spcFirstLastPara="1" rIns="91425" wrap="square" tIns="91425">
            <a:noAutofit/>
          </a:bodyPr>
          <a:lstStyle/>
          <a:p>
            <a:pPr indent="0" lvl="0" marL="0" rtl="0" algn="l">
              <a:spcBef>
                <a:spcPts val="640"/>
              </a:spcBef>
              <a:spcAft>
                <a:spcPts val="0"/>
              </a:spcAft>
              <a:buNone/>
            </a:pPr>
            <a:r>
              <a:rPr b="1" lang="en-US" sz="4000">
                <a:solidFill>
                  <a:srgbClr val="FFFFFF"/>
                </a:solidFill>
                <a:latin typeface="Lato"/>
                <a:ea typeface="Lato"/>
                <a:cs typeface="Lato"/>
                <a:sym typeface="Lato"/>
              </a:rPr>
              <a:t>2019</a:t>
            </a:r>
            <a:r>
              <a:rPr lang="en-US" sz="4000">
                <a:solidFill>
                  <a:srgbClr val="FFFFFF"/>
                </a:solidFill>
                <a:latin typeface="Lato"/>
                <a:ea typeface="Lato"/>
                <a:cs typeface="Lato"/>
                <a:sym typeface="Lato"/>
              </a:rPr>
              <a:t> The President's determination of refugee resettlement numbers are lowest ever: 30,000 in 2019, compared to 110,000 in 2016. Many faith-based resettlement organizations are forced to close. It is announced that the President</a:t>
            </a:r>
            <a:r>
              <a:rPr lang="en-US" sz="4000">
                <a:solidFill>
                  <a:srgbClr val="FFFFFF"/>
                </a:solidFill>
                <a:uFill>
                  <a:noFill/>
                </a:uFill>
                <a:latin typeface="Lato"/>
                <a:ea typeface="Lato"/>
                <a:cs typeface="Lato"/>
                <a:sym typeface="Lato"/>
                <a:hlinkClick r:id="rId4">
                  <a:extLst>
                    <a:ext uri="{A12FA001-AC4F-418D-AE19-62706E023703}">
                      <ahyp:hlinkClr val="tx"/>
                    </a:ext>
                  </a:extLst>
                </a:hlinkClick>
              </a:rPr>
              <a:t> </a:t>
            </a:r>
            <a:r>
              <a:rPr lang="en-US" sz="4000">
                <a:solidFill>
                  <a:srgbClr val="FFFFFF"/>
                </a:solidFill>
                <a:latin typeface="Lato"/>
                <a:ea typeface="Lato"/>
                <a:cs typeface="Lato"/>
                <a:sym typeface="Lato"/>
              </a:rPr>
              <a:t>cuts that number to 18,000 in 2020.</a:t>
            </a:r>
            <a:endParaRPr sz="4000">
              <a:solidFill>
                <a:srgbClr val="FFFFFF"/>
              </a:solidFill>
              <a:latin typeface="Lato"/>
              <a:ea typeface="Lato"/>
              <a:cs typeface="Lato"/>
              <a:sym typeface="Lato"/>
            </a:endParaRPr>
          </a:p>
        </p:txBody>
      </p:sp>
      <p:sp>
        <p:nvSpPr>
          <p:cNvPr id="372" name="Google Shape;372;p45"/>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30</a:t>
            </a:r>
            <a:endParaRPr b="1" sz="36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46"/>
          <p:cNvPicPr preferRelativeResize="0"/>
          <p:nvPr/>
        </p:nvPicPr>
        <p:blipFill>
          <a:blip r:embed="rId3">
            <a:alphaModFix/>
          </a:blip>
          <a:stretch>
            <a:fillRect/>
          </a:stretch>
        </p:blipFill>
        <p:spPr>
          <a:xfrm>
            <a:off x="0" y="0"/>
            <a:ext cx="15544799" cy="10364111"/>
          </a:xfrm>
          <a:prstGeom prst="rect">
            <a:avLst/>
          </a:prstGeom>
          <a:noFill/>
          <a:ln>
            <a:noFill/>
          </a:ln>
        </p:spPr>
      </p:pic>
      <p:sp>
        <p:nvSpPr>
          <p:cNvPr id="379" name="Google Shape;379;p46"/>
          <p:cNvSpPr txBox="1"/>
          <p:nvPr>
            <p:ph idx="1" type="body"/>
          </p:nvPr>
        </p:nvSpPr>
        <p:spPr>
          <a:xfrm>
            <a:off x="585475" y="5549475"/>
            <a:ext cx="14568300" cy="3786600"/>
          </a:xfrm>
          <a:prstGeom prst="rect">
            <a:avLst/>
          </a:prstGeom>
          <a:solidFill>
            <a:schemeClr val="dk1"/>
          </a:solidFill>
        </p:spPr>
        <p:txBody>
          <a:bodyPr anchorCtr="0" anchor="b" bIns="91425" lIns="91425" spcFirstLastPara="1" rIns="91425" wrap="square" tIns="91425">
            <a:noAutofit/>
          </a:bodyPr>
          <a:lstStyle/>
          <a:p>
            <a:pPr indent="0" lvl="0" marL="0" rtl="0" algn="l">
              <a:spcBef>
                <a:spcPts val="640"/>
              </a:spcBef>
              <a:spcAft>
                <a:spcPts val="0"/>
              </a:spcAft>
              <a:buNone/>
            </a:pPr>
            <a:r>
              <a:rPr b="1" lang="en-US" sz="4000">
                <a:solidFill>
                  <a:srgbClr val="FFFFFF"/>
                </a:solidFill>
                <a:latin typeface="Lato"/>
                <a:ea typeface="Lato"/>
                <a:cs typeface="Lato"/>
                <a:sym typeface="Lato"/>
              </a:rPr>
              <a:t>2020</a:t>
            </a:r>
            <a:r>
              <a:rPr lang="en-US" sz="4000">
                <a:solidFill>
                  <a:srgbClr val="FFFFFF"/>
                </a:solidFill>
                <a:latin typeface="Lato"/>
                <a:ea typeface="Lato"/>
                <a:cs typeface="Lato"/>
                <a:sym typeface="Lato"/>
              </a:rPr>
              <a:t> As the world grapples with the global coronavirus pandemic, the president closes several more doors to legal immigration: access to asylum is effectively eliminated, diversity visa entries are suspended, and many pathways of family and employment immigration are shut down through at least the end of the year.</a:t>
            </a:r>
            <a:endParaRPr sz="4000">
              <a:solidFill>
                <a:srgbClr val="FFFFFF"/>
              </a:solidFill>
              <a:latin typeface="Lato"/>
              <a:ea typeface="Lato"/>
              <a:cs typeface="Lato"/>
              <a:sym typeface="Lato"/>
            </a:endParaRPr>
          </a:p>
        </p:txBody>
      </p:sp>
      <p:sp>
        <p:nvSpPr>
          <p:cNvPr id="380" name="Google Shape;380;p46"/>
          <p:cNvSpPr txBox="1"/>
          <p:nvPr/>
        </p:nvSpPr>
        <p:spPr>
          <a:xfrm>
            <a:off x="14536950" y="293675"/>
            <a:ext cx="12114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30</a:t>
            </a:r>
            <a:endParaRPr b="1" sz="36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cxnSp>
        <p:nvCxnSpPr>
          <p:cNvPr id="386" name="Google Shape;386;p47"/>
          <p:cNvCxnSpPr/>
          <p:nvPr/>
        </p:nvCxnSpPr>
        <p:spPr>
          <a:xfrm flipH="1" rot="10800000">
            <a:off x="1324000" y="2711800"/>
            <a:ext cx="12192600" cy="98700"/>
          </a:xfrm>
          <a:prstGeom prst="straightConnector1">
            <a:avLst/>
          </a:prstGeom>
          <a:noFill/>
          <a:ln cap="flat" cmpd="sng" w="9525">
            <a:solidFill>
              <a:schemeClr val="dk2"/>
            </a:solidFill>
            <a:prstDash val="solid"/>
            <a:round/>
            <a:headEnd len="med" w="med" type="none"/>
            <a:tailEnd len="med" w="med" type="none"/>
          </a:ln>
        </p:spPr>
      </p:cxnSp>
      <p:cxnSp>
        <p:nvCxnSpPr>
          <p:cNvPr id="387" name="Google Shape;387;p47"/>
          <p:cNvCxnSpPr/>
          <p:nvPr/>
        </p:nvCxnSpPr>
        <p:spPr>
          <a:xfrm>
            <a:off x="7373700" y="1857225"/>
            <a:ext cx="36600" cy="8058900"/>
          </a:xfrm>
          <a:prstGeom prst="straightConnector1">
            <a:avLst/>
          </a:prstGeom>
          <a:noFill/>
          <a:ln cap="flat" cmpd="sng" w="9525">
            <a:solidFill>
              <a:schemeClr val="dk2"/>
            </a:solidFill>
            <a:prstDash val="solid"/>
            <a:round/>
            <a:headEnd len="med" w="med" type="none"/>
            <a:tailEnd len="med" w="med" type="none"/>
          </a:ln>
        </p:spPr>
      </p:cxnSp>
      <p:sp>
        <p:nvSpPr>
          <p:cNvPr id="388" name="Google Shape;388;p47"/>
          <p:cNvSpPr txBox="1"/>
          <p:nvPr/>
        </p:nvSpPr>
        <p:spPr>
          <a:xfrm>
            <a:off x="3043225" y="1884575"/>
            <a:ext cx="3715200" cy="37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t>Welcome</a:t>
            </a:r>
            <a:endParaRPr sz="3600"/>
          </a:p>
        </p:txBody>
      </p:sp>
      <p:sp>
        <p:nvSpPr>
          <p:cNvPr id="389" name="Google Shape;389;p47"/>
          <p:cNvSpPr txBox="1"/>
          <p:nvPr/>
        </p:nvSpPr>
        <p:spPr>
          <a:xfrm>
            <a:off x="10052700" y="6909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600">
                <a:solidFill>
                  <a:schemeClr val="dk1"/>
                </a:solidFill>
              </a:rPr>
              <a:t>Deny</a:t>
            </a:r>
            <a:endParaRPr/>
          </a:p>
        </p:txBody>
      </p:sp>
      <p:sp>
        <p:nvSpPr>
          <p:cNvPr id="390" name="Google Shape;390;p47"/>
          <p:cNvSpPr txBox="1"/>
          <p:nvPr/>
        </p:nvSpPr>
        <p:spPr>
          <a:xfrm>
            <a:off x="474275" y="331975"/>
            <a:ext cx="14702400" cy="9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t>For what reasons have our immigration policies aimed to welcome immigrants or deny entry to immigrants?</a:t>
            </a:r>
            <a:endParaRPr sz="36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8"/>
          <p:cNvSpPr txBox="1"/>
          <p:nvPr/>
        </p:nvSpPr>
        <p:spPr>
          <a:xfrm>
            <a:off x="1110450" y="1012150"/>
            <a:ext cx="13323900" cy="746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6000">
                <a:latin typeface="Calibri"/>
                <a:ea typeface="Calibri"/>
                <a:cs typeface="Calibri"/>
                <a:sym typeface="Calibri"/>
              </a:rPr>
              <a:t>Reflection</a:t>
            </a:r>
            <a:endParaRPr sz="4800">
              <a:latin typeface="Calibri"/>
              <a:ea typeface="Calibri"/>
              <a:cs typeface="Calibri"/>
              <a:sym typeface="Calibri"/>
            </a:endParaRPr>
          </a:p>
          <a:p>
            <a:pPr indent="-533400" lvl="0" marL="457200" rtl="0" algn="l">
              <a:lnSpc>
                <a:spcPct val="115000"/>
              </a:lnSpc>
              <a:spcBef>
                <a:spcPts val="0"/>
              </a:spcBef>
              <a:spcAft>
                <a:spcPts val="0"/>
              </a:spcAft>
              <a:buSzPts val="4800"/>
              <a:buFont typeface="Calibri"/>
              <a:buChar char="●"/>
            </a:pPr>
            <a:r>
              <a:rPr lang="en-US" sz="4800">
                <a:latin typeface="Calibri"/>
                <a:ea typeface="Calibri"/>
                <a:cs typeface="Calibri"/>
                <a:sym typeface="Calibri"/>
              </a:rPr>
              <a:t>What are the beliefs and attitudes underlying these hope and fears?</a:t>
            </a:r>
            <a:r>
              <a:rPr lang="en-US" sz="1100">
                <a:solidFill>
                  <a:schemeClr val="dk1"/>
                </a:solidFill>
                <a:highlight>
                  <a:srgbClr val="FFFFFF"/>
                </a:highlight>
              </a:rPr>
              <a:t> </a:t>
            </a:r>
            <a:endParaRPr sz="1100">
              <a:solidFill>
                <a:schemeClr val="dk1"/>
              </a:solidFill>
              <a:highlight>
                <a:srgbClr val="FFFFFF"/>
              </a:highlight>
            </a:endParaRPr>
          </a:p>
          <a:p>
            <a:pPr indent="-533400" lvl="0" marL="457200" marR="0" rtl="0" algn="l">
              <a:lnSpc>
                <a:spcPct val="115000"/>
              </a:lnSpc>
              <a:spcBef>
                <a:spcPts val="0"/>
              </a:spcBef>
              <a:spcAft>
                <a:spcPts val="0"/>
              </a:spcAft>
              <a:buSzPts val="4800"/>
              <a:buFont typeface="Calibri"/>
              <a:buChar char="●"/>
            </a:pPr>
            <a:r>
              <a:rPr lang="en-US" sz="4800">
                <a:latin typeface="Calibri"/>
                <a:ea typeface="Calibri"/>
                <a:cs typeface="Calibri"/>
                <a:sym typeface="Calibri"/>
              </a:rPr>
              <a:t>Based on our understanding of Scripture, what </a:t>
            </a:r>
            <a:r>
              <a:rPr b="1" lang="en-US" sz="4800">
                <a:latin typeface="Calibri"/>
                <a:ea typeface="Calibri"/>
                <a:cs typeface="Calibri"/>
                <a:sym typeface="Calibri"/>
              </a:rPr>
              <a:t>should</a:t>
            </a:r>
            <a:r>
              <a:rPr lang="en-US" sz="4800">
                <a:latin typeface="Calibri"/>
                <a:ea typeface="Calibri"/>
                <a:cs typeface="Calibri"/>
                <a:sym typeface="Calibri"/>
              </a:rPr>
              <a:t> our beliefs and attitudes be? How should they shape our policies?</a:t>
            </a:r>
            <a:endParaRPr sz="4800">
              <a:latin typeface="Calibri"/>
              <a:ea typeface="Calibri"/>
              <a:cs typeface="Calibri"/>
              <a:sym typeface="Calibri"/>
            </a:endParaRPr>
          </a:p>
          <a:p>
            <a:pPr indent="0" lvl="0" marL="0" rtl="0" algn="ctr">
              <a:spcBef>
                <a:spcPts val="0"/>
              </a:spcBef>
              <a:spcAft>
                <a:spcPts val="0"/>
              </a:spcAft>
              <a:buNone/>
            </a:pPr>
            <a:r>
              <a:t/>
            </a:r>
            <a:endParaRPr sz="7200">
              <a:latin typeface="Calibri"/>
              <a:ea typeface="Calibri"/>
              <a:cs typeface="Calibri"/>
              <a:sym typeface="Calibri"/>
            </a:endParaRPr>
          </a:p>
          <a:p>
            <a:pPr indent="0" lvl="0" marL="0" rtl="0" algn="l">
              <a:spcBef>
                <a:spcPts val="0"/>
              </a:spcBef>
              <a:spcAft>
                <a:spcPts val="0"/>
              </a:spcAft>
              <a:buNone/>
            </a:pPr>
            <a:r>
              <a:t/>
            </a:r>
            <a:endParaRPr sz="7200">
              <a:latin typeface="Calibri"/>
              <a:ea typeface="Calibri"/>
              <a:cs typeface="Calibri"/>
              <a:sym typeface="Calibri"/>
            </a:endParaRPr>
          </a:p>
        </p:txBody>
      </p:sp>
      <p:cxnSp>
        <p:nvCxnSpPr>
          <p:cNvPr id="397" name="Google Shape;397;p48"/>
          <p:cNvCxnSpPr/>
          <p:nvPr/>
        </p:nvCxnSpPr>
        <p:spPr>
          <a:xfrm>
            <a:off x="-22800" y="9048800"/>
            <a:ext cx="15658800" cy="0"/>
          </a:xfrm>
          <a:prstGeom prst="straightConnector1">
            <a:avLst/>
          </a:prstGeom>
          <a:noFill/>
          <a:ln cap="flat" cmpd="sng" w="76200">
            <a:solidFill>
              <a:srgbClr val="FF9900"/>
            </a:solidFill>
            <a:prstDash val="solid"/>
            <a:round/>
            <a:headEnd len="med" w="med" type="none"/>
            <a:tailEnd len="med" w="med" type="none"/>
          </a:ln>
          <a:effectLst>
            <a:outerShdw blurRad="57150" rotWithShape="0" algn="bl" dir="5400000" dist="19050">
              <a:srgbClr val="FF9900">
                <a:alpha val="50000"/>
              </a:srgbClr>
            </a:outerShdw>
            <a:reflection blurRad="0" dir="5400000" dist="38100" endA="0" endPos="30000" fadeDir="5400012" kx="0" rotWithShape="0" algn="bl" stPos="0" sy="-100000" ky="0"/>
          </a:effectLst>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cxnSp>
        <p:nvCxnSpPr>
          <p:cNvPr id="403" name="Google Shape;403;p49"/>
          <p:cNvCxnSpPr/>
          <p:nvPr/>
        </p:nvCxnSpPr>
        <p:spPr>
          <a:xfrm>
            <a:off x="-22800" y="9048800"/>
            <a:ext cx="15658800" cy="0"/>
          </a:xfrm>
          <a:prstGeom prst="straightConnector1">
            <a:avLst/>
          </a:prstGeom>
          <a:noFill/>
          <a:ln cap="flat" cmpd="sng" w="76200">
            <a:solidFill>
              <a:srgbClr val="FF9900"/>
            </a:solidFill>
            <a:prstDash val="solid"/>
            <a:round/>
            <a:headEnd len="med" w="med" type="none"/>
            <a:tailEnd len="med" w="med" type="none"/>
          </a:ln>
          <a:effectLst>
            <a:outerShdw blurRad="57150" rotWithShape="0" algn="bl" dir="5400000" dist="19050">
              <a:srgbClr val="FF9900">
                <a:alpha val="50000"/>
              </a:srgbClr>
            </a:outerShdw>
            <a:reflection blurRad="0" dir="5400000" dist="38100" endA="0" endPos="30000" fadeDir="5400012" kx="0" rotWithShape="0" algn="bl" stPos="0" sy="-100000" ky="0"/>
          </a:effectLst>
        </p:spPr>
      </p:cxnSp>
      <p:sp>
        <p:nvSpPr>
          <p:cNvPr id="404" name="Google Shape;404;p49"/>
          <p:cNvSpPr txBox="1"/>
          <p:nvPr/>
        </p:nvSpPr>
        <p:spPr>
          <a:xfrm>
            <a:off x="632400" y="867300"/>
            <a:ext cx="14280000" cy="8323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6000">
                <a:latin typeface="Calibri"/>
                <a:ea typeface="Calibri"/>
                <a:cs typeface="Calibri"/>
                <a:sym typeface="Calibri"/>
              </a:rPr>
              <a:t>We need </a:t>
            </a:r>
            <a:r>
              <a:rPr b="1" lang="en-US" sz="6000">
                <a:latin typeface="Calibri"/>
                <a:ea typeface="Calibri"/>
                <a:cs typeface="Calibri"/>
                <a:sym typeface="Calibri"/>
              </a:rPr>
              <a:t>immigration policy</a:t>
            </a:r>
            <a:r>
              <a:rPr lang="en-US" sz="6000">
                <a:latin typeface="Calibri"/>
                <a:ea typeface="Calibri"/>
                <a:cs typeface="Calibri"/>
                <a:sym typeface="Calibri"/>
              </a:rPr>
              <a:t> that:</a:t>
            </a:r>
            <a:endParaRPr sz="6000">
              <a:latin typeface="Calibri"/>
              <a:ea typeface="Calibri"/>
              <a:cs typeface="Calibri"/>
              <a:sym typeface="Calibri"/>
            </a:endParaRPr>
          </a:p>
          <a:p>
            <a:pPr indent="-419100" lvl="0" marL="457200" rtl="0" algn="l">
              <a:lnSpc>
                <a:spcPct val="115000"/>
              </a:lnSpc>
              <a:spcBef>
                <a:spcPts val="800"/>
              </a:spcBef>
              <a:spcAft>
                <a:spcPts val="0"/>
              </a:spcAft>
              <a:buClr>
                <a:srgbClr val="000000"/>
              </a:buClr>
              <a:buSzPts val="3000"/>
              <a:buChar char="●"/>
            </a:pPr>
            <a:r>
              <a:rPr b="1" lang="en-US" sz="3000">
                <a:latin typeface="Calibri"/>
                <a:ea typeface="Calibri"/>
                <a:cs typeface="Calibri"/>
                <a:sym typeface="Calibri"/>
              </a:rPr>
              <a:t>Keeps families intact. </a:t>
            </a:r>
            <a:r>
              <a:rPr lang="en-US" sz="3000">
                <a:latin typeface="Calibri"/>
                <a:ea typeface="Calibri"/>
                <a:cs typeface="Calibri"/>
                <a:sym typeface="Calibri"/>
              </a:rPr>
              <a:t>Proposals which end the possibility of U.S. citizens reuniting with their adult children and siblings, and which prohibit permanent residents from reuniting with their children and spouses, go against the strong value of family that the church upholds. Family unity is not a threat to the U.S., and “chain migration” is a harmful piece of political propaganda that is not based on facts.</a:t>
            </a:r>
            <a:endParaRPr sz="3000">
              <a:latin typeface="Calibri"/>
              <a:ea typeface="Calibri"/>
              <a:cs typeface="Calibri"/>
              <a:sym typeface="Calibri"/>
            </a:endParaRPr>
          </a:p>
          <a:p>
            <a:pPr indent="-419100" lvl="0" marL="457200" rtl="0" algn="l">
              <a:lnSpc>
                <a:spcPct val="115000"/>
              </a:lnSpc>
              <a:spcBef>
                <a:spcPts val="0"/>
              </a:spcBef>
              <a:spcAft>
                <a:spcPts val="0"/>
              </a:spcAft>
              <a:buClr>
                <a:srgbClr val="000000"/>
              </a:buClr>
              <a:buSzPts val="3000"/>
              <a:buChar char="●"/>
            </a:pPr>
            <a:r>
              <a:rPr b="1" lang="en-US" sz="3000">
                <a:latin typeface="Calibri"/>
                <a:ea typeface="Calibri"/>
                <a:cs typeface="Calibri"/>
                <a:sym typeface="Calibri"/>
              </a:rPr>
              <a:t>Creates more, not fewer, paths to legal immigration.</a:t>
            </a:r>
            <a:r>
              <a:rPr lang="en-US" sz="3000">
                <a:latin typeface="Calibri"/>
                <a:ea typeface="Calibri"/>
                <a:cs typeface="Calibri"/>
                <a:sym typeface="Calibri"/>
              </a:rPr>
              <a:t> Legal immigration is being threatened by these proposals. Justice in U.S. immigration policy would move toward laws which open up more legal pathways to immigration, not fewer.</a:t>
            </a:r>
            <a:endParaRPr sz="3000">
              <a:latin typeface="Calibri"/>
              <a:ea typeface="Calibri"/>
              <a:cs typeface="Calibri"/>
              <a:sym typeface="Calibri"/>
            </a:endParaRPr>
          </a:p>
          <a:p>
            <a:pPr indent="-419100" lvl="0" marL="457200" rtl="0" algn="l">
              <a:lnSpc>
                <a:spcPct val="115000"/>
              </a:lnSpc>
              <a:spcBef>
                <a:spcPts val="0"/>
              </a:spcBef>
              <a:spcAft>
                <a:spcPts val="0"/>
              </a:spcAft>
              <a:buClr>
                <a:srgbClr val="000000"/>
              </a:buClr>
              <a:buSzPts val="3000"/>
              <a:buChar char="●"/>
            </a:pPr>
            <a:r>
              <a:rPr b="1" lang="en-US" sz="3000">
                <a:latin typeface="Calibri"/>
                <a:ea typeface="Calibri"/>
                <a:cs typeface="Calibri"/>
                <a:sym typeface="Calibri"/>
              </a:rPr>
              <a:t>Ensures permanent solutions for Dreamers. </a:t>
            </a:r>
            <a:r>
              <a:rPr lang="en-US" sz="3000">
                <a:latin typeface="Calibri"/>
                <a:ea typeface="Calibri"/>
                <a:cs typeface="Calibri"/>
                <a:sym typeface="Calibri"/>
              </a:rPr>
              <a:t>Some proposals offer only temporary protections. Proposals subjecting Dreamers to a lifetime of temporary status is not the solution they deserve.</a:t>
            </a:r>
            <a:endParaRPr sz="3000">
              <a:latin typeface="Calibri"/>
              <a:ea typeface="Calibri"/>
              <a:cs typeface="Calibri"/>
              <a:sym typeface="Calibri"/>
            </a:endParaRPr>
          </a:p>
          <a:p>
            <a:pPr indent="0" lvl="0" marL="0" rtl="0" algn="l">
              <a:lnSpc>
                <a:spcPct val="115000"/>
              </a:lnSpc>
              <a:spcBef>
                <a:spcPts val="800"/>
              </a:spcBef>
              <a:spcAft>
                <a:spcPts val="0"/>
              </a:spcAft>
              <a:buNone/>
            </a:pPr>
            <a:r>
              <a:t/>
            </a:r>
            <a:endParaRPr sz="3000">
              <a:solidFill>
                <a:srgbClr val="0B294F"/>
              </a:solidFill>
              <a:latin typeface="Calibri"/>
              <a:ea typeface="Calibri"/>
              <a:cs typeface="Calibri"/>
              <a:sym typeface="Calibri"/>
            </a:endParaRPr>
          </a:p>
          <a:p>
            <a:pPr indent="0" lvl="0" marL="0" rtl="0" algn="ctr">
              <a:spcBef>
                <a:spcPts val="800"/>
              </a:spcBef>
              <a:spcAft>
                <a:spcPts val="0"/>
              </a:spcAft>
              <a:buNone/>
            </a:pPr>
            <a:r>
              <a:t/>
            </a:r>
            <a:endParaRPr sz="7200">
              <a:latin typeface="Calibri"/>
              <a:ea typeface="Calibri"/>
              <a:cs typeface="Calibri"/>
              <a:sym typeface="Calibri"/>
            </a:endParaRPr>
          </a:p>
          <a:p>
            <a:pPr indent="0" lvl="0" marL="0" rtl="0" algn="l">
              <a:spcBef>
                <a:spcPts val="0"/>
              </a:spcBef>
              <a:spcAft>
                <a:spcPts val="0"/>
              </a:spcAft>
              <a:buNone/>
            </a:pPr>
            <a:r>
              <a:t/>
            </a:r>
            <a:endParaRPr sz="72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0"/>
          <p:cNvSpPr txBox="1"/>
          <p:nvPr/>
        </p:nvSpPr>
        <p:spPr>
          <a:xfrm>
            <a:off x="705300" y="3352625"/>
            <a:ext cx="14134200" cy="270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7200">
                <a:latin typeface="Calibri"/>
                <a:ea typeface="Calibri"/>
                <a:cs typeface="Calibri"/>
                <a:sym typeface="Calibri"/>
              </a:rPr>
              <a:t>For more information, visit</a:t>
            </a:r>
            <a:endParaRPr sz="7200">
              <a:latin typeface="Calibri"/>
              <a:ea typeface="Calibri"/>
              <a:cs typeface="Calibri"/>
              <a:sym typeface="Calibri"/>
            </a:endParaRPr>
          </a:p>
          <a:p>
            <a:pPr indent="0" lvl="0" marL="0" rtl="0" algn="ctr">
              <a:spcBef>
                <a:spcPts val="0"/>
              </a:spcBef>
              <a:spcAft>
                <a:spcPts val="0"/>
              </a:spcAft>
              <a:buNone/>
            </a:pPr>
            <a:r>
              <a:rPr b="1" lang="en-US" sz="7200">
                <a:latin typeface="Calibri"/>
                <a:ea typeface="Calibri"/>
                <a:cs typeface="Calibri"/>
                <a:sym typeface="Calibri"/>
              </a:rPr>
              <a:t>crcna.org/SocialJustice/immigration</a:t>
            </a:r>
            <a:endParaRPr sz="7200">
              <a:latin typeface="Calibri"/>
              <a:ea typeface="Calibri"/>
              <a:cs typeface="Calibri"/>
              <a:sym typeface="Calibri"/>
            </a:endParaRPr>
          </a:p>
          <a:p>
            <a:pPr indent="0" lvl="0" marL="0" rtl="0" algn="l">
              <a:spcBef>
                <a:spcPts val="0"/>
              </a:spcBef>
              <a:spcAft>
                <a:spcPts val="0"/>
              </a:spcAft>
              <a:buNone/>
            </a:pPr>
            <a:r>
              <a:t/>
            </a:r>
            <a:endParaRPr sz="7200">
              <a:latin typeface="Calibri"/>
              <a:ea typeface="Calibri"/>
              <a:cs typeface="Calibri"/>
              <a:sym typeface="Calibri"/>
            </a:endParaRPr>
          </a:p>
        </p:txBody>
      </p:sp>
      <p:cxnSp>
        <p:nvCxnSpPr>
          <p:cNvPr id="411" name="Google Shape;411;p50"/>
          <p:cNvCxnSpPr/>
          <p:nvPr/>
        </p:nvCxnSpPr>
        <p:spPr>
          <a:xfrm>
            <a:off x="-22800" y="9048800"/>
            <a:ext cx="15658800" cy="0"/>
          </a:xfrm>
          <a:prstGeom prst="straightConnector1">
            <a:avLst/>
          </a:prstGeom>
          <a:noFill/>
          <a:ln cap="flat" cmpd="sng" w="76200">
            <a:solidFill>
              <a:srgbClr val="FF9900"/>
            </a:solidFill>
            <a:prstDash val="solid"/>
            <a:round/>
            <a:headEnd len="med" w="med" type="none"/>
            <a:tailEnd len="med" w="med" type="none"/>
          </a:ln>
          <a:effectLst>
            <a:outerShdw blurRad="57150" rotWithShape="0" algn="bl" dir="5400000" dist="19050">
              <a:srgbClr val="FF9900">
                <a:alpha val="50000"/>
              </a:srgbClr>
            </a:outerShdw>
            <a:reflection blurRad="0" dir="5400000" dist="38100" endA="0" endPos="30000" fadeDir="5400012" kx="0" rotWithShape="0" algn="bl" stPos="0" sy="-100000" ky="0"/>
          </a:effectLst>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1"/>
          <p:cNvSpPr txBox="1"/>
          <p:nvPr/>
        </p:nvSpPr>
        <p:spPr>
          <a:xfrm>
            <a:off x="456575" y="553425"/>
            <a:ext cx="14485800" cy="903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100">
              <a:solidFill>
                <a:srgbClr val="500050"/>
              </a:solidFill>
              <a:highlight>
                <a:srgbClr val="FFFFFF"/>
              </a:highlight>
            </a:endParaRPr>
          </a:p>
          <a:p>
            <a:pPr indent="0" lvl="0" marL="0" rtl="0" algn="l">
              <a:lnSpc>
                <a:spcPct val="115000"/>
              </a:lnSpc>
              <a:spcBef>
                <a:spcPts val="0"/>
              </a:spcBef>
              <a:spcAft>
                <a:spcPts val="0"/>
              </a:spcAft>
              <a:buNone/>
            </a:pPr>
            <a:r>
              <a:t/>
            </a:r>
            <a:endParaRPr b="1" sz="1100">
              <a:solidFill>
                <a:srgbClr val="500050"/>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b="1" lang="en-US" sz="1100">
                <a:solidFill>
                  <a:srgbClr val="500050"/>
                </a:solidFill>
                <a:highlight>
                  <a:srgbClr val="FFFFFF"/>
                </a:highlight>
              </a:rPr>
              <a:t>2018</a:t>
            </a:r>
            <a:r>
              <a:rPr lang="en-US" sz="1100">
                <a:solidFill>
                  <a:srgbClr val="500050"/>
                </a:solidFill>
                <a:highlight>
                  <a:srgbClr val="FFFFFF"/>
                </a:highlight>
              </a:rPr>
              <a:t> </a:t>
            </a:r>
            <a:endParaRPr sz="1100">
              <a:solidFill>
                <a:srgbClr val="500050"/>
              </a:solidFill>
              <a:highlight>
                <a:srgbClr val="FFFFFF"/>
              </a:highlight>
            </a:endParaRPr>
          </a:p>
          <a:p>
            <a:pPr indent="-298450" lvl="0" marL="596900" rtl="0" algn="l">
              <a:lnSpc>
                <a:spcPct val="115000"/>
              </a:lnSpc>
              <a:spcBef>
                <a:spcPts val="1000"/>
              </a:spcBef>
              <a:spcAft>
                <a:spcPts val="0"/>
              </a:spcAft>
              <a:buClr>
                <a:srgbClr val="500050"/>
              </a:buClr>
              <a:buSzPts val="1100"/>
              <a:buChar char="●"/>
            </a:pPr>
            <a:r>
              <a:rPr lang="en-US" sz="1100">
                <a:solidFill>
                  <a:srgbClr val="500050"/>
                </a:solidFill>
                <a:highlight>
                  <a:srgbClr val="FFFFFF"/>
                </a:highlight>
              </a:rPr>
              <a:t>Family separations at the border (“zero tolerance” policy)</a:t>
            </a:r>
            <a:endParaRPr sz="1100">
              <a:solidFill>
                <a:srgbClr val="500050"/>
              </a:solidFill>
              <a:highlight>
                <a:srgbClr val="FFFFFF"/>
              </a:highlight>
            </a:endParaRPr>
          </a:p>
          <a:p>
            <a:pPr indent="-298450" lvl="0" marL="596900" rtl="0" algn="l">
              <a:lnSpc>
                <a:spcPct val="115000"/>
              </a:lnSpc>
              <a:spcBef>
                <a:spcPts val="0"/>
              </a:spcBef>
              <a:spcAft>
                <a:spcPts val="0"/>
              </a:spcAft>
              <a:buClr>
                <a:srgbClr val="500050"/>
              </a:buClr>
              <a:buSzPts val="1100"/>
              <a:buChar char="●"/>
            </a:pPr>
            <a:r>
              <a:rPr lang="en-US" sz="1100">
                <a:solidFill>
                  <a:srgbClr val="500050"/>
                </a:solidFill>
                <a:highlight>
                  <a:srgbClr val="FFFFFF"/>
                </a:highlight>
              </a:rPr>
              <a:t>Public Charge (anyone considered a "public charge" to the government -- i.e. if they used or would be likely to use social benefits -- would no longer be considered for admission or adjustment of status to the U.S.)</a:t>
            </a:r>
            <a:endParaRPr sz="1100">
              <a:solidFill>
                <a:srgbClr val="500050"/>
              </a:solidFill>
              <a:highlight>
                <a:srgbClr val="FFFFFF"/>
              </a:highlight>
            </a:endParaRPr>
          </a:p>
          <a:p>
            <a:pPr indent="-298450" lvl="0" marL="596900" rtl="0" algn="l">
              <a:lnSpc>
                <a:spcPct val="115000"/>
              </a:lnSpc>
              <a:spcBef>
                <a:spcPts val="0"/>
              </a:spcBef>
              <a:spcAft>
                <a:spcPts val="0"/>
              </a:spcAft>
              <a:buClr>
                <a:srgbClr val="500050"/>
              </a:buClr>
              <a:buSzPts val="1100"/>
              <a:buChar char="●"/>
            </a:pPr>
            <a:r>
              <a:rPr lang="en-US" sz="1100">
                <a:solidFill>
                  <a:srgbClr val="500050"/>
                </a:solidFill>
                <a:highlight>
                  <a:srgbClr val="FFFFFF"/>
                </a:highlight>
              </a:rPr>
              <a:t>grounds for asylum restricted (fleeing gang violence or domestic violence no longer counts)</a:t>
            </a:r>
            <a:endParaRPr sz="1100">
              <a:solidFill>
                <a:srgbClr val="500050"/>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b="1" lang="en-US" sz="1100">
                <a:solidFill>
                  <a:srgbClr val="500050"/>
                </a:solidFill>
                <a:highlight>
                  <a:srgbClr val="FFFFFF"/>
                </a:highlight>
              </a:rPr>
              <a:t>2019</a:t>
            </a:r>
            <a:r>
              <a:rPr lang="en-US" sz="1100">
                <a:solidFill>
                  <a:srgbClr val="500050"/>
                </a:solidFill>
                <a:highlight>
                  <a:srgbClr val="FFFFFF"/>
                </a:highlight>
              </a:rPr>
              <a:t> </a:t>
            </a:r>
            <a:endParaRPr sz="1100">
              <a:solidFill>
                <a:srgbClr val="500050"/>
              </a:solidFill>
              <a:highlight>
                <a:srgbClr val="FFFFFF"/>
              </a:highlight>
            </a:endParaRPr>
          </a:p>
          <a:p>
            <a:pPr indent="-298450" lvl="0" marL="596900" rtl="0" algn="l">
              <a:lnSpc>
                <a:spcPct val="115000"/>
              </a:lnSpc>
              <a:spcBef>
                <a:spcPts val="1000"/>
              </a:spcBef>
              <a:spcAft>
                <a:spcPts val="0"/>
              </a:spcAft>
              <a:buClr>
                <a:srgbClr val="500050"/>
              </a:buClr>
              <a:buSzPts val="1100"/>
              <a:buChar char="●"/>
            </a:pPr>
            <a:r>
              <a:rPr lang="en-US" sz="1100">
                <a:solidFill>
                  <a:srgbClr val="500050"/>
                </a:solidFill>
                <a:highlight>
                  <a:srgbClr val="FFFFFF"/>
                </a:highlight>
              </a:rPr>
              <a:t>high numbers of visa application rejections because of Muslim Ban and Public Charge</a:t>
            </a:r>
            <a:endParaRPr sz="1100">
              <a:solidFill>
                <a:srgbClr val="500050"/>
              </a:solidFill>
              <a:highlight>
                <a:srgbClr val="FFFFFF"/>
              </a:highlight>
            </a:endParaRPr>
          </a:p>
          <a:p>
            <a:pPr indent="-298450" lvl="0" marL="596900" rtl="0" algn="l">
              <a:lnSpc>
                <a:spcPct val="115000"/>
              </a:lnSpc>
              <a:spcBef>
                <a:spcPts val="0"/>
              </a:spcBef>
              <a:spcAft>
                <a:spcPts val="0"/>
              </a:spcAft>
              <a:buClr>
                <a:srgbClr val="500050"/>
              </a:buClr>
              <a:buSzPts val="1100"/>
              <a:buChar char="●"/>
            </a:pPr>
            <a:r>
              <a:rPr lang="en-US" sz="1100">
                <a:solidFill>
                  <a:srgbClr val="500050"/>
                </a:solidFill>
                <a:highlight>
                  <a:srgbClr val="FFFFFF"/>
                </a:highlight>
              </a:rPr>
              <a:t>historically low refugee resettlement numbers</a:t>
            </a:r>
            <a:endParaRPr sz="1100">
              <a:solidFill>
                <a:srgbClr val="500050"/>
              </a:solidFill>
              <a:highlight>
                <a:srgbClr val="FFFFFF"/>
              </a:highlight>
            </a:endParaRPr>
          </a:p>
          <a:p>
            <a:pPr indent="-298450" lvl="0" marL="596900" rtl="0" algn="l">
              <a:lnSpc>
                <a:spcPct val="115000"/>
              </a:lnSpc>
              <a:spcBef>
                <a:spcPts val="0"/>
              </a:spcBef>
              <a:spcAft>
                <a:spcPts val="0"/>
              </a:spcAft>
              <a:buClr>
                <a:srgbClr val="500050"/>
              </a:buClr>
              <a:buSzPts val="1100"/>
              <a:buChar char="●"/>
            </a:pPr>
            <a:r>
              <a:rPr lang="en-US" sz="1100">
                <a:solidFill>
                  <a:srgbClr val="500050"/>
                </a:solidFill>
                <a:highlight>
                  <a:srgbClr val="FFFFFF"/>
                </a:highlight>
              </a:rPr>
              <a:t>Over a month long government shutdown over funding for the wall</a:t>
            </a:r>
            <a:endParaRPr sz="1100">
              <a:solidFill>
                <a:srgbClr val="500050"/>
              </a:solidFill>
              <a:highlight>
                <a:srgbClr val="FFFFFF"/>
              </a:highlight>
            </a:endParaRPr>
          </a:p>
          <a:p>
            <a:pPr indent="-298450" lvl="0" marL="596900" rtl="0" algn="l">
              <a:lnSpc>
                <a:spcPct val="115000"/>
              </a:lnSpc>
              <a:spcBef>
                <a:spcPts val="0"/>
              </a:spcBef>
              <a:spcAft>
                <a:spcPts val="0"/>
              </a:spcAft>
              <a:buClr>
                <a:srgbClr val="500050"/>
              </a:buClr>
              <a:buSzPts val="1100"/>
              <a:buChar char="●"/>
            </a:pPr>
            <a:r>
              <a:rPr lang="en-US" sz="1100">
                <a:solidFill>
                  <a:srgbClr val="500050"/>
                </a:solidFill>
                <a:highlight>
                  <a:srgbClr val="FFFFFF"/>
                </a:highlight>
              </a:rPr>
              <a:t>Dream and Promise Act of 2019 passed the House but has yet to be picked up by the Senate</a:t>
            </a:r>
            <a:endParaRPr sz="1100">
              <a:solidFill>
                <a:srgbClr val="500050"/>
              </a:solidFill>
              <a:highlight>
                <a:srgbClr val="FFFFFF"/>
              </a:highlight>
            </a:endParaRPr>
          </a:p>
          <a:p>
            <a:pPr indent="-298450" lvl="0" marL="596900" rtl="0" algn="l">
              <a:lnSpc>
                <a:spcPct val="115000"/>
              </a:lnSpc>
              <a:spcBef>
                <a:spcPts val="0"/>
              </a:spcBef>
              <a:spcAft>
                <a:spcPts val="0"/>
              </a:spcAft>
              <a:buClr>
                <a:srgbClr val="500050"/>
              </a:buClr>
              <a:buSzPts val="1100"/>
              <a:buChar char="●"/>
            </a:pPr>
            <a:r>
              <a:rPr lang="en-US" sz="1100">
                <a:solidFill>
                  <a:srgbClr val="500050"/>
                </a:solidFill>
                <a:highlight>
                  <a:srgbClr val="FFFFFF"/>
                </a:highlight>
              </a:rPr>
              <a:t>multiple policy threats/changes to restrict asylum and punish the countries that asylum-seekers flee from (metering, Remain in Mexico, threats to close the border, imposing tariffs on Mexico, pulling aid from Northern Triangle countries)</a:t>
            </a:r>
            <a:endParaRPr sz="1100">
              <a:solidFill>
                <a:srgbClr val="500050"/>
              </a:solidFill>
              <a:highlight>
                <a:srgbClr val="FFFFFF"/>
              </a:highlight>
            </a:endParaRPr>
          </a:p>
          <a:p>
            <a:pPr indent="0" lvl="0" marL="0" rtl="0" algn="l">
              <a:spcBef>
                <a:spcPts val="1000"/>
              </a:spcBef>
              <a:spcAft>
                <a:spcPts val="0"/>
              </a:spcAft>
              <a:buNone/>
            </a:pPr>
            <a:r>
              <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http://www.uppercanadahistory.ca/finna/que3p8c.jpg" id="113" name="Google Shape;113;p16"/>
          <p:cNvPicPr preferRelativeResize="0"/>
          <p:nvPr/>
        </p:nvPicPr>
        <p:blipFill rotWithShape="1">
          <a:blip r:embed="rId3">
            <a:alphaModFix/>
          </a:blip>
          <a:srcRect b="0" l="0" r="3185" t="1473"/>
          <a:stretch/>
        </p:blipFill>
        <p:spPr>
          <a:xfrm>
            <a:off x="0" y="0"/>
            <a:ext cx="15544800" cy="10058400"/>
          </a:xfrm>
          <a:prstGeom prst="rect">
            <a:avLst/>
          </a:prstGeom>
          <a:noFill/>
          <a:ln>
            <a:noFill/>
          </a:ln>
          <a:effectLst>
            <a:outerShdw blurRad="57150" rotWithShape="0" algn="tl" dir="2700000" dist="50800">
              <a:srgbClr val="000000">
                <a:alpha val="40000"/>
              </a:srgbClr>
            </a:outerShdw>
          </a:effectLst>
        </p:spPr>
      </p:pic>
      <p:sp>
        <p:nvSpPr>
          <p:cNvPr id="114" name="Google Shape;114;p16"/>
          <p:cNvSpPr txBox="1"/>
          <p:nvPr/>
        </p:nvSpPr>
        <p:spPr>
          <a:xfrm>
            <a:off x="228600" y="5943600"/>
            <a:ext cx="15087600" cy="24447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Calibri"/>
              <a:buNone/>
            </a:pPr>
            <a:r>
              <a:t/>
            </a:r>
            <a:endParaRPr b="1" i="0" sz="2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chemeClr val="lt1"/>
              </a:buClr>
              <a:buFont typeface="Century Gothic"/>
              <a:buNone/>
            </a:pPr>
            <a:r>
              <a:rPr b="1" i="0" lang="en-US" sz="4200" u="none" cap="none" strike="noStrike">
                <a:solidFill>
                  <a:schemeClr val="lt1"/>
                </a:solidFill>
                <a:latin typeface="Lato"/>
                <a:ea typeface="Lato"/>
                <a:cs typeface="Lato"/>
                <a:sym typeface="Lato"/>
              </a:rPr>
              <a:t>1584-1700s  </a:t>
            </a:r>
            <a:r>
              <a:rPr i="0" lang="en-US" sz="3600" u="none" cap="none" strike="noStrike">
                <a:solidFill>
                  <a:schemeClr val="lt1"/>
                </a:solidFill>
                <a:latin typeface="Lato"/>
                <a:ea typeface="Lato"/>
                <a:cs typeface="Lato"/>
                <a:sym typeface="Lato"/>
              </a:rPr>
              <a:t>Colonization of the United States</a:t>
            </a:r>
            <a:r>
              <a:rPr lang="en-US" sz="3600">
                <a:solidFill>
                  <a:schemeClr val="lt1"/>
                </a:solidFill>
                <a:latin typeface="Lato"/>
                <a:ea typeface="Lato"/>
                <a:cs typeface="Lato"/>
                <a:sym typeface="Lato"/>
              </a:rPr>
              <a:t>, marking the first wave of </a:t>
            </a:r>
            <a:r>
              <a:rPr i="0" lang="en-US" sz="3600" u="none" cap="none" strike="noStrike">
                <a:solidFill>
                  <a:schemeClr val="lt1"/>
                </a:solidFill>
                <a:latin typeface="Lato"/>
                <a:ea typeface="Lato"/>
                <a:cs typeface="Lato"/>
                <a:sym typeface="Lato"/>
              </a:rPr>
              <a:t>European immigration to the continent.  A majority of Natives in North America </a:t>
            </a:r>
            <a:r>
              <a:rPr lang="en-US" sz="3600">
                <a:solidFill>
                  <a:schemeClr val="lt1"/>
                </a:solidFill>
                <a:latin typeface="Lato"/>
                <a:ea typeface="Lato"/>
                <a:cs typeface="Lato"/>
                <a:sym typeface="Lato"/>
              </a:rPr>
              <a:t>were killed or</a:t>
            </a:r>
            <a:r>
              <a:rPr i="0" lang="en-US" sz="3600" u="none" cap="none" strike="noStrike">
                <a:solidFill>
                  <a:schemeClr val="lt1"/>
                </a:solidFill>
                <a:latin typeface="Lato"/>
                <a:ea typeface="Lato"/>
                <a:cs typeface="Lato"/>
                <a:sym typeface="Lato"/>
              </a:rPr>
              <a:t> displaced </a:t>
            </a:r>
            <a:r>
              <a:rPr lang="en-US" sz="3600">
                <a:solidFill>
                  <a:schemeClr val="lt1"/>
                </a:solidFill>
                <a:latin typeface="Lato"/>
                <a:ea typeface="Lato"/>
                <a:cs typeface="Lato"/>
                <a:sym typeface="Lato"/>
              </a:rPr>
              <a:t>by </a:t>
            </a:r>
            <a:r>
              <a:rPr i="0" lang="en-US" sz="3600" u="none" cap="none" strike="noStrike">
                <a:solidFill>
                  <a:schemeClr val="lt1"/>
                </a:solidFill>
                <a:latin typeface="Lato"/>
                <a:ea typeface="Lato"/>
                <a:cs typeface="Lato"/>
                <a:sym typeface="Lato"/>
              </a:rPr>
              <a:t>European </a:t>
            </a:r>
            <a:r>
              <a:rPr lang="en-US" sz="3600">
                <a:solidFill>
                  <a:schemeClr val="lt1"/>
                </a:solidFill>
                <a:latin typeface="Lato"/>
                <a:ea typeface="Lato"/>
                <a:cs typeface="Lato"/>
                <a:sym typeface="Lato"/>
              </a:rPr>
              <a:t>settlers</a:t>
            </a:r>
            <a:r>
              <a:rPr i="0" lang="en-US" sz="3600" u="none" cap="none" strike="noStrike">
                <a:solidFill>
                  <a:schemeClr val="lt1"/>
                </a:solidFill>
                <a:latin typeface="Lato"/>
                <a:ea typeface="Lato"/>
                <a:cs typeface="Lato"/>
                <a:sym typeface="Lato"/>
              </a:rPr>
              <a:t>.</a:t>
            </a:r>
            <a:endParaRPr>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115" name="Google Shape;115;p16"/>
          <p:cNvSpPr txBox="1"/>
          <p:nvPr/>
        </p:nvSpPr>
        <p:spPr>
          <a:xfrm>
            <a:off x="277813" y="214312"/>
            <a:ext cx="1093787" cy="3952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0" i="0" lang="en-US" sz="800" u="none" cap="none" strike="noStrike">
                <a:solidFill>
                  <a:schemeClr val="lt1"/>
                </a:solidFill>
                <a:latin typeface="Century Gothic"/>
                <a:ea typeface="Century Gothic"/>
                <a:cs typeface="Century Gothic"/>
                <a:sym typeface="Century Gothic"/>
              </a:rPr>
              <a:t>Public domain.</a:t>
            </a:r>
            <a:endParaRPr b="0" i="0" sz="1800" u="none" cap="none" strike="noStrike">
              <a:solidFill>
                <a:schemeClr val="lt1"/>
              </a:solidFill>
              <a:latin typeface="Arial"/>
              <a:ea typeface="Arial"/>
              <a:cs typeface="Arial"/>
              <a:sym typeface="Arial"/>
            </a:endParaRPr>
          </a:p>
        </p:txBody>
      </p:sp>
      <p:sp>
        <p:nvSpPr>
          <p:cNvPr id="116" name="Google Shape;116;p16"/>
          <p:cNvSpPr txBox="1"/>
          <p:nvPr/>
        </p:nvSpPr>
        <p:spPr>
          <a:xfrm>
            <a:off x="14702150" y="293675"/>
            <a:ext cx="6876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1</a:t>
            </a:r>
            <a:endParaRPr b="1" sz="3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7"/>
          <p:cNvPicPr preferRelativeResize="0"/>
          <p:nvPr/>
        </p:nvPicPr>
        <p:blipFill rotWithShape="1">
          <a:blip r:embed="rId3">
            <a:alphaModFix/>
          </a:blip>
          <a:srcRect b="7952" l="2353" r="6719" t="0"/>
          <a:stretch/>
        </p:blipFill>
        <p:spPr>
          <a:xfrm>
            <a:off x="0" y="0"/>
            <a:ext cx="15544800" cy="10058400"/>
          </a:xfrm>
          <a:prstGeom prst="rect">
            <a:avLst/>
          </a:prstGeom>
          <a:noFill/>
          <a:ln>
            <a:noFill/>
          </a:ln>
          <a:effectLst>
            <a:outerShdw blurRad="57150" rotWithShape="0" algn="tl" dir="2700000" dist="50800">
              <a:srgbClr val="000000">
                <a:alpha val="40000"/>
              </a:srgbClr>
            </a:outerShdw>
          </a:effectLst>
        </p:spPr>
      </p:pic>
      <p:sp>
        <p:nvSpPr>
          <p:cNvPr id="123" name="Google Shape;123;p17"/>
          <p:cNvSpPr txBox="1"/>
          <p:nvPr/>
        </p:nvSpPr>
        <p:spPr>
          <a:xfrm>
            <a:off x="228600" y="6672650"/>
            <a:ext cx="15087600" cy="16983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Calibri"/>
              <a:buNone/>
            </a:pPr>
            <a:r>
              <a:t/>
            </a:r>
            <a:endParaRPr b="1" i="0" sz="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chemeClr val="lt1"/>
              </a:buClr>
              <a:buFont typeface="Century Gothic"/>
              <a:buNone/>
            </a:pPr>
            <a:r>
              <a:rPr b="1" i="0" lang="en-US" sz="3600" u="none" cap="none" strike="noStrike">
                <a:solidFill>
                  <a:schemeClr val="lt1"/>
                </a:solidFill>
                <a:latin typeface="Lato"/>
                <a:ea typeface="Lato"/>
                <a:cs typeface="Lato"/>
                <a:sym typeface="Lato"/>
              </a:rPr>
              <a:t>1619-1865  </a:t>
            </a:r>
            <a:r>
              <a:rPr i="0" lang="en-US" sz="3600" u="none" cap="none" strike="noStrike">
                <a:solidFill>
                  <a:schemeClr val="lt1"/>
                </a:solidFill>
                <a:latin typeface="Lato"/>
                <a:ea typeface="Lato"/>
                <a:cs typeface="Lato"/>
                <a:sym typeface="Lato"/>
              </a:rPr>
              <a:t>Africans were trafficked to the United States and enslaved. Slave-grown cotton </a:t>
            </a:r>
            <a:r>
              <a:rPr lang="en-US" sz="3600">
                <a:solidFill>
                  <a:schemeClr val="lt1"/>
                </a:solidFill>
                <a:latin typeface="Lato"/>
                <a:ea typeface="Lato"/>
                <a:cs typeface="Lato"/>
                <a:sym typeface="Lato"/>
              </a:rPr>
              <a:t>became half of U.S. export earnings.</a:t>
            </a:r>
            <a:r>
              <a:rPr i="0" lang="en-US" sz="3600" u="none" cap="none" strike="noStrike">
                <a:solidFill>
                  <a:schemeClr val="lt1"/>
                </a:solidFill>
                <a:latin typeface="Lato"/>
                <a:ea typeface="Lato"/>
                <a:cs typeface="Lato"/>
                <a:sym typeface="Lato"/>
              </a:rPr>
              <a:t> </a:t>
            </a:r>
            <a:endParaRPr i="0" sz="36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124" name="Google Shape;124;p17"/>
          <p:cNvSpPr txBox="1"/>
          <p:nvPr/>
        </p:nvSpPr>
        <p:spPr>
          <a:xfrm>
            <a:off x="263525" y="206375"/>
            <a:ext cx="4384800" cy="327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entury Gothic"/>
              <a:buNone/>
            </a:pPr>
            <a:r>
              <a:rPr b="0" i="0" lang="en-US" sz="800" u="none" cap="none" strike="noStrike">
                <a:solidFill>
                  <a:schemeClr val="dk1"/>
                </a:solidFill>
                <a:latin typeface="Century Gothic"/>
                <a:ea typeface="Century Gothic"/>
                <a:cs typeface="Century Gothic"/>
                <a:sym typeface="Century Gothic"/>
              </a:rPr>
              <a:t>William O. Blake, The History of Slavery and the Slave Trade (Columbus, Ohio, 1857).</a:t>
            </a:r>
            <a:endParaRPr b="0" i="0" sz="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125" name="Google Shape;125;p17"/>
          <p:cNvSpPr txBox="1"/>
          <p:nvPr/>
        </p:nvSpPr>
        <p:spPr>
          <a:xfrm>
            <a:off x="14702150" y="293675"/>
            <a:ext cx="6876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2</a:t>
            </a:r>
            <a:endParaRPr b="1" sz="3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C:\Users\kvanengen\Desktop\chinese-exclusion-no-no-no.jpg" id="131" name="Google Shape;131;p18"/>
          <p:cNvPicPr preferRelativeResize="0"/>
          <p:nvPr/>
        </p:nvPicPr>
        <p:blipFill rotWithShape="1">
          <a:blip r:embed="rId3">
            <a:alphaModFix/>
          </a:blip>
          <a:srcRect b="0" l="0" r="0" t="0"/>
          <a:stretch/>
        </p:blipFill>
        <p:spPr>
          <a:xfrm>
            <a:off x="0" y="-96600"/>
            <a:ext cx="15544800" cy="10251600"/>
          </a:xfrm>
          <a:prstGeom prst="rect">
            <a:avLst/>
          </a:prstGeom>
          <a:noFill/>
          <a:ln>
            <a:noFill/>
          </a:ln>
        </p:spPr>
      </p:pic>
      <p:sp>
        <p:nvSpPr>
          <p:cNvPr id="132" name="Google Shape;132;p18"/>
          <p:cNvSpPr txBox="1"/>
          <p:nvPr/>
        </p:nvSpPr>
        <p:spPr>
          <a:xfrm>
            <a:off x="318600" y="5818450"/>
            <a:ext cx="14915700" cy="37212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Century Gothic"/>
              <a:buNone/>
            </a:pPr>
            <a:r>
              <a:rPr b="1" i="0" lang="en-US" sz="200" u="none" cap="none" strike="noStrike">
                <a:solidFill>
                  <a:schemeClr val="lt1"/>
                </a:solidFill>
                <a:latin typeface="Century Gothic"/>
                <a:ea typeface="Century Gothic"/>
                <a:cs typeface="Century Gothic"/>
                <a:sym typeface="Century Gothic"/>
              </a:rPr>
              <a:t> </a:t>
            </a:r>
            <a:endParaRPr/>
          </a:p>
          <a:p>
            <a:pPr indent="0" lvl="0" marL="0" marR="0" rtl="0" algn="l">
              <a:lnSpc>
                <a:spcPct val="100000"/>
              </a:lnSpc>
              <a:spcBef>
                <a:spcPts val="1000"/>
              </a:spcBef>
              <a:spcAft>
                <a:spcPts val="0"/>
              </a:spcAft>
              <a:buClr>
                <a:schemeClr val="lt1"/>
              </a:buClr>
              <a:buFont typeface="Century Gothic"/>
              <a:buNone/>
            </a:pPr>
            <a:r>
              <a:rPr b="1" i="0" lang="en-US" sz="4200" u="none" cap="none" strike="noStrike">
                <a:solidFill>
                  <a:schemeClr val="lt1"/>
                </a:solidFill>
                <a:latin typeface="Lato"/>
                <a:ea typeface="Lato"/>
                <a:cs typeface="Lato"/>
                <a:sym typeface="Lato"/>
              </a:rPr>
              <a:t> 1882  </a:t>
            </a:r>
            <a:r>
              <a:rPr lang="en-US" sz="3600">
                <a:solidFill>
                  <a:schemeClr val="lt1"/>
                </a:solidFill>
                <a:latin typeface="Lato"/>
                <a:ea typeface="Lato"/>
                <a:cs typeface="Lato"/>
                <a:sym typeface="Lato"/>
              </a:rPr>
              <a:t>After a 30-year influx of Chinese immigration for work in gold mines and on the transcontinental railroad, </a:t>
            </a:r>
            <a:r>
              <a:rPr i="0" lang="en-US" sz="3600" u="none" cap="none" strike="noStrike">
                <a:solidFill>
                  <a:schemeClr val="lt1"/>
                </a:solidFill>
                <a:latin typeface="Lato"/>
                <a:ea typeface="Lato"/>
                <a:cs typeface="Lato"/>
                <a:sym typeface="Lato"/>
              </a:rPr>
              <a:t>Congress passed the </a:t>
            </a:r>
            <a:r>
              <a:rPr b="1" i="0" lang="en-US" sz="3600" u="none" cap="none" strike="noStrike">
                <a:solidFill>
                  <a:schemeClr val="lt1"/>
                </a:solidFill>
                <a:latin typeface="Lato"/>
                <a:ea typeface="Lato"/>
                <a:cs typeface="Lato"/>
                <a:sym typeface="Lato"/>
              </a:rPr>
              <a:t>Chinese Exclusion Act</a:t>
            </a:r>
            <a:r>
              <a:rPr lang="en-US" sz="3600">
                <a:solidFill>
                  <a:schemeClr val="lt1"/>
                </a:solidFill>
                <a:latin typeface="Lato"/>
                <a:ea typeface="Lato"/>
                <a:cs typeface="Lato"/>
                <a:sym typeface="Lato"/>
              </a:rPr>
              <a:t>, prohibiting all Chinese immigration and denying citizenship for those already in the U.S. Promised to be temporary, it wasn’t repealed until 1943. This was the first law passed by Congress to regulate immigration. Chinese made up 0.002% of the U.S. population at the time. </a:t>
            </a:r>
            <a:endParaRPr sz="3600">
              <a:solidFill>
                <a:schemeClr val="lt1"/>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133" name="Google Shape;133;p18"/>
          <p:cNvSpPr txBox="1"/>
          <p:nvPr/>
        </p:nvSpPr>
        <p:spPr>
          <a:xfrm>
            <a:off x="318600" y="-4"/>
            <a:ext cx="6096000" cy="338700"/>
          </a:xfrm>
          <a:prstGeom prst="rect">
            <a:avLst/>
          </a:prstGeom>
          <a:solidFill>
            <a:schemeClr val="dk1">
              <a:alpha val="2000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1" lang="en-US" sz="800" u="none" cap="none" strike="noStrike">
                <a:solidFill>
                  <a:schemeClr val="lt1"/>
                </a:solidFill>
                <a:latin typeface="Century Gothic"/>
                <a:ea typeface="Century Gothic"/>
                <a:cs typeface="Century Gothic"/>
                <a:sym typeface="Century Gothic"/>
              </a:rPr>
              <a:t>Harper’s Weekly</a:t>
            </a:r>
            <a:r>
              <a:rPr b="0" i="0" lang="en-US" sz="800" u="none" cap="none" strike="noStrike">
                <a:solidFill>
                  <a:schemeClr val="lt1"/>
                </a:solidFill>
                <a:latin typeface="Century Gothic"/>
                <a:ea typeface="Century Gothic"/>
                <a:cs typeface="Century Gothic"/>
                <a:sym typeface="Century Gothic"/>
              </a:rPr>
              <a:t>, 1876. Smithsonian Institution Libraries, http://americanhistory.si.edu/onthewater/exhibition/5_2.html</a:t>
            </a:r>
            <a:endParaRPr/>
          </a:p>
          <a:p>
            <a:pPr indent="0" lvl="0" marL="0" marR="0" rtl="0" algn="l">
              <a:spcBef>
                <a:spcPts val="0"/>
              </a:spcBef>
              <a:spcAft>
                <a:spcPts val="0"/>
              </a:spcAft>
              <a:buNone/>
            </a:pPr>
            <a:r>
              <a:t/>
            </a:r>
            <a:endParaRPr sz="800">
              <a:solidFill>
                <a:schemeClr val="lt1"/>
              </a:solidFill>
              <a:latin typeface="Century Gothic"/>
              <a:ea typeface="Century Gothic"/>
              <a:cs typeface="Century Gothic"/>
              <a:sym typeface="Century Gothic"/>
            </a:endParaRPr>
          </a:p>
        </p:txBody>
      </p:sp>
      <p:sp>
        <p:nvSpPr>
          <p:cNvPr id="134" name="Google Shape;134;p18"/>
          <p:cNvSpPr txBox="1"/>
          <p:nvPr/>
        </p:nvSpPr>
        <p:spPr>
          <a:xfrm>
            <a:off x="14702150" y="293675"/>
            <a:ext cx="6876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3</a:t>
            </a:r>
            <a:endParaRPr b="1" sz="3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descr="http://davidderrick.files.wordpress.com/2009/02/angel_island.jpg" id="140" name="Google Shape;140;p19"/>
          <p:cNvPicPr preferRelativeResize="0"/>
          <p:nvPr/>
        </p:nvPicPr>
        <p:blipFill rotWithShape="1">
          <a:blip r:embed="rId3">
            <a:alphaModFix/>
          </a:blip>
          <a:srcRect b="8019" l="0" r="3769" t="15002"/>
          <a:stretch/>
        </p:blipFill>
        <p:spPr>
          <a:xfrm>
            <a:off x="0" y="0"/>
            <a:ext cx="15544800" cy="10058400"/>
          </a:xfrm>
          <a:prstGeom prst="rect">
            <a:avLst/>
          </a:prstGeom>
          <a:noFill/>
          <a:ln>
            <a:noFill/>
          </a:ln>
          <a:effectLst>
            <a:outerShdw blurRad="57150" rotWithShape="0" algn="tl" dir="2700000" dist="50800">
              <a:srgbClr val="000000">
                <a:alpha val="40000"/>
              </a:srgbClr>
            </a:outerShdw>
          </a:effectLst>
        </p:spPr>
      </p:pic>
      <p:sp>
        <p:nvSpPr>
          <p:cNvPr id="141" name="Google Shape;141;p19"/>
          <p:cNvSpPr txBox="1"/>
          <p:nvPr/>
        </p:nvSpPr>
        <p:spPr>
          <a:xfrm>
            <a:off x="266700" y="6344025"/>
            <a:ext cx="15011400" cy="31794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1" i="0" lang="en-US" sz="4200" u="none" cap="none" strike="noStrike">
                <a:solidFill>
                  <a:schemeClr val="lt1"/>
                </a:solidFill>
                <a:latin typeface="Lato"/>
                <a:ea typeface="Lato"/>
                <a:cs typeface="Lato"/>
                <a:sym typeface="Lato"/>
              </a:rPr>
              <a:t>1917  </a:t>
            </a:r>
            <a:r>
              <a:rPr i="0" lang="en-US" sz="3600" u="none" cap="none" strike="noStrike">
                <a:solidFill>
                  <a:schemeClr val="lt1"/>
                </a:solidFill>
                <a:latin typeface="Lato"/>
                <a:ea typeface="Lato"/>
                <a:cs typeface="Lato"/>
                <a:sym typeface="Lato"/>
              </a:rPr>
              <a:t>Congress </a:t>
            </a:r>
            <a:r>
              <a:rPr lang="en-US" sz="3600">
                <a:solidFill>
                  <a:schemeClr val="lt1"/>
                </a:solidFill>
                <a:latin typeface="Lato"/>
                <a:ea typeface="Lato"/>
                <a:cs typeface="Lato"/>
                <a:sym typeface="Lato"/>
              </a:rPr>
              <a:t>pushed through the controversial Asiatic Barred Zone Act, barring immigrants from more Asian countries. The bill also </a:t>
            </a:r>
            <a:r>
              <a:rPr i="0" lang="en-US" sz="3600" u="none" cap="none" strike="noStrike">
                <a:solidFill>
                  <a:schemeClr val="lt1"/>
                </a:solidFill>
                <a:latin typeface="Lato"/>
                <a:ea typeface="Lato"/>
                <a:cs typeface="Lato"/>
                <a:sym typeface="Lato"/>
              </a:rPr>
              <a:t>imposed a literacy test and tax on </a:t>
            </a:r>
            <a:r>
              <a:rPr lang="en-US" sz="3600">
                <a:solidFill>
                  <a:schemeClr val="lt1"/>
                </a:solidFill>
                <a:latin typeface="Lato"/>
                <a:ea typeface="Lato"/>
                <a:cs typeface="Lato"/>
                <a:sym typeface="Lato"/>
              </a:rPr>
              <a:t>all </a:t>
            </a:r>
            <a:r>
              <a:rPr i="0" lang="en-US" sz="3600" u="none" cap="none" strike="noStrike">
                <a:solidFill>
                  <a:schemeClr val="lt1"/>
                </a:solidFill>
                <a:latin typeface="Lato"/>
                <a:ea typeface="Lato"/>
                <a:cs typeface="Lato"/>
                <a:sym typeface="Lato"/>
              </a:rPr>
              <a:t>incoming immigrants, and restricted the entry of those with mental and physical handicaps. This re</a:t>
            </a:r>
            <a:r>
              <a:rPr lang="en-US" sz="3600">
                <a:solidFill>
                  <a:schemeClr val="lt1"/>
                </a:solidFill>
                <a:latin typeface="Lato"/>
                <a:ea typeface="Lato"/>
                <a:cs typeface="Lato"/>
                <a:sym typeface="Lato"/>
              </a:rPr>
              <a:t>mained U.S. immigration policy until 1952.</a:t>
            </a:r>
            <a:endParaRPr i="0" sz="36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142" name="Google Shape;142;p19"/>
          <p:cNvSpPr txBox="1"/>
          <p:nvPr/>
        </p:nvSpPr>
        <p:spPr>
          <a:xfrm>
            <a:off x="304801" y="228600"/>
            <a:ext cx="3428999" cy="228600"/>
          </a:xfrm>
          <a:prstGeom prst="rect">
            <a:avLst/>
          </a:prstGeom>
          <a:solidFill>
            <a:schemeClr val="lt1">
              <a:alpha val="53725"/>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dk1"/>
                </a:solidFill>
                <a:latin typeface="Century Gothic"/>
                <a:ea typeface="Century Gothic"/>
                <a:cs typeface="Century Gothic"/>
                <a:sym typeface="Century Gothic"/>
              </a:rPr>
              <a:t>http://davidderrick.files.wordpress.com/2009/02/angel_island.jpg</a:t>
            </a:r>
            <a:endParaRPr b="0" i="0" sz="800" u="none" cap="none" strike="noStrike">
              <a:solidFill>
                <a:schemeClr val="dk1"/>
              </a:solidFill>
              <a:latin typeface="Century Gothic"/>
              <a:ea typeface="Century Gothic"/>
              <a:cs typeface="Century Gothic"/>
              <a:sym typeface="Century Gothic"/>
            </a:endParaRPr>
          </a:p>
        </p:txBody>
      </p:sp>
      <p:pic>
        <p:nvPicPr>
          <p:cNvPr descr="C3RRATZW8AA3QnY.jpg" id="143" name="Google Shape;143;p19"/>
          <p:cNvPicPr preferRelativeResize="0"/>
          <p:nvPr/>
        </p:nvPicPr>
        <p:blipFill>
          <a:blip r:embed="rId4">
            <a:alphaModFix/>
          </a:blip>
          <a:stretch>
            <a:fillRect/>
          </a:stretch>
        </p:blipFill>
        <p:spPr>
          <a:xfrm>
            <a:off x="455050" y="608973"/>
            <a:ext cx="5445275" cy="5223500"/>
          </a:xfrm>
          <a:prstGeom prst="rect">
            <a:avLst/>
          </a:prstGeom>
          <a:noFill/>
          <a:ln>
            <a:noFill/>
          </a:ln>
        </p:spPr>
      </p:pic>
      <p:sp>
        <p:nvSpPr>
          <p:cNvPr id="144" name="Google Shape;144;p19"/>
          <p:cNvSpPr txBox="1"/>
          <p:nvPr/>
        </p:nvSpPr>
        <p:spPr>
          <a:xfrm>
            <a:off x="14702150" y="293675"/>
            <a:ext cx="6876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4</a:t>
            </a:r>
            <a:endParaRPr b="1" sz="3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0"/>
          <p:cNvPicPr preferRelativeResize="0"/>
          <p:nvPr/>
        </p:nvPicPr>
        <p:blipFill rotWithShape="1">
          <a:blip r:embed="rId3">
            <a:alphaModFix/>
          </a:blip>
          <a:srcRect b="0" l="4677" r="3427" t="0"/>
          <a:stretch/>
        </p:blipFill>
        <p:spPr>
          <a:xfrm>
            <a:off x="0" y="0"/>
            <a:ext cx="15544799" cy="10058400"/>
          </a:xfrm>
          <a:prstGeom prst="rect">
            <a:avLst/>
          </a:prstGeom>
          <a:noFill/>
          <a:ln>
            <a:noFill/>
          </a:ln>
        </p:spPr>
      </p:pic>
      <p:sp>
        <p:nvSpPr>
          <p:cNvPr id="151" name="Google Shape;151;p20"/>
          <p:cNvSpPr txBox="1"/>
          <p:nvPr/>
        </p:nvSpPr>
        <p:spPr>
          <a:xfrm>
            <a:off x="317250" y="6453175"/>
            <a:ext cx="14910300" cy="33198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Calibri"/>
              <a:buNone/>
            </a:pPr>
            <a:r>
              <a:t/>
            </a:r>
            <a:endParaRPr b="1" i="0" sz="8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chemeClr val="lt1"/>
              </a:buClr>
              <a:buFont typeface="Century Gothic"/>
              <a:buNone/>
            </a:pPr>
            <a:r>
              <a:rPr b="1" i="0" lang="en-US" sz="3600" u="none" cap="none" strike="noStrike">
                <a:solidFill>
                  <a:srgbClr val="FFFFFF"/>
                </a:solidFill>
                <a:latin typeface="Lato"/>
                <a:ea typeface="Lato"/>
                <a:cs typeface="Lato"/>
                <a:sym typeface="Lato"/>
              </a:rPr>
              <a:t>1914-1918  During </a:t>
            </a:r>
            <a:r>
              <a:rPr lang="en-US" sz="3600">
                <a:solidFill>
                  <a:srgbClr val="FFFFFF"/>
                </a:solidFill>
                <a:latin typeface="Lato"/>
                <a:ea typeface="Lato"/>
                <a:cs typeface="Lato"/>
                <a:sym typeface="Lato"/>
              </a:rPr>
              <a:t>World War I, Germans and other recent immigrants from Eastern Europe became the targets of anti-immigrant suspicion. This fear spilled over to others: socialists, anarchists, African-Americans, labor unions, and other immigrants. Dutch Reformed communities even experienced discrimination for being mistaken for Germans. </a:t>
            </a:r>
            <a:endParaRPr i="0" sz="3600" u="none" cap="none" strike="noStrike">
              <a:solidFill>
                <a:srgbClr val="FFFFFF"/>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152" name="Google Shape;152;p20"/>
          <p:cNvSpPr txBox="1"/>
          <p:nvPr/>
        </p:nvSpPr>
        <p:spPr>
          <a:xfrm>
            <a:off x="14702150" y="293675"/>
            <a:ext cx="6876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6</a:t>
            </a:r>
            <a:endParaRPr b="1" sz="3600"/>
          </a:p>
        </p:txBody>
      </p:sp>
      <p:sp>
        <p:nvSpPr>
          <p:cNvPr id="153" name="Google Shape;153;p20"/>
          <p:cNvSpPr txBox="1"/>
          <p:nvPr/>
        </p:nvSpPr>
        <p:spPr>
          <a:xfrm>
            <a:off x="14830525" y="469750"/>
            <a:ext cx="566400" cy="4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solidFill>
                  <a:srgbClr val="FFFFFF"/>
                </a:solidFill>
              </a:rPr>
              <a:t>5</a:t>
            </a:r>
            <a:endParaRPr sz="36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1"/>
          <p:cNvPicPr preferRelativeResize="0"/>
          <p:nvPr/>
        </p:nvPicPr>
        <p:blipFill rotWithShape="1">
          <a:blip r:embed="rId3">
            <a:alphaModFix/>
          </a:blip>
          <a:srcRect b="0" l="4149" r="13622" t="0"/>
          <a:stretch/>
        </p:blipFill>
        <p:spPr>
          <a:xfrm>
            <a:off x="0" y="0"/>
            <a:ext cx="15544800" cy="10058400"/>
          </a:xfrm>
          <a:prstGeom prst="rect">
            <a:avLst/>
          </a:prstGeom>
          <a:noFill/>
          <a:ln>
            <a:noFill/>
          </a:ln>
          <a:effectLst>
            <a:outerShdw blurRad="57150" rotWithShape="0" algn="tl" dir="2700000" dist="50800">
              <a:srgbClr val="000000">
                <a:alpha val="40000"/>
              </a:srgbClr>
            </a:outerShdw>
          </a:effectLst>
        </p:spPr>
      </p:pic>
      <p:sp>
        <p:nvSpPr>
          <p:cNvPr id="160" name="Google Shape;160;p21"/>
          <p:cNvSpPr txBox="1"/>
          <p:nvPr/>
        </p:nvSpPr>
        <p:spPr>
          <a:xfrm>
            <a:off x="228600" y="6353175"/>
            <a:ext cx="15011400" cy="3338100"/>
          </a:xfrm>
          <a:prstGeom prst="rect">
            <a:avLst/>
          </a:prstGeom>
          <a:solidFill>
            <a:srgbClr val="000000">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Calibri"/>
              <a:buNone/>
            </a:pPr>
            <a:r>
              <a:t/>
            </a:r>
            <a:endParaRPr b="1" i="0" sz="200" u="none" cap="none" strike="noStrike">
              <a:solidFill>
                <a:schemeClr val="lt1"/>
              </a:solidFill>
              <a:latin typeface="Raleway"/>
              <a:ea typeface="Raleway"/>
              <a:cs typeface="Raleway"/>
              <a:sym typeface="Raleway"/>
            </a:endParaRPr>
          </a:p>
          <a:p>
            <a:pPr indent="0" lvl="0" marL="0" marR="0" rtl="0" algn="l">
              <a:lnSpc>
                <a:spcPct val="100000"/>
              </a:lnSpc>
              <a:spcBef>
                <a:spcPts val="1000"/>
              </a:spcBef>
              <a:spcAft>
                <a:spcPts val="0"/>
              </a:spcAft>
              <a:buClr>
                <a:schemeClr val="lt1"/>
              </a:buClr>
              <a:buFont typeface="Century Gothic"/>
              <a:buNone/>
            </a:pPr>
            <a:r>
              <a:rPr b="1" i="0" lang="en-US" sz="4200" u="none" cap="none" strike="noStrike">
                <a:solidFill>
                  <a:schemeClr val="lt1"/>
                </a:solidFill>
                <a:latin typeface="Lato"/>
                <a:ea typeface="Lato"/>
                <a:cs typeface="Lato"/>
                <a:sym typeface="Lato"/>
              </a:rPr>
              <a:t>1921  </a:t>
            </a:r>
            <a:r>
              <a:rPr i="0" lang="en-US" sz="3600" u="none" cap="none" strike="noStrike">
                <a:solidFill>
                  <a:schemeClr val="lt1"/>
                </a:solidFill>
                <a:latin typeface="Lato"/>
                <a:ea typeface="Lato"/>
                <a:cs typeface="Lato"/>
                <a:sym typeface="Lato"/>
              </a:rPr>
              <a:t>The </a:t>
            </a:r>
            <a:r>
              <a:rPr b="1" lang="en-US" sz="3600">
                <a:solidFill>
                  <a:schemeClr val="lt1"/>
                </a:solidFill>
                <a:latin typeface="Lato"/>
                <a:ea typeface="Lato"/>
                <a:cs typeface="Lato"/>
                <a:sym typeface="Lato"/>
              </a:rPr>
              <a:t>Emergency Quota Act</a:t>
            </a:r>
            <a:r>
              <a:rPr i="0" lang="en-US" sz="3600" u="none" cap="none" strike="noStrike">
                <a:solidFill>
                  <a:schemeClr val="lt1"/>
                </a:solidFill>
                <a:latin typeface="Lato"/>
                <a:ea typeface="Lato"/>
                <a:cs typeface="Lato"/>
                <a:sym typeface="Lato"/>
              </a:rPr>
              <a:t> introduced a </a:t>
            </a:r>
            <a:r>
              <a:rPr lang="en-US" sz="3600">
                <a:solidFill>
                  <a:schemeClr val="lt1"/>
                </a:solidFill>
                <a:latin typeface="Lato"/>
                <a:ea typeface="Lato"/>
                <a:cs typeface="Lato"/>
                <a:sym typeface="Lato"/>
              </a:rPr>
              <a:t>quota system</a:t>
            </a:r>
            <a:r>
              <a:rPr i="0" lang="en-US" sz="3600" u="none" cap="none" strike="noStrike">
                <a:solidFill>
                  <a:schemeClr val="lt1"/>
                </a:solidFill>
                <a:latin typeface="Lato"/>
                <a:ea typeface="Lato"/>
                <a:cs typeface="Lato"/>
                <a:sym typeface="Lato"/>
              </a:rPr>
              <a:t> which favored</a:t>
            </a:r>
            <a:r>
              <a:rPr i="0" lang="en-US" sz="3600" u="none" cap="none" strike="noStrike">
                <a:solidFill>
                  <a:schemeClr val="lt1"/>
                </a:solidFill>
                <a:latin typeface="Lato"/>
                <a:ea typeface="Lato"/>
                <a:cs typeface="Lato"/>
                <a:sym typeface="Lato"/>
              </a:rPr>
              <a:t> immigrants from </a:t>
            </a:r>
            <a:r>
              <a:rPr lang="en-US" sz="3600">
                <a:solidFill>
                  <a:schemeClr val="lt1"/>
                </a:solidFill>
                <a:latin typeface="Lato"/>
                <a:ea typeface="Lato"/>
                <a:cs typeface="Lato"/>
                <a:sym typeface="Lato"/>
              </a:rPr>
              <a:t>n</a:t>
            </a:r>
            <a:r>
              <a:rPr i="0" lang="en-US" sz="3600" u="none" cap="none" strike="noStrike">
                <a:solidFill>
                  <a:schemeClr val="lt1"/>
                </a:solidFill>
                <a:latin typeface="Lato"/>
                <a:ea typeface="Lato"/>
                <a:cs typeface="Lato"/>
                <a:sym typeface="Lato"/>
              </a:rPr>
              <a:t>orthern European countries</a:t>
            </a:r>
            <a:r>
              <a:rPr lang="en-US" sz="3600">
                <a:solidFill>
                  <a:schemeClr val="lt1"/>
                </a:solidFill>
                <a:latin typeface="Lato"/>
                <a:ea typeface="Lato"/>
                <a:cs typeface="Lato"/>
                <a:sym typeface="Lato"/>
              </a:rPr>
              <a:t>,</a:t>
            </a:r>
            <a:r>
              <a:rPr i="0" lang="en-US" sz="3600" u="none" cap="none" strike="noStrike">
                <a:solidFill>
                  <a:schemeClr val="lt1"/>
                </a:solidFill>
                <a:latin typeface="Lato"/>
                <a:ea typeface="Lato"/>
                <a:cs typeface="Lato"/>
                <a:sym typeface="Lato"/>
              </a:rPr>
              <a:t> specifically </a:t>
            </a:r>
            <a:r>
              <a:rPr lang="en-US" sz="3600">
                <a:solidFill>
                  <a:schemeClr val="lt1"/>
                </a:solidFill>
                <a:latin typeface="Lato"/>
                <a:ea typeface="Lato"/>
                <a:cs typeface="Lato"/>
                <a:sym typeface="Lato"/>
              </a:rPr>
              <a:t>intending to limit immigration from southern and eastern European countries. Professionals were permitted to enter regardless of country of origin.</a:t>
            </a:r>
            <a:endParaRPr i="0" sz="36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chemeClr val="dk1"/>
              </a:buClr>
              <a:buFont typeface="Calibri"/>
              <a:buNone/>
            </a:pPr>
            <a:r>
              <a:t/>
            </a:r>
            <a:endParaRPr b="0" i="0" sz="1800" u="none" cap="none" strike="noStrike">
              <a:solidFill>
                <a:schemeClr val="dk1"/>
              </a:solidFill>
              <a:latin typeface="Arial"/>
              <a:ea typeface="Arial"/>
              <a:cs typeface="Arial"/>
              <a:sym typeface="Arial"/>
            </a:endParaRPr>
          </a:p>
        </p:txBody>
      </p:sp>
      <p:sp>
        <p:nvSpPr>
          <p:cNvPr id="161" name="Google Shape;161;p21"/>
          <p:cNvSpPr txBox="1"/>
          <p:nvPr/>
        </p:nvSpPr>
        <p:spPr>
          <a:xfrm>
            <a:off x="228601" y="228599"/>
            <a:ext cx="9296399" cy="2286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Century Gothic"/>
              <a:buNone/>
            </a:pPr>
            <a:r>
              <a:rPr b="0" i="0" lang="en-US" sz="800" u="none" cap="none" strike="noStrike">
                <a:solidFill>
                  <a:schemeClr val="lt1"/>
                </a:solidFill>
                <a:latin typeface="Century Gothic"/>
                <a:ea typeface="Century Gothic"/>
                <a:cs typeface="Century Gothic"/>
                <a:sym typeface="Century Gothic"/>
              </a:rPr>
              <a:t>“Immigrant Children, Ellis Island, New York.”  Brown Brothers, ca. 1908.  Records of the Public Health Service.  http://www.archives.gov/press/press-kits/1930-census-photos/photos-2.html</a:t>
            </a:r>
            <a:endParaRPr b="0" i="0" sz="1800" u="none" cap="none" strike="noStrike">
              <a:solidFill>
                <a:schemeClr val="lt1"/>
              </a:solidFill>
              <a:latin typeface="Arial"/>
              <a:ea typeface="Arial"/>
              <a:cs typeface="Arial"/>
              <a:sym typeface="Arial"/>
            </a:endParaRPr>
          </a:p>
        </p:txBody>
      </p:sp>
      <p:sp>
        <p:nvSpPr>
          <p:cNvPr id="162" name="Google Shape;162;p21"/>
          <p:cNvSpPr txBox="1"/>
          <p:nvPr/>
        </p:nvSpPr>
        <p:spPr>
          <a:xfrm>
            <a:off x="14702150" y="293675"/>
            <a:ext cx="6876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6</a:t>
            </a:r>
            <a:endParaRPr b="1" sz="36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