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79" r:id="rId3"/>
    <p:sldId id="260" r:id="rId4"/>
    <p:sldId id="261" r:id="rId5"/>
    <p:sldId id="262" r:id="rId6"/>
    <p:sldId id="263" r:id="rId7"/>
    <p:sldId id="264" r:id="rId8"/>
    <p:sldId id="281" r:id="rId9"/>
    <p:sldId id="265" r:id="rId10"/>
    <p:sldId id="266" r:id="rId11"/>
    <p:sldId id="283" r:id="rId12"/>
    <p:sldId id="284" r:id="rId13"/>
    <p:sldId id="267" r:id="rId14"/>
    <p:sldId id="272" r:id="rId15"/>
    <p:sldId id="274" r:id="rId16"/>
    <p:sldId id="276" r:id="rId17"/>
    <p:sldId id="27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notesViewPr>
    <p:cSldViewPr>
      <p:cViewPr>
        <p:scale>
          <a:sx n="67" d="100"/>
          <a:sy n="67" d="100"/>
        </p:scale>
        <p:origin x="-4272" y="-7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38209-388B-4E35-869E-A80B042A5B05}" type="datetimeFigureOut">
              <a:rPr lang="en-US" smtClean="0"/>
              <a:t>1/30/2013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C62945-D332-4AEC-A4FF-9EB0AFEA78D2}" type="slidenum">
              <a:rPr lang="en-US" smtClean="0"/>
              <a:t>‹#›</a:t>
            </a:fld>
            <a:endParaRPr lang="en-US"/>
          </a:p>
        </p:txBody>
      </p:sp>
    </p:spTree>
    <p:extLst>
      <p:ext uri="{BB962C8B-B14F-4D97-AF65-F5344CB8AC3E}">
        <p14:creationId xmlns:p14="http://schemas.microsoft.com/office/powerpoint/2010/main" val="93073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f85dyZ3HLgo&amp;feature=em-share_video_us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thehopeofsurvivors.com/media_programs.as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The Advisory Panel Process</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For handling allegations of misconduct by a church leader</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Carefully developed with important safeguards for all parties</a:t>
            </a:r>
          </a:p>
          <a:p>
            <a:endParaRPr lang="en-US" dirty="0">
              <a:latin typeface="Verdana" pitchFamily="34" charset="0"/>
              <a:ea typeface="Verdana" pitchFamily="34" charset="0"/>
              <a:cs typeface="Verdana" pitchFamily="34" charset="0"/>
            </a:endParaRPr>
          </a:p>
          <a:p>
            <a:r>
              <a:rPr lang="en-US" b="1" i="1" dirty="0" smtClean="0">
                <a:latin typeface="Verdana" pitchFamily="34" charset="0"/>
                <a:ea typeface="Verdana" pitchFamily="34" charset="0"/>
                <a:cs typeface="Verdana" pitchFamily="34" charset="0"/>
              </a:rPr>
              <a:t>ALL</a:t>
            </a:r>
            <a:r>
              <a:rPr lang="en-US" dirty="0" smtClean="0">
                <a:latin typeface="Verdana" pitchFamily="34" charset="0"/>
                <a:ea typeface="Verdana" pitchFamily="34" charset="0"/>
                <a:cs typeface="Verdana" pitchFamily="34" charset="0"/>
              </a:rPr>
              <a:t> Church councils and individuals need to be aware of the process and know that it is available to them.</a:t>
            </a:r>
          </a:p>
          <a:p>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Our Goal Here:</a:t>
            </a:r>
          </a:p>
          <a:p>
            <a:endParaRPr lang="en-US" b="1"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1-  To Give every Safe Church Team member a good understanding of the Advisory Panel </a:t>
            </a:r>
            <a:r>
              <a:rPr lang="en-US" dirty="0">
                <a:latin typeface="Verdana" pitchFamily="34" charset="0"/>
                <a:ea typeface="Verdana" pitchFamily="34" charset="0"/>
                <a:cs typeface="Verdana" pitchFamily="34" charset="0"/>
              </a:rPr>
              <a:t>P</a:t>
            </a:r>
            <a:r>
              <a:rPr lang="en-US" dirty="0" smtClean="0">
                <a:latin typeface="Verdana" pitchFamily="34" charset="0"/>
                <a:ea typeface="Verdana" pitchFamily="34" charset="0"/>
                <a:cs typeface="Verdana" pitchFamily="34" charset="0"/>
              </a:rPr>
              <a:t>rocess so that each one is aware of it and can describe its advantages and promote its use to church members and church councils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2 – To maintain a group of people that will be specially trained to serve on a panel when needed</a:t>
            </a:r>
          </a:p>
        </p:txBody>
      </p:sp>
      <p:sp>
        <p:nvSpPr>
          <p:cNvPr id="4" name="Slide Number Placeholder 3"/>
          <p:cNvSpPr>
            <a:spLocks noGrp="1"/>
          </p:cNvSpPr>
          <p:nvPr>
            <p:ph type="sldNum" sz="quarter" idx="10"/>
          </p:nvPr>
        </p:nvSpPr>
        <p:spPr/>
        <p:txBody>
          <a:bodyPr/>
          <a:lstStyle/>
          <a:p>
            <a:fld id="{A7C62945-D332-4AEC-A4FF-9EB0AFEA78D2}" type="slidenum">
              <a:rPr lang="en-US" smtClean="0"/>
              <a:t>1</a:t>
            </a:fld>
            <a:endParaRPr lang="en-US"/>
          </a:p>
        </p:txBody>
      </p:sp>
    </p:spTree>
    <p:extLst>
      <p:ext uri="{BB962C8B-B14F-4D97-AF65-F5344CB8AC3E}">
        <p14:creationId xmlns:p14="http://schemas.microsoft.com/office/powerpoint/2010/main" val="35501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Panel must agree to confidentiality </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A</a:t>
            </a:r>
            <a:r>
              <a:rPr lang="en-US" dirty="0" smtClean="0">
                <a:latin typeface="Verdana" pitchFamily="34" charset="0"/>
                <a:ea typeface="Verdana" pitchFamily="34" charset="0"/>
                <a:cs typeface="Verdana" pitchFamily="34" charset="0"/>
              </a:rPr>
              <a:t> confidentiality statement is signed by Panel members</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ALL information is received at this one meeting </a:t>
            </a:r>
            <a:r>
              <a:rPr lang="en-US" dirty="0" smtClean="0">
                <a:latin typeface="Verdana" pitchFamily="34" charset="0"/>
                <a:ea typeface="Verdana" pitchFamily="34" charset="0"/>
                <a:cs typeface="Verdana" pitchFamily="34" charset="0"/>
              </a:rPr>
              <a:t>– may include bringing witnesses, written and verbal testimony, etc… Important to have all information ready for this one meeting.</a:t>
            </a: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Advocate plays a key role </a:t>
            </a:r>
            <a:r>
              <a:rPr lang="en-US" dirty="0" smtClean="0">
                <a:latin typeface="Verdana" pitchFamily="34" charset="0"/>
                <a:ea typeface="Verdana" pitchFamily="34" charset="0"/>
                <a:cs typeface="Verdana" pitchFamily="34" charset="0"/>
              </a:rPr>
              <a:t>in preparation and is present at the meeting. </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Panel’s job is fact finding and advisory in nature </a:t>
            </a:r>
            <a:r>
              <a:rPr lang="en-US" dirty="0" smtClean="0">
                <a:latin typeface="Verdana" pitchFamily="34" charset="0"/>
                <a:ea typeface="Verdana" pitchFamily="34" charset="0"/>
                <a:cs typeface="Verdana" pitchFamily="34" charset="0"/>
              </a:rPr>
              <a:t>– they don’t decide what to do – only hear all the information.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If the allegation is believed to be </a:t>
            </a:r>
            <a:r>
              <a:rPr lang="en-US" b="1" dirty="0" smtClean="0">
                <a:latin typeface="Verdana" pitchFamily="34" charset="0"/>
                <a:ea typeface="Verdana" pitchFamily="34" charset="0"/>
                <a:cs typeface="Verdana" pitchFamily="34" charset="0"/>
              </a:rPr>
              <a:t>probable (51%) and serious </a:t>
            </a:r>
            <a:r>
              <a:rPr lang="en-US" dirty="0" smtClean="0">
                <a:latin typeface="Verdana" pitchFamily="34" charset="0"/>
                <a:ea typeface="Verdana" pitchFamily="34" charset="0"/>
                <a:cs typeface="Verdana" pitchFamily="34" charset="0"/>
              </a:rPr>
              <a:t>then the Panel will submit </a:t>
            </a:r>
            <a:r>
              <a:rPr lang="en-US" b="1" dirty="0" smtClean="0">
                <a:latin typeface="Verdana" pitchFamily="34" charset="0"/>
                <a:ea typeface="Verdana" pitchFamily="34" charset="0"/>
                <a:cs typeface="Verdana" pitchFamily="34" charset="0"/>
              </a:rPr>
              <a:t>written charges </a:t>
            </a:r>
            <a:r>
              <a:rPr lang="en-US" dirty="0" smtClean="0">
                <a:latin typeface="Verdana" pitchFamily="34" charset="0"/>
                <a:ea typeface="Verdana" pitchFamily="34" charset="0"/>
                <a:cs typeface="Verdana" pitchFamily="34" charset="0"/>
              </a:rPr>
              <a:t>to the accused and the council of the accused church. Written charges must include the name of claimant and specific offense. At this point, the allegation becomes more public, although confidentiality is still a priority.</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 Panel will request a meeting with the accused</a:t>
            </a:r>
            <a:r>
              <a:rPr lang="en-US" dirty="0" smtClean="0">
                <a:latin typeface="Verdana" pitchFamily="34" charset="0"/>
                <a:ea typeface="Verdana" pitchFamily="34" charset="0"/>
                <a:cs typeface="Verdana" pitchFamily="34" charset="0"/>
              </a:rPr>
              <a:t>. </a:t>
            </a:r>
          </a:p>
        </p:txBody>
      </p:sp>
      <p:sp>
        <p:nvSpPr>
          <p:cNvPr id="4" name="Slide Number Placeholder 3"/>
          <p:cNvSpPr>
            <a:spLocks noGrp="1"/>
          </p:cNvSpPr>
          <p:nvPr>
            <p:ph type="sldNum" sz="quarter" idx="10"/>
          </p:nvPr>
        </p:nvSpPr>
        <p:spPr/>
        <p:txBody>
          <a:bodyPr/>
          <a:lstStyle/>
          <a:p>
            <a:fld id="{A7C62945-D332-4AEC-A4FF-9EB0AFEA78D2}" type="slidenum">
              <a:rPr lang="en-US" smtClean="0"/>
              <a:t>10</a:t>
            </a:fld>
            <a:endParaRPr lang="en-US"/>
          </a:p>
        </p:txBody>
      </p:sp>
    </p:spTree>
    <p:extLst>
      <p:ext uri="{BB962C8B-B14F-4D97-AF65-F5344CB8AC3E}">
        <p14:creationId xmlns:p14="http://schemas.microsoft.com/office/powerpoint/2010/main" val="166788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r>
              <a:rPr lang="en-US" b="1" dirty="0" smtClean="0">
                <a:latin typeface="Verdana" pitchFamily="34" charset="0"/>
                <a:ea typeface="Verdana" pitchFamily="34" charset="0"/>
                <a:cs typeface="Verdana" pitchFamily="34" charset="0"/>
              </a:rPr>
              <a:t>Meeting w/accused </a:t>
            </a:r>
            <a:r>
              <a:rPr lang="en-US" dirty="0" smtClean="0">
                <a:latin typeface="Verdana" pitchFamily="34" charset="0"/>
                <a:ea typeface="Verdana" pitchFamily="34" charset="0"/>
                <a:cs typeface="Verdana" pitchFamily="34" charset="0"/>
              </a:rPr>
              <a:t>- The same types of information are presented to the Panel by the one accused – written and verbal testimony, witnesses, etc.</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The accused may have a</a:t>
            </a:r>
            <a:r>
              <a:rPr lang="en-US" b="1" dirty="0" smtClean="0">
                <a:latin typeface="Verdana" pitchFamily="34" charset="0"/>
                <a:ea typeface="Verdana" pitchFamily="34" charset="0"/>
                <a:cs typeface="Verdana" pitchFamily="34" charset="0"/>
              </a:rPr>
              <a:t> support person </a:t>
            </a:r>
            <a:r>
              <a:rPr lang="en-US" dirty="0" smtClean="0">
                <a:latin typeface="Verdana" pitchFamily="34" charset="0"/>
                <a:ea typeface="Verdana" pitchFamily="34" charset="0"/>
                <a:cs typeface="Verdana" pitchFamily="34" charset="0"/>
              </a:rPr>
              <a:t>with them (not given a Safe Church advocate – must not be a practicing lawyer)</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Re-evaluate</a:t>
            </a:r>
            <a:r>
              <a:rPr lang="en-US" dirty="0" smtClean="0">
                <a:latin typeface="Verdana" pitchFamily="34" charset="0"/>
                <a:ea typeface="Verdana" pitchFamily="34" charset="0"/>
                <a:cs typeface="Verdana" pitchFamily="34" charset="0"/>
              </a:rPr>
              <a:t> – A situation may look very different from a different perspective</a:t>
            </a: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Report </a:t>
            </a:r>
            <a:r>
              <a:rPr lang="en-US" dirty="0" smtClean="0">
                <a:latin typeface="Verdana" pitchFamily="34" charset="0"/>
                <a:ea typeface="Verdana" pitchFamily="34" charset="0"/>
                <a:cs typeface="Verdana" pitchFamily="34" charset="0"/>
              </a:rPr>
              <a:t>– A written report summarizing the information is written; it may include recommendations; it will not include all the information only a summary</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If an ordained pastor is involved </a:t>
            </a:r>
            <a:r>
              <a:rPr lang="en-US" dirty="0" smtClean="0">
                <a:latin typeface="Verdana" pitchFamily="34" charset="0"/>
                <a:ea typeface="Verdana" pitchFamily="34" charset="0"/>
                <a:cs typeface="Verdana" pitchFamily="34" charset="0"/>
              </a:rPr>
              <a:t>– Church Visitors or the Classis Interim Committee must be present to hear the report</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Pastoral Care and maintaining confidentiality </a:t>
            </a:r>
            <a:r>
              <a:rPr lang="en-US" dirty="0" smtClean="0">
                <a:latin typeface="Verdana" pitchFamily="34" charset="0"/>
                <a:ea typeface="Verdana" pitchFamily="34" charset="0"/>
                <a:cs typeface="Verdana" pitchFamily="34" charset="0"/>
              </a:rPr>
              <a:t>– a tension that must be navigated. Best if council members do not provide support – they will need to stay in a more neutral place in order to take appropriate action</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Council determines appropriate action to take in response</a:t>
            </a:r>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11</a:t>
            </a:fld>
            <a:endParaRPr lang="en-US"/>
          </a:p>
        </p:txBody>
      </p:sp>
    </p:spTree>
    <p:extLst>
      <p:ext uri="{BB962C8B-B14F-4D97-AF65-F5344CB8AC3E}">
        <p14:creationId xmlns:p14="http://schemas.microsoft.com/office/powerpoint/2010/main" val="373658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Claimant and Accused are notified </a:t>
            </a:r>
            <a:r>
              <a:rPr lang="en-US" dirty="0" smtClean="0">
                <a:latin typeface="Verdana" pitchFamily="34" charset="0"/>
                <a:ea typeface="Verdana" pitchFamily="34" charset="0"/>
                <a:cs typeface="Verdana" pitchFamily="34" charset="0"/>
              </a:rPr>
              <a:t>– given a copy of the summary report of the Panel, as well as deliberations of the church council.</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There is a </a:t>
            </a:r>
            <a:r>
              <a:rPr lang="en-US" b="1" dirty="0" smtClean="0">
                <a:latin typeface="Verdana" pitchFamily="34" charset="0"/>
                <a:ea typeface="Verdana" pitchFamily="34" charset="0"/>
                <a:cs typeface="Verdana" pitchFamily="34" charset="0"/>
              </a:rPr>
              <a:t>right of appeal by either the claimant or accused</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In addition the Safe Church advocate and/or Panel Chair may submit a copy of the Panel’s report to Church Visitors or the Classis Interim Committee for further action if they believe that actions taken by the council were inappropriate </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12</a:t>
            </a:fld>
            <a:endParaRPr lang="en-US"/>
          </a:p>
        </p:txBody>
      </p:sp>
    </p:spTree>
    <p:extLst>
      <p:ext uri="{BB962C8B-B14F-4D97-AF65-F5344CB8AC3E}">
        <p14:creationId xmlns:p14="http://schemas.microsoft.com/office/powerpoint/2010/main" val="278442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When children are involved, the proper authorities must be notified </a:t>
            </a:r>
            <a:r>
              <a:rPr lang="en-US" dirty="0" smtClean="0">
                <a:latin typeface="Verdana" pitchFamily="34" charset="0"/>
                <a:ea typeface="Verdana" pitchFamily="34" charset="0"/>
                <a:cs typeface="Verdana" pitchFamily="34" charset="0"/>
              </a:rPr>
              <a:t>(Child Protective Services or Children’s Aid)</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I</a:t>
            </a:r>
            <a:r>
              <a:rPr lang="en-US" dirty="0" smtClean="0">
                <a:latin typeface="Verdana" pitchFamily="34" charset="0"/>
                <a:ea typeface="Verdana" pitchFamily="34" charset="0"/>
                <a:cs typeface="Verdana" pitchFamily="34" charset="0"/>
              </a:rPr>
              <a:t>ncidents of misconduct or abuse can happen that involve </a:t>
            </a:r>
            <a:r>
              <a:rPr lang="en-US" b="1" dirty="0" smtClean="0">
                <a:latin typeface="Verdana" pitchFamily="34" charset="0"/>
                <a:ea typeface="Verdana" pitchFamily="34" charset="0"/>
                <a:cs typeface="Verdana" pitchFamily="34" charset="0"/>
              </a:rPr>
              <a:t>church members, but not church leaders </a:t>
            </a:r>
            <a:r>
              <a:rPr lang="en-US" dirty="0" smtClean="0">
                <a:latin typeface="Verdana" pitchFamily="34" charset="0"/>
                <a:ea typeface="Verdana" pitchFamily="34" charset="0"/>
                <a:cs typeface="Verdana" pitchFamily="34" charset="0"/>
              </a:rPr>
              <a:t>– other processes must be used or the panel process can be modified</a:t>
            </a:r>
          </a:p>
          <a:p>
            <a:endParaRPr lang="en-US" b="1"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Confidentiality cannot be overemphasized</a:t>
            </a:r>
            <a:r>
              <a:rPr lang="en-US" dirty="0" smtClean="0">
                <a:latin typeface="Verdana" pitchFamily="34" charset="0"/>
                <a:ea typeface="Verdana" pitchFamily="34" charset="0"/>
                <a:cs typeface="Verdana" pitchFamily="34" charset="0"/>
              </a:rPr>
              <a:t>. It’s a good idea for the panel chairperson to have panel members sign a form that says they will maintain confidentiality with regards to what takes place during the panel proceedings.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Safe Church Team Members should be included in church </a:t>
            </a:r>
            <a:r>
              <a:rPr lang="en-US" b="1" dirty="0" smtClean="0">
                <a:latin typeface="Verdana" pitchFamily="34" charset="0"/>
                <a:ea typeface="Verdana" pitchFamily="34" charset="0"/>
                <a:cs typeface="Verdana" pitchFamily="34" charset="0"/>
              </a:rPr>
              <a:t>liability coverage</a:t>
            </a:r>
            <a:r>
              <a:rPr lang="en-US" dirty="0" smtClean="0">
                <a:latin typeface="Verdana" pitchFamily="34" charset="0"/>
                <a:ea typeface="Verdana" pitchFamily="34" charset="0"/>
                <a:cs typeface="Verdana" pitchFamily="34" charset="0"/>
              </a:rPr>
              <a:t>.</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13</a:t>
            </a:fld>
            <a:endParaRPr lang="en-US"/>
          </a:p>
        </p:txBody>
      </p:sp>
    </p:spTree>
    <p:extLst>
      <p:ext uri="{BB962C8B-B14F-4D97-AF65-F5344CB8AC3E}">
        <p14:creationId xmlns:p14="http://schemas.microsoft.com/office/powerpoint/2010/main" val="1468554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The Advisory Panel’s role is to fact find and advise, not to make decisions </a:t>
            </a:r>
            <a:r>
              <a:rPr lang="en-US" dirty="0" smtClean="0">
                <a:latin typeface="Verdana" pitchFamily="34" charset="0"/>
                <a:ea typeface="Verdana" pitchFamily="34" charset="0"/>
                <a:cs typeface="Verdana" pitchFamily="34" charset="0"/>
              </a:rPr>
              <a:t>about that happens next. That is the council’s role. Here are some of the </a:t>
            </a:r>
            <a:r>
              <a:rPr lang="en-US" b="1" dirty="0" smtClean="0">
                <a:latin typeface="Verdana" pitchFamily="34" charset="0"/>
                <a:ea typeface="Verdana" pitchFamily="34" charset="0"/>
                <a:cs typeface="Verdana" pitchFamily="34" charset="0"/>
              </a:rPr>
              <a:t>reasons that councils sometimes fail to act </a:t>
            </a:r>
            <a:r>
              <a:rPr lang="en-US" dirty="0" smtClean="0">
                <a:latin typeface="Verdana" pitchFamily="34" charset="0"/>
                <a:ea typeface="Verdana" pitchFamily="34" charset="0"/>
                <a:cs typeface="Verdana" pitchFamily="34" charset="0"/>
              </a:rPr>
              <a:t>appropriately after receiving a report from the Advisory Panel.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Can you think of other reasons?</a:t>
            </a:r>
          </a:p>
          <a:p>
            <a:r>
              <a:rPr lang="en-US" dirty="0" smtClean="0">
                <a:latin typeface="Verdana" pitchFamily="34" charset="0"/>
                <a:ea typeface="Verdana" pitchFamily="34" charset="0"/>
                <a:cs typeface="Verdana" pitchFamily="34" charset="0"/>
              </a:rPr>
              <a:t>(web of relationships, reputation of pastor or church leader, etc…) </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14</a:t>
            </a:fld>
            <a:endParaRPr lang="en-US"/>
          </a:p>
        </p:txBody>
      </p:sp>
    </p:spTree>
    <p:extLst>
      <p:ext uri="{BB962C8B-B14F-4D97-AF65-F5344CB8AC3E}">
        <p14:creationId xmlns:p14="http://schemas.microsoft.com/office/powerpoint/2010/main" val="220974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0730"/>
          </a:xfrm>
        </p:spPr>
        <p:txBody>
          <a:bodyPr/>
          <a:lstStyle/>
          <a:p>
            <a:r>
              <a:rPr lang="en-US" b="1" dirty="0" smtClean="0">
                <a:latin typeface="Verdana" pitchFamily="34" charset="0"/>
                <a:ea typeface="Verdana" pitchFamily="34" charset="0"/>
                <a:cs typeface="Verdana" pitchFamily="34" charset="0"/>
              </a:rPr>
              <a:t>There are no guarantees that things will turn out well</a:t>
            </a:r>
            <a:r>
              <a:rPr lang="en-US" dirty="0" smtClean="0">
                <a:latin typeface="Verdana" pitchFamily="34" charset="0"/>
                <a:ea typeface="Verdana" pitchFamily="34" charset="0"/>
                <a:cs typeface="Verdana" pitchFamily="34" charset="0"/>
              </a:rPr>
              <a:t>, that the council will respond in the most helpful way, or that justice will be done in a timely manner. Cases have been appealed to Classis and then to Synod, and outcomes have been mixed at best. The process also depends on voluntary participation by both parties and often that’s a non-starter if one party does not want to proceed.</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As awareness is increased regarding the dynamics and impacts of abuse, the response of the church may improve.</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Why no advocate for those accused? </a:t>
            </a:r>
            <a:r>
              <a:rPr lang="en-US" dirty="0" smtClean="0">
                <a:latin typeface="Verdana" pitchFamily="34" charset="0"/>
                <a:ea typeface="Verdana" pitchFamily="34" charset="0"/>
                <a:cs typeface="Verdana" pitchFamily="34" charset="0"/>
              </a:rPr>
              <a:t>Power is already on their side.</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Whole congregations will be impacted by the process, no matter what the outcome is. </a:t>
            </a:r>
            <a:r>
              <a:rPr lang="en-US" b="1" dirty="0" smtClean="0">
                <a:latin typeface="Verdana" pitchFamily="34" charset="0"/>
                <a:ea typeface="Verdana" pitchFamily="34" charset="0"/>
                <a:cs typeface="Verdana" pitchFamily="34" charset="0"/>
              </a:rPr>
              <a:t>Pastoral Care is needed for all </a:t>
            </a:r>
            <a:r>
              <a:rPr lang="en-US" dirty="0" smtClean="0">
                <a:latin typeface="Verdana" pitchFamily="34" charset="0"/>
                <a:ea typeface="Verdana" pitchFamily="34" charset="0"/>
                <a:cs typeface="Verdana" pitchFamily="34" charset="0"/>
              </a:rPr>
              <a:t>those who have been affected. Abuse Victims Task Force (Synod 2010) recommended a response committee whose role was primarily care for the congregation</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Restorative Practices </a:t>
            </a:r>
            <a:r>
              <a:rPr lang="en-US" dirty="0" smtClean="0">
                <a:latin typeface="Verdana" pitchFamily="34" charset="0"/>
                <a:ea typeface="Verdana" pitchFamily="34" charset="0"/>
                <a:cs typeface="Verdana" pitchFamily="34" charset="0"/>
              </a:rPr>
              <a:t>can also be very useful in giving people a safe place to discuss their experiences and process intense feelings. We are working to increase capacity for offering Restorative  processes for churches in conflict situations (especially for situations that don’t fit the Advisory Panel Process)</a:t>
            </a:r>
          </a:p>
        </p:txBody>
      </p:sp>
      <p:sp>
        <p:nvSpPr>
          <p:cNvPr id="4" name="Slide Number Placeholder 3"/>
          <p:cNvSpPr>
            <a:spLocks noGrp="1"/>
          </p:cNvSpPr>
          <p:nvPr>
            <p:ph type="sldNum" sz="quarter" idx="10"/>
          </p:nvPr>
        </p:nvSpPr>
        <p:spPr/>
        <p:txBody>
          <a:bodyPr/>
          <a:lstStyle/>
          <a:p>
            <a:fld id="{A7C62945-D332-4AEC-A4FF-9EB0AFEA78D2}" type="slidenum">
              <a:rPr lang="en-US" smtClean="0"/>
              <a:t>15</a:t>
            </a:fld>
            <a:endParaRPr lang="en-US"/>
          </a:p>
        </p:txBody>
      </p:sp>
    </p:spTree>
    <p:extLst>
      <p:ext uri="{BB962C8B-B14F-4D97-AF65-F5344CB8AC3E}">
        <p14:creationId xmlns:p14="http://schemas.microsoft.com/office/powerpoint/2010/main" val="1551825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prstClr val="black"/>
                </a:solidFill>
                <a:latin typeface="Verdana" pitchFamily="34" charset="0"/>
                <a:ea typeface="Verdana" pitchFamily="34" charset="0"/>
                <a:cs typeface="Verdana" pitchFamily="34" charset="0"/>
              </a:rPr>
              <a:t>Restorative Justice Principles fit well with the goals of Safe Church Ministry:</a:t>
            </a:r>
          </a:p>
          <a:p>
            <a:pPr marL="174708" indent="-174708">
              <a:buFont typeface="Arial" pitchFamily="34" charset="0"/>
              <a:buChar char="•"/>
            </a:pPr>
            <a:r>
              <a:rPr lang="en-US" dirty="0" smtClean="0">
                <a:solidFill>
                  <a:prstClr val="black"/>
                </a:solidFill>
                <a:latin typeface="Verdana" pitchFamily="34" charset="0"/>
                <a:ea typeface="Verdana" pitchFamily="34" charset="0"/>
                <a:cs typeface="Verdana" pitchFamily="34" charset="0"/>
              </a:rPr>
              <a:t>Valuing each person and giving each one a voice</a:t>
            </a:r>
          </a:p>
          <a:p>
            <a:pPr marL="174708" indent="-174708">
              <a:buFont typeface="Arial" pitchFamily="34" charset="0"/>
              <a:buChar char="•"/>
            </a:pPr>
            <a:r>
              <a:rPr lang="en-US" dirty="0" smtClean="0">
                <a:solidFill>
                  <a:prstClr val="black"/>
                </a:solidFill>
                <a:latin typeface="Verdana" pitchFamily="34" charset="0"/>
                <a:ea typeface="Verdana" pitchFamily="34" charset="0"/>
                <a:cs typeface="Verdana" pitchFamily="34" charset="0"/>
              </a:rPr>
              <a:t>Restoring relationships as part of one body/community</a:t>
            </a:r>
          </a:p>
          <a:p>
            <a:pPr marL="174708" indent="-174708">
              <a:buFont typeface="Arial" pitchFamily="34" charset="0"/>
              <a:buChar char="•"/>
            </a:pPr>
            <a:r>
              <a:rPr lang="en-US" dirty="0" smtClean="0">
                <a:solidFill>
                  <a:prstClr val="black"/>
                </a:solidFill>
                <a:latin typeface="Verdana" pitchFamily="34" charset="0"/>
                <a:ea typeface="Verdana" pitchFamily="34" charset="0"/>
                <a:cs typeface="Verdana" pitchFamily="34" charset="0"/>
              </a:rPr>
              <a:t>Bringing justice that includes accepting responsibility for wrongs done and requiring restitution as far as possible</a:t>
            </a:r>
          </a:p>
          <a:p>
            <a:pPr lvl="0"/>
            <a:endParaRPr lang="en-US" dirty="0">
              <a:solidFill>
                <a:prstClr val="black"/>
              </a:solidFill>
              <a:latin typeface="Verdana" pitchFamily="34" charset="0"/>
              <a:ea typeface="Verdana" pitchFamily="34" charset="0"/>
              <a:cs typeface="Verdana" pitchFamily="34" charset="0"/>
            </a:endParaRPr>
          </a:p>
          <a:p>
            <a:pPr lvl="0"/>
            <a:r>
              <a:rPr lang="en-US" dirty="0" smtClean="0">
                <a:solidFill>
                  <a:prstClr val="black"/>
                </a:solidFill>
                <a:latin typeface="Verdana" pitchFamily="34" charset="0"/>
                <a:ea typeface="Verdana" pitchFamily="34" charset="0"/>
                <a:cs typeface="Verdana" pitchFamily="34" charset="0"/>
              </a:rPr>
              <a:t>We are looking to increase our capacity as a church to use restorative practices; if you have an interest in this – please let Safe Church Ministry know so that you can be included in opportunities for further training.</a:t>
            </a:r>
          </a:p>
          <a:p>
            <a:pPr lvl="0"/>
            <a:endParaRPr lang="en-US" dirty="0">
              <a:solidFill>
                <a:prstClr val="black"/>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16</a:t>
            </a:fld>
            <a:endParaRPr lang="en-US"/>
          </a:p>
        </p:txBody>
      </p:sp>
    </p:spTree>
    <p:extLst>
      <p:ext uri="{BB962C8B-B14F-4D97-AF65-F5344CB8AC3E}">
        <p14:creationId xmlns:p14="http://schemas.microsoft.com/office/powerpoint/2010/main" val="361904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Additional Ideas:</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Discuss questions, concerns, reactions, etc.</a:t>
            </a:r>
          </a:p>
          <a:p>
            <a:endParaRPr lang="en-US" dirty="0">
              <a:latin typeface="Verdana" pitchFamily="34" charset="0"/>
              <a:ea typeface="Verdana" pitchFamily="34" charset="0"/>
              <a:cs typeface="Verdana" pitchFamily="34" charset="0"/>
            </a:endParaRPr>
          </a:p>
          <a:p>
            <a:r>
              <a:rPr lang="en-US" smtClean="0">
                <a:latin typeface="Verdana" pitchFamily="34" charset="0"/>
                <a:ea typeface="Verdana" pitchFamily="34" charset="0"/>
                <a:cs typeface="Verdana" pitchFamily="34" charset="0"/>
              </a:rPr>
              <a:t>Do role </a:t>
            </a:r>
            <a:r>
              <a:rPr lang="en-US" dirty="0" smtClean="0">
                <a:latin typeface="Verdana" pitchFamily="34" charset="0"/>
                <a:ea typeface="Verdana" pitchFamily="34" charset="0"/>
                <a:cs typeface="Verdana" pitchFamily="34" charset="0"/>
              </a:rPr>
              <a:t>play</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View all or part of the “refresher” video from the April 2012 Safe Church Ministry Conference</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Send a list of people who see themselves in the role of Panel member to the office of Safe Church Ministry, so that they can attend future Panel training</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17</a:t>
            </a:fld>
            <a:endParaRPr lang="en-US"/>
          </a:p>
        </p:txBody>
      </p:sp>
    </p:spTree>
    <p:extLst>
      <p:ext uri="{BB962C8B-B14F-4D97-AF65-F5344CB8AC3E}">
        <p14:creationId xmlns:p14="http://schemas.microsoft.com/office/powerpoint/2010/main" val="41780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725670"/>
          </a:xfrm>
        </p:spPr>
        <p:txBody>
          <a:bodyPr/>
          <a:lstStyle/>
          <a:p>
            <a:r>
              <a:rPr lang="en-US" b="1" dirty="0" smtClean="0">
                <a:latin typeface="Verdana" pitchFamily="34" charset="0"/>
                <a:ea typeface="Verdana" pitchFamily="34" charset="0"/>
                <a:cs typeface="Verdana" pitchFamily="34" charset="0"/>
              </a:rPr>
              <a:t>A process to aid churches </a:t>
            </a:r>
            <a:r>
              <a:rPr lang="en-US" dirty="0" smtClean="0">
                <a:latin typeface="Verdana" pitchFamily="34" charset="0"/>
                <a:ea typeface="Verdana" pitchFamily="34" charset="0"/>
                <a:cs typeface="Verdana" pitchFamily="34" charset="0"/>
              </a:rPr>
              <a:t>– When an allegation of abuse arises; it causes chaos in a church. Well meaning church leaders and council members may have no idea of how to respond. This process becomes very valuable when it is needed. (Fire Dept. analogy – we hope it’s never needed but want to be ready if it is – in the midst of a situation is not the time to learn what to do about it – to be prepared is better)</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Recognizing deep impacts of abuse </a:t>
            </a:r>
            <a:r>
              <a:rPr lang="en-US" dirty="0" smtClean="0">
                <a:latin typeface="Verdana" pitchFamily="34" charset="0"/>
                <a:ea typeface="Verdana" pitchFamily="34" charset="0"/>
                <a:cs typeface="Verdana" pitchFamily="34" charset="0"/>
              </a:rPr>
              <a:t>– they can last a lifetime</a:t>
            </a:r>
          </a:p>
          <a:p>
            <a:endParaRPr lang="en-US" dirty="0">
              <a:latin typeface="Verdana" pitchFamily="34" charset="0"/>
              <a:ea typeface="Verdana" pitchFamily="34" charset="0"/>
              <a:cs typeface="Verdana" pitchFamily="34" charset="0"/>
            </a:endParaRPr>
          </a:p>
          <a:p>
            <a:pPr lvl="0"/>
            <a:r>
              <a:rPr lang="en-US" dirty="0">
                <a:solidFill>
                  <a:prstClr val="black"/>
                </a:solidFill>
                <a:latin typeface="Verdana" pitchFamily="34" charset="0"/>
                <a:ea typeface="Verdana" pitchFamily="34" charset="0"/>
                <a:cs typeface="Verdana" pitchFamily="34" charset="0"/>
              </a:rPr>
              <a:t>Sometimes the impacts of abuse make facing the abuser too difficult for one who has been victimized – this </a:t>
            </a:r>
            <a:r>
              <a:rPr lang="en-US" b="1" dirty="0">
                <a:solidFill>
                  <a:prstClr val="black"/>
                </a:solidFill>
                <a:latin typeface="Verdana" pitchFamily="34" charset="0"/>
                <a:ea typeface="Verdana" pitchFamily="34" charset="0"/>
                <a:cs typeface="Verdana" pitchFamily="34" charset="0"/>
              </a:rPr>
              <a:t>provides a safer process</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Preventing future harm </a:t>
            </a:r>
            <a:r>
              <a:rPr lang="en-US" dirty="0" smtClean="0">
                <a:latin typeface="Verdana" pitchFamily="34" charset="0"/>
                <a:ea typeface="Verdana" pitchFamily="34" charset="0"/>
                <a:cs typeface="Verdana" pitchFamily="34" charset="0"/>
              </a:rPr>
              <a:t>– How we, as the church, respond is a key factor – huge potential to bring healing – also huge potential to increase the wounding (secondary wounding can be worse than the initial abuse according to many survivors)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We also want to prevent any future abuse – no more victimization by the same person (Penn State – Catholic Church – lesson learned?)</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Church’s desire for justice and healing </a:t>
            </a:r>
            <a:r>
              <a:rPr lang="en-US" dirty="0" smtClean="0">
                <a:latin typeface="Verdana" pitchFamily="34" charset="0"/>
                <a:ea typeface="Verdana" pitchFamily="34" charset="0"/>
                <a:cs typeface="Verdana" pitchFamily="34" charset="0"/>
              </a:rPr>
              <a:t>– Church, like Jesus, the One we claim to follow, is on the side of those who are oppressed and hurt – we need to bring justice to them</a:t>
            </a:r>
          </a:p>
          <a:p>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2</a:t>
            </a:fld>
            <a:endParaRPr lang="en-US" dirty="0"/>
          </a:p>
        </p:txBody>
      </p:sp>
    </p:spTree>
    <p:extLst>
      <p:ext uri="{BB962C8B-B14F-4D97-AF65-F5344CB8AC3E}">
        <p14:creationId xmlns:p14="http://schemas.microsoft.com/office/powerpoint/2010/main" val="9608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338320"/>
            <a:ext cx="6309360" cy="4725670"/>
          </a:xfrm>
        </p:spPr>
        <p:txBody>
          <a:bodyPr/>
          <a:lstStyle/>
          <a:p>
            <a:r>
              <a:rPr lang="en-US" b="1" dirty="0" smtClean="0">
                <a:latin typeface="Verdana" pitchFamily="34" charset="0"/>
                <a:ea typeface="Verdana" pitchFamily="34" charset="0"/>
                <a:cs typeface="Verdana" pitchFamily="34" charset="0"/>
              </a:rPr>
              <a:t>When clergy are ordained by the CRC </a:t>
            </a:r>
            <a:r>
              <a:rPr lang="en-US" dirty="0" smtClean="0">
                <a:latin typeface="Verdana" pitchFamily="34" charset="0"/>
                <a:ea typeface="Verdana" pitchFamily="34" charset="0"/>
                <a:cs typeface="Verdana" pitchFamily="34" charset="0"/>
              </a:rPr>
              <a:t>they are given a “stamp of approval” by the denomination. </a:t>
            </a:r>
            <a:r>
              <a:rPr lang="en-US" b="1" dirty="0" smtClean="0">
                <a:latin typeface="Verdana" pitchFamily="34" charset="0"/>
                <a:ea typeface="Verdana" pitchFamily="34" charset="0"/>
                <a:cs typeface="Verdana" pitchFamily="34" charset="0"/>
              </a:rPr>
              <a:t>A high level of trust </a:t>
            </a:r>
            <a:r>
              <a:rPr lang="en-US" dirty="0" smtClean="0">
                <a:latin typeface="Verdana" pitchFamily="34" charset="0"/>
                <a:ea typeface="Verdana" pitchFamily="34" charset="0"/>
                <a:cs typeface="Verdana" pitchFamily="34" charset="0"/>
              </a:rPr>
              <a:t>is invested in that person. When that trust is violated it is not a personal issue, it is a church issue. And because of the close association with the Lord, it becomes an issue of faith as well.</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Misuse of power is at the heart of abuse</a:t>
            </a:r>
            <a:r>
              <a:rPr lang="en-US" dirty="0" smtClean="0">
                <a:latin typeface="Verdana" pitchFamily="34" charset="0"/>
                <a:ea typeface="Verdana" pitchFamily="34" charset="0"/>
                <a:cs typeface="Verdana" pitchFamily="34" charset="0"/>
              </a:rPr>
              <a:t>. There is a stark contrast in the way the world uses power – power over others for selfish gain; and the way Jesus used power, giving it up for the sake of those He loves. In his book, “The Myth of a Christian Religion”, Gregory Boyd says that you can see where the Kingdom of God dwells by seeing the way people use power. Abuse involves the misuse of power and does not reflect our Lord and His designs for His kingdom. A popular saying says that power corrupts, it’s part of the nature of power – since pastors are given so much positional power; they must be on guard about its misuse. The church must help hold its pastors and leaders accountable. </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One Body </a:t>
            </a:r>
            <a:r>
              <a:rPr lang="en-US" dirty="0" smtClean="0">
                <a:latin typeface="Verdana" pitchFamily="34" charset="0"/>
                <a:ea typeface="Verdana" pitchFamily="34" charset="0"/>
                <a:cs typeface="Verdana" pitchFamily="34" charset="0"/>
              </a:rPr>
              <a:t>– such a powerful image of the way we love and care for one another; just as we love and care for our own bodies. When one part hurts, it hurts the whole. Abuse harms the Body of Christ. </a:t>
            </a: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Consent implies equality in the relationship</a:t>
            </a:r>
            <a:r>
              <a:rPr lang="en-US" dirty="0" smtClean="0">
                <a:latin typeface="Verdana" pitchFamily="34" charset="0"/>
                <a:ea typeface="Verdana" pitchFamily="34" charset="0"/>
                <a:cs typeface="Verdana" pitchFamily="34" charset="0"/>
              </a:rPr>
              <a:t>. When a power imbalance exists, meaningful consent is absent. In a professional or leadership role, the responsibility for maintaining appropriate sexual boundaries always belongs to the one with the greater power in the relationship.</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3</a:t>
            </a:fld>
            <a:endParaRPr lang="en-US" dirty="0"/>
          </a:p>
        </p:txBody>
      </p:sp>
    </p:spTree>
    <p:extLst>
      <p:ext uri="{BB962C8B-B14F-4D97-AF65-F5344CB8AC3E}">
        <p14:creationId xmlns:p14="http://schemas.microsoft.com/office/powerpoint/2010/main" val="44183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19125"/>
            <a:ext cx="4648200" cy="3486150"/>
          </a:xfrm>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We’d like to think that </a:t>
            </a:r>
            <a:r>
              <a:rPr lang="en-US" b="1" dirty="0" smtClean="0">
                <a:latin typeface="Verdana" pitchFamily="34" charset="0"/>
                <a:ea typeface="Verdana" pitchFamily="34" charset="0"/>
                <a:cs typeface="Verdana" pitchFamily="34" charset="0"/>
              </a:rPr>
              <a:t>it can’t happen to us</a:t>
            </a:r>
            <a:r>
              <a:rPr lang="en-US" dirty="0" smtClean="0">
                <a:latin typeface="Verdana" pitchFamily="34" charset="0"/>
                <a:ea typeface="Verdana" pitchFamily="34" charset="0"/>
                <a:cs typeface="Verdana" pitchFamily="34" charset="0"/>
              </a:rPr>
              <a:t>, that the person who was abused has done something that may have caused the abuse – that </a:t>
            </a:r>
            <a:r>
              <a:rPr lang="en-US" b="1" dirty="0" smtClean="0">
                <a:latin typeface="Verdana" pitchFamily="34" charset="0"/>
                <a:ea typeface="Verdana" pitchFamily="34" charset="0"/>
                <a:cs typeface="Verdana" pitchFamily="34" charset="0"/>
              </a:rPr>
              <a:t>makes us feel safer</a:t>
            </a:r>
            <a:r>
              <a:rPr lang="en-US" dirty="0" smtClean="0">
                <a:latin typeface="Verdana" pitchFamily="34" charset="0"/>
                <a:ea typeface="Verdana" pitchFamily="34" charset="0"/>
                <a:cs typeface="Verdana" pitchFamily="34" charset="0"/>
              </a:rPr>
              <a:t>. This </a:t>
            </a:r>
            <a:r>
              <a:rPr lang="en-US" b="1" dirty="0" smtClean="0">
                <a:latin typeface="Verdana" pitchFamily="34" charset="0"/>
                <a:ea typeface="Verdana" pitchFamily="34" charset="0"/>
                <a:cs typeface="Verdana" pitchFamily="34" charset="0"/>
              </a:rPr>
              <a:t>tendency to blame the one victimized must be avoided as it leads to further harm.</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Victim/Survivo</a:t>
            </a:r>
            <a:r>
              <a:rPr lang="en-US" dirty="0" smtClean="0">
                <a:latin typeface="Verdana" pitchFamily="34" charset="0"/>
                <a:ea typeface="Verdana" pitchFamily="34" charset="0"/>
                <a:cs typeface="Verdana" pitchFamily="34" charset="0"/>
              </a:rPr>
              <a:t>r, both may be true – both are abbreviations, important to note that </a:t>
            </a:r>
            <a:r>
              <a:rPr lang="en-US" b="1" dirty="0" smtClean="0">
                <a:latin typeface="Verdana" pitchFamily="34" charset="0"/>
                <a:ea typeface="Verdana" pitchFamily="34" charset="0"/>
                <a:cs typeface="Verdana" pitchFamily="34" charset="0"/>
              </a:rPr>
              <a:t>a person is much more than what they’ve experienced, it’s not an identity.</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Consequences &amp; Spiritual Effects – Story is valuable here</a:t>
            </a:r>
            <a:r>
              <a:rPr lang="en-US" dirty="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hlinkClick r:id="rId3"/>
              </a:rPr>
              <a:t>http</a:t>
            </a:r>
            <a:r>
              <a:rPr lang="en-US" dirty="0">
                <a:latin typeface="Verdana" pitchFamily="34" charset="0"/>
                <a:ea typeface="Verdana" pitchFamily="34" charset="0"/>
                <a:cs typeface="Verdana" pitchFamily="34" charset="0"/>
                <a:hlinkClick r:id="rId3"/>
              </a:rPr>
              <a:t>://</a:t>
            </a:r>
            <a:r>
              <a:rPr lang="en-US" dirty="0" smtClean="0">
                <a:latin typeface="Verdana" pitchFamily="34" charset="0"/>
                <a:ea typeface="Verdana" pitchFamily="34" charset="0"/>
                <a:cs typeface="Verdana" pitchFamily="34" charset="0"/>
                <a:hlinkClick r:id="rId3"/>
              </a:rPr>
              <a:t>www.youtube.com/watch?v=f85dyZ3HLgo&amp;feature=em-share_video_user</a:t>
            </a:r>
            <a:r>
              <a:rPr lang="en-US" dirty="0" smtClean="0">
                <a:latin typeface="Verdana" pitchFamily="34" charset="0"/>
                <a:ea typeface="Verdana" pitchFamily="34" charset="0"/>
                <a:cs typeface="Verdana" pitchFamily="34" charset="0"/>
              </a:rPr>
              <a:t>) </a:t>
            </a:r>
          </a:p>
          <a:p>
            <a:r>
              <a:rPr lang="en-US" dirty="0" smtClean="0">
                <a:latin typeface="Verdana" pitchFamily="34" charset="0"/>
                <a:ea typeface="Verdana" pitchFamily="34" charset="0"/>
                <a:cs typeface="Verdana" pitchFamily="34" charset="0"/>
              </a:rPr>
              <a:t>Or for others:</a:t>
            </a:r>
          </a:p>
          <a:p>
            <a:r>
              <a:rPr lang="en-US" dirty="0" smtClean="0">
                <a:latin typeface="Verdana" pitchFamily="34" charset="0"/>
                <a:ea typeface="Verdana" pitchFamily="34" charset="0"/>
                <a:cs typeface="Verdana" pitchFamily="34" charset="0"/>
                <a:hlinkClick r:id="rId4"/>
              </a:rPr>
              <a:t>http</a:t>
            </a:r>
            <a:r>
              <a:rPr lang="en-US" dirty="0">
                <a:latin typeface="Verdana" pitchFamily="34" charset="0"/>
                <a:ea typeface="Verdana" pitchFamily="34" charset="0"/>
                <a:cs typeface="Verdana" pitchFamily="34" charset="0"/>
                <a:hlinkClick r:id="rId4"/>
              </a:rPr>
              <a:t>://</a:t>
            </a:r>
            <a:r>
              <a:rPr lang="en-US" dirty="0" smtClean="0">
                <a:latin typeface="Verdana" pitchFamily="34" charset="0"/>
                <a:ea typeface="Verdana" pitchFamily="34" charset="0"/>
                <a:cs typeface="Verdana" pitchFamily="34" charset="0"/>
                <a:hlinkClick r:id="rId4"/>
              </a:rPr>
              <a:t>www.thehopeofsurvivors.com/media_programs.asp</a:t>
            </a:r>
            <a:r>
              <a:rPr lang="en-US" dirty="0" smtClean="0">
                <a:latin typeface="Verdana" pitchFamily="34" charset="0"/>
                <a:ea typeface="Verdana" pitchFamily="34" charset="0"/>
                <a:cs typeface="Verdana" pitchFamily="34" charset="0"/>
              </a:rPr>
              <a:t> </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Healing – A Long, non-liner process that cannot be rushed</a:t>
            </a:r>
            <a:r>
              <a:rPr lang="en-US" dirty="0" smtClean="0">
                <a:latin typeface="Verdana" pitchFamily="34" charset="0"/>
                <a:ea typeface="Verdana" pitchFamily="34" charset="0"/>
                <a:cs typeface="Verdana" pitchFamily="34" charset="0"/>
              </a:rPr>
              <a:t>. Again story is valuable! </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Great need is for someone to walk along alongside </a:t>
            </a:r>
            <a:r>
              <a:rPr lang="en-US" dirty="0" smtClean="0">
                <a:latin typeface="Verdana" pitchFamily="34" charset="0"/>
                <a:ea typeface="Verdana" pitchFamily="34" charset="0"/>
                <a:cs typeface="Verdana" pitchFamily="34" charset="0"/>
              </a:rPr>
              <a:t>on the long journey toward healing. </a:t>
            </a:r>
            <a:r>
              <a:rPr lang="en-US" b="1" dirty="0" smtClean="0">
                <a:latin typeface="Verdana" pitchFamily="34" charset="0"/>
                <a:ea typeface="Verdana" pitchFamily="34" charset="0"/>
                <a:cs typeface="Verdana" pitchFamily="34" charset="0"/>
              </a:rPr>
              <a:t>Listening</a:t>
            </a:r>
            <a:r>
              <a:rPr lang="en-US" dirty="0" smtClean="0">
                <a:latin typeface="Verdana" pitchFamily="34" charset="0"/>
                <a:ea typeface="Verdana" pitchFamily="34" charset="0"/>
                <a:cs typeface="Verdana" pitchFamily="34" charset="0"/>
              </a:rPr>
              <a:t> is much more important than knowing all the answers.</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 </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4</a:t>
            </a:fld>
            <a:endParaRPr lang="en-US"/>
          </a:p>
        </p:txBody>
      </p:sp>
    </p:spTree>
    <p:extLst>
      <p:ext uri="{BB962C8B-B14F-4D97-AF65-F5344CB8AC3E}">
        <p14:creationId xmlns:p14="http://schemas.microsoft.com/office/powerpoint/2010/main" val="363553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260850"/>
            <a:ext cx="6231467" cy="4880610"/>
          </a:xfrm>
        </p:spPr>
        <p:txBody>
          <a:bodyPr/>
          <a:lstStyle/>
          <a:p>
            <a:r>
              <a:rPr lang="en-US" b="1" dirty="0" smtClean="0">
                <a:latin typeface="Verdana" pitchFamily="34" charset="0"/>
                <a:ea typeface="Verdana" pitchFamily="34" charset="0"/>
                <a:cs typeface="Verdana" pitchFamily="34" charset="0"/>
              </a:rPr>
              <a:t>A person who perpetrates misconduct could be anyone</a:t>
            </a:r>
            <a:r>
              <a:rPr lang="en-US" dirty="0" smtClean="0">
                <a:latin typeface="Verdana" pitchFamily="34" charset="0"/>
                <a:ea typeface="Verdana" pitchFamily="34" charset="0"/>
                <a:cs typeface="Verdana" pitchFamily="34" charset="0"/>
              </a:rPr>
              <a:t>, just as it’s not easy to identify those who have survived abuse, it’s not easy to identify those who abuse others. They often can be very charming, charismatic, and respected. They may be powerful in some areas of their life, and yet feel powerless in other areas. Controlling another person gives them a sense of power and control.</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N</a:t>
            </a:r>
            <a:r>
              <a:rPr lang="en-US" b="1" dirty="0" smtClean="0">
                <a:latin typeface="Verdana" pitchFamily="34" charset="0"/>
                <a:ea typeface="Verdana" pitchFamily="34" charset="0"/>
                <a:cs typeface="Verdana" pitchFamily="34" charset="0"/>
              </a:rPr>
              <a:t>o one set of characteristics is a predictor</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The </a:t>
            </a:r>
            <a:r>
              <a:rPr lang="en-US" b="1" dirty="0" smtClean="0">
                <a:latin typeface="Verdana" pitchFamily="34" charset="0"/>
                <a:ea typeface="Verdana" pitchFamily="34" charset="0"/>
                <a:cs typeface="Verdana" pitchFamily="34" charset="0"/>
              </a:rPr>
              <a:t>process of grooming </a:t>
            </a:r>
            <a:r>
              <a:rPr lang="en-US" dirty="0" smtClean="0">
                <a:latin typeface="Verdana" pitchFamily="34" charset="0"/>
                <a:ea typeface="Verdana" pitchFamily="34" charset="0"/>
                <a:cs typeface="Verdana" pitchFamily="34" charset="0"/>
              </a:rPr>
              <a:t>is very important to understand – people wonder, how could this happen? </a:t>
            </a:r>
            <a:r>
              <a:rPr lang="en-US" b="1" dirty="0" smtClean="0">
                <a:latin typeface="Verdana" pitchFamily="34" charset="0"/>
                <a:ea typeface="Verdana" pitchFamily="34" charset="0"/>
                <a:cs typeface="Verdana" pitchFamily="34" charset="0"/>
              </a:rPr>
              <a:t>Grooming paves the way</a:t>
            </a:r>
            <a:r>
              <a:rPr lang="en-US" dirty="0" smtClean="0">
                <a:latin typeface="Verdana" pitchFamily="34" charset="0"/>
                <a:ea typeface="Verdana" pitchFamily="34" charset="0"/>
                <a:cs typeface="Verdana" pitchFamily="34" charset="0"/>
              </a:rPr>
              <a:t> for the unthinkable. (give examples)</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Effects of disclosure may be surprising </a:t>
            </a:r>
            <a:r>
              <a:rPr lang="en-US" dirty="0" smtClean="0">
                <a:latin typeface="Verdana" pitchFamily="34" charset="0"/>
                <a:ea typeface="Verdana" pitchFamily="34" charset="0"/>
                <a:cs typeface="Verdana" pitchFamily="34" charset="0"/>
              </a:rPr>
              <a:t>– depending on so many factors, position of the one who has abused, etc. The perpetrator often is seen as the one victimized.</a:t>
            </a:r>
          </a:p>
          <a:p>
            <a:endParaRPr lang="en-US" b="1"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Needs – FULL RESPONSIBILITY must be on the one who has perpetrated abuse</a:t>
            </a:r>
            <a:r>
              <a:rPr lang="en-US" dirty="0" smtClean="0">
                <a:latin typeface="Verdana" pitchFamily="34" charset="0"/>
                <a:ea typeface="Verdana" pitchFamily="34" charset="0"/>
                <a:cs typeface="Verdana" pitchFamily="34" charset="0"/>
              </a:rPr>
              <a:t>. This will take time! </a:t>
            </a:r>
            <a:r>
              <a:rPr lang="en-US" b="1" dirty="0" smtClean="0">
                <a:latin typeface="Verdana" pitchFamily="34" charset="0"/>
                <a:ea typeface="Verdana" pitchFamily="34" charset="0"/>
                <a:cs typeface="Verdana" pitchFamily="34" charset="0"/>
              </a:rPr>
              <a:t>No quick fixes </a:t>
            </a:r>
            <a:r>
              <a:rPr lang="en-US" dirty="0" smtClean="0">
                <a:latin typeface="Verdana" pitchFamily="34" charset="0"/>
                <a:ea typeface="Verdana" pitchFamily="34" charset="0"/>
                <a:cs typeface="Verdana" pitchFamily="34" charset="0"/>
              </a:rPr>
              <a:t>here. It is best accomplished in specialized group work with professionals which is designed for those who have abused others. Often group members will begin to see their own behavior and its effects as they interact with other group members. The </a:t>
            </a:r>
            <a:r>
              <a:rPr lang="en-US" b="1" dirty="0" smtClean="0">
                <a:latin typeface="Verdana" pitchFamily="34" charset="0"/>
                <a:ea typeface="Verdana" pitchFamily="34" charset="0"/>
                <a:cs typeface="Verdana" pitchFamily="34" charset="0"/>
              </a:rPr>
              <a:t>church must remain keenly aware of the tendency to minimize, blame and manipulate by those who abuse and must maintain strict accountability to prevent future abuse. </a:t>
            </a:r>
            <a:endParaRPr lang="en-US"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5</a:t>
            </a:fld>
            <a:endParaRPr lang="en-US"/>
          </a:p>
        </p:txBody>
      </p:sp>
    </p:spTree>
    <p:extLst>
      <p:ext uri="{BB962C8B-B14F-4D97-AF65-F5344CB8AC3E}">
        <p14:creationId xmlns:p14="http://schemas.microsoft.com/office/powerpoint/2010/main" val="323469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48200"/>
          </a:xfrm>
        </p:spPr>
        <p:txBody>
          <a:bodyPr/>
          <a:lstStyle/>
          <a:p>
            <a:r>
              <a:rPr lang="en-US" dirty="0" smtClean="0">
                <a:latin typeface="Verdana" pitchFamily="34" charset="0"/>
                <a:ea typeface="Verdana" pitchFamily="34" charset="0"/>
                <a:cs typeface="Verdana" pitchFamily="34" charset="0"/>
              </a:rPr>
              <a:t>Churches, as with individuals, will experience</a:t>
            </a:r>
            <a:r>
              <a:rPr lang="en-US" b="1" dirty="0" smtClean="0">
                <a:latin typeface="Verdana" pitchFamily="34" charset="0"/>
                <a:ea typeface="Verdana" pitchFamily="34" charset="0"/>
                <a:cs typeface="Verdana" pitchFamily="34" charset="0"/>
              </a:rPr>
              <a:t> intense emotion </a:t>
            </a:r>
            <a:r>
              <a:rPr lang="en-US" dirty="0" smtClean="0">
                <a:latin typeface="Verdana" pitchFamily="34" charset="0"/>
                <a:ea typeface="Verdana" pitchFamily="34" charset="0"/>
                <a:cs typeface="Verdana" pitchFamily="34" charset="0"/>
              </a:rPr>
              <a:t>when abuse by a pastor or church leader is disclosed, the impacts will be felt for a long time – again, no quick fixes here.</a:t>
            </a:r>
          </a:p>
          <a:p>
            <a:endParaRPr lang="en-US" b="1"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The climate or environment of the church </a:t>
            </a:r>
            <a:r>
              <a:rPr lang="en-US" dirty="0" smtClean="0">
                <a:latin typeface="Verdana" pitchFamily="34" charset="0"/>
                <a:ea typeface="Verdana" pitchFamily="34" charset="0"/>
                <a:cs typeface="Verdana" pitchFamily="34" charset="0"/>
              </a:rPr>
              <a:t>has an impact in the process of healing and how the experience is processed by the congregation. A church that places high value on openness and honesty, and that has structures in place for members to share feelings, will be better able to work through this crisis situation.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Initial shock, denial, feelings of betrayal, anger, etc. are common. A distrust of leadership in general, and blaming the one victimized for “causing” all the trouble is also a common, but misguided and damaging response.</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It’s important to provide safe spaces for people to process feelings </a:t>
            </a:r>
            <a:r>
              <a:rPr lang="en-US" dirty="0" smtClean="0">
                <a:latin typeface="Verdana" pitchFamily="34" charset="0"/>
                <a:ea typeface="Verdana" pitchFamily="34" charset="0"/>
                <a:cs typeface="Verdana" pitchFamily="34" charset="0"/>
              </a:rPr>
              <a:t>– many Restorative Processes can be helpful in this situation. Consult the Office of Safe Church Ministry for help and for resources.</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As with individuals, the healing journey is not always linier, predictable, or easy</a:t>
            </a:r>
            <a:r>
              <a:rPr lang="en-US" dirty="0" smtClean="0">
                <a:latin typeface="Verdana" pitchFamily="34" charset="0"/>
                <a:ea typeface="Verdana" pitchFamily="34" charset="0"/>
                <a:cs typeface="Verdana" pitchFamily="34" charset="0"/>
              </a:rPr>
              <a:t>. Our hope is in the Lord, who loves His Church and is with Her in the process. All things are possible with Him.</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6</a:t>
            </a:fld>
            <a:endParaRPr lang="en-US" dirty="0"/>
          </a:p>
        </p:txBody>
      </p:sp>
    </p:spTree>
    <p:extLst>
      <p:ext uri="{BB962C8B-B14F-4D97-AF65-F5344CB8AC3E}">
        <p14:creationId xmlns:p14="http://schemas.microsoft.com/office/powerpoint/2010/main" val="186046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4" y="4415790"/>
            <a:ext cx="5919893" cy="4570730"/>
          </a:xfrm>
        </p:spPr>
        <p:txBody>
          <a:bodyPr/>
          <a:lstStyle/>
          <a:p>
            <a:r>
              <a:rPr lang="en-US" b="1" dirty="0" smtClean="0">
                <a:latin typeface="Verdana" pitchFamily="34" charset="0"/>
                <a:ea typeface="Verdana" pitchFamily="34" charset="0"/>
                <a:cs typeface="Verdana" pitchFamily="34" charset="0"/>
              </a:rPr>
              <a:t>Considerations: (this is not comprehensive, feel free to add or discuss other issues that come up)</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#1. Is it an affair? No, </a:t>
            </a:r>
            <a:r>
              <a:rPr lang="en-US" b="1" dirty="0" smtClean="0">
                <a:latin typeface="Verdana" pitchFamily="34" charset="0"/>
                <a:ea typeface="Verdana" pitchFamily="34" charset="0"/>
                <a:cs typeface="Verdana" pitchFamily="34" charset="0"/>
              </a:rPr>
              <a:t>role &amp; power of pastor </a:t>
            </a:r>
            <a:r>
              <a:rPr lang="en-US" dirty="0" smtClean="0">
                <a:latin typeface="Verdana" pitchFamily="34" charset="0"/>
                <a:ea typeface="Verdana" pitchFamily="34" charset="0"/>
                <a:cs typeface="Verdana" pitchFamily="34" charset="0"/>
              </a:rPr>
              <a:t>need to be considered. Does </a:t>
            </a:r>
            <a:r>
              <a:rPr lang="en-US" b="1" dirty="0" smtClean="0">
                <a:latin typeface="Verdana" pitchFamily="34" charset="0"/>
                <a:ea typeface="Verdana" pitchFamily="34" charset="0"/>
                <a:cs typeface="Verdana" pitchFamily="34" charset="0"/>
              </a:rPr>
              <a:t>forgiveness</a:t>
            </a:r>
            <a:r>
              <a:rPr lang="en-US" dirty="0" smtClean="0">
                <a:latin typeface="Verdana" pitchFamily="34" charset="0"/>
                <a:ea typeface="Verdana" pitchFamily="34" charset="0"/>
                <a:cs typeface="Verdana" pitchFamily="34" charset="0"/>
              </a:rPr>
              <a:t> mean that there are not </a:t>
            </a:r>
            <a:r>
              <a:rPr lang="en-US" b="1" dirty="0" smtClean="0">
                <a:latin typeface="Verdana" pitchFamily="34" charset="0"/>
                <a:ea typeface="Verdana" pitchFamily="34" charset="0"/>
                <a:cs typeface="Verdana" pitchFamily="34" charset="0"/>
              </a:rPr>
              <a:t>consequences for sin</a:t>
            </a:r>
            <a:r>
              <a:rPr lang="en-US" dirty="0" smtClean="0">
                <a:latin typeface="Verdana" pitchFamily="34" charset="0"/>
                <a:ea typeface="Verdana" pitchFamily="34" charset="0"/>
                <a:cs typeface="Verdana" pitchFamily="34" charset="0"/>
              </a:rPr>
              <a:t>? No, there are consequences for sin; sadly, those victimized often “pay” more in terms of consequences. What would be gained? It would </a:t>
            </a:r>
            <a:r>
              <a:rPr lang="en-US" b="1" dirty="0" smtClean="0">
                <a:latin typeface="Verdana" pitchFamily="34" charset="0"/>
                <a:ea typeface="Verdana" pitchFamily="34" charset="0"/>
                <a:cs typeface="Verdana" pitchFamily="34" charset="0"/>
              </a:rPr>
              <a:t>send a clear message</a:t>
            </a:r>
            <a:r>
              <a:rPr lang="en-US" dirty="0" smtClean="0">
                <a:latin typeface="Verdana" pitchFamily="34" charset="0"/>
                <a:ea typeface="Verdana" pitchFamily="34" charset="0"/>
                <a:cs typeface="Verdana" pitchFamily="34" charset="0"/>
              </a:rPr>
              <a:t> that this behavior is unacceptable and would support the one victimized (taking no action also sends a message!). Why now? It may take years to label and understand the wrong that’s been done and to be ready to go public with an allegation.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#2. </a:t>
            </a:r>
            <a:r>
              <a:rPr lang="en-US" b="1" dirty="0" smtClean="0">
                <a:latin typeface="Verdana" pitchFamily="34" charset="0"/>
                <a:ea typeface="Verdana" pitchFamily="34" charset="0"/>
                <a:cs typeface="Verdana" pitchFamily="34" charset="0"/>
              </a:rPr>
              <a:t>Consensual sex with a 15 year old? </a:t>
            </a:r>
            <a:r>
              <a:rPr lang="en-US" dirty="0" smtClean="0">
                <a:latin typeface="Verdana" pitchFamily="34" charset="0"/>
                <a:ea typeface="Verdana" pitchFamily="34" charset="0"/>
                <a:cs typeface="Verdana" pitchFamily="34" charset="0"/>
              </a:rPr>
              <a:t>No. Confession to consistory sufficient? No, think of the message sent by no action; there may be legal/criminal actions to be taken as well. Past church experience – does this show </a:t>
            </a:r>
            <a:r>
              <a:rPr lang="en-US" b="1" dirty="0" smtClean="0">
                <a:latin typeface="Verdana" pitchFamily="34" charset="0"/>
                <a:ea typeface="Verdana" pitchFamily="34" charset="0"/>
                <a:cs typeface="Verdana" pitchFamily="34" charset="0"/>
              </a:rPr>
              <a:t>a church culture of hiding the truth</a:t>
            </a:r>
            <a:r>
              <a:rPr lang="en-US" dirty="0" smtClean="0">
                <a:latin typeface="Verdana" pitchFamily="34" charset="0"/>
                <a:ea typeface="Verdana" pitchFamily="34" charset="0"/>
                <a:cs typeface="Verdana" pitchFamily="34" charset="0"/>
              </a:rPr>
              <a:t>?</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#3. </a:t>
            </a:r>
            <a:r>
              <a:rPr lang="en-US" b="1" dirty="0" smtClean="0">
                <a:latin typeface="Verdana" pitchFamily="34" charset="0"/>
                <a:ea typeface="Verdana" pitchFamily="34" charset="0"/>
                <a:cs typeface="Verdana" pitchFamily="34" charset="0"/>
              </a:rPr>
              <a:t>What about the mental health of the one victimized? That’s where the focus and priority should be</a:t>
            </a:r>
            <a:r>
              <a:rPr lang="en-US" dirty="0" smtClean="0">
                <a:latin typeface="Verdana" pitchFamily="34" charset="0"/>
                <a:ea typeface="Verdana" pitchFamily="34" charset="0"/>
                <a:cs typeface="Verdana" pitchFamily="34" charset="0"/>
              </a:rPr>
              <a:t>. (She’s already met his needs once.)</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#4. </a:t>
            </a:r>
            <a:r>
              <a:rPr lang="en-US" b="1" dirty="0" smtClean="0">
                <a:latin typeface="Verdana" pitchFamily="34" charset="0"/>
                <a:ea typeface="Verdana" pitchFamily="34" charset="0"/>
                <a:cs typeface="Verdana" pitchFamily="34" charset="0"/>
              </a:rPr>
              <a:t>Who is the one victimized</a:t>
            </a:r>
            <a:r>
              <a:rPr lang="en-US" dirty="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W</a:t>
            </a:r>
            <a:r>
              <a:rPr lang="en-US" dirty="0" smtClean="0">
                <a:latin typeface="Verdana" pitchFamily="34" charset="0"/>
                <a:ea typeface="Verdana" pitchFamily="34" charset="0"/>
                <a:cs typeface="Verdana" pitchFamily="34" charset="0"/>
              </a:rPr>
              <a:t>ho should be terminated? Who should be protected? </a:t>
            </a:r>
            <a:r>
              <a:rPr lang="en-US" b="1" dirty="0" smtClean="0">
                <a:latin typeface="Verdana" pitchFamily="34" charset="0"/>
                <a:ea typeface="Verdana" pitchFamily="34" charset="0"/>
                <a:cs typeface="Verdana" pitchFamily="34" charset="0"/>
              </a:rPr>
              <a:t>Is a criminal violation the only concern, or should pastors be held to a higher standard?</a:t>
            </a:r>
            <a:endParaRPr lang="en-US"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7</a:t>
            </a:fld>
            <a:endParaRPr lang="en-US"/>
          </a:p>
        </p:txBody>
      </p:sp>
    </p:spTree>
    <p:extLst>
      <p:ext uri="{BB962C8B-B14F-4D97-AF65-F5344CB8AC3E}">
        <p14:creationId xmlns:p14="http://schemas.microsoft.com/office/powerpoint/2010/main" val="392588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725670"/>
          </a:xfrm>
        </p:spPr>
        <p:txBody>
          <a:bodyPr/>
          <a:lstStyle/>
          <a:p>
            <a:pPr lvl="0"/>
            <a:r>
              <a:rPr lang="en-US" sz="1100" b="1" dirty="0">
                <a:solidFill>
                  <a:prstClr val="black"/>
                </a:solidFill>
                <a:latin typeface="Verdana" pitchFamily="34" charset="0"/>
                <a:ea typeface="Verdana" pitchFamily="34" charset="0"/>
                <a:cs typeface="Verdana" pitchFamily="34" charset="0"/>
              </a:rPr>
              <a:t>Claimant must be an adult</a:t>
            </a:r>
            <a:r>
              <a:rPr lang="en-US" sz="1100" dirty="0">
                <a:solidFill>
                  <a:prstClr val="black"/>
                </a:solidFill>
                <a:latin typeface="Verdana" pitchFamily="34" charset="0"/>
                <a:ea typeface="Verdana" pitchFamily="34" charset="0"/>
                <a:cs typeface="Verdana" pitchFamily="34" charset="0"/>
              </a:rPr>
              <a:t>, however the abuse may have happened before he or she was an adult. The </a:t>
            </a:r>
            <a:r>
              <a:rPr lang="en-US" sz="1100" b="1" dirty="0">
                <a:solidFill>
                  <a:prstClr val="black"/>
                </a:solidFill>
                <a:latin typeface="Verdana" pitchFamily="34" charset="0"/>
                <a:ea typeface="Verdana" pitchFamily="34" charset="0"/>
                <a:cs typeface="Verdana" pitchFamily="34" charset="0"/>
              </a:rPr>
              <a:t>church leader must be a member of the CRC, the claimant does not need to be a member.</a:t>
            </a:r>
          </a:p>
          <a:p>
            <a:endParaRPr lang="en-US" sz="1100" dirty="0">
              <a:latin typeface="Verdana" pitchFamily="34" charset="0"/>
              <a:ea typeface="Verdana" pitchFamily="34" charset="0"/>
              <a:cs typeface="Verdana" pitchFamily="34" charset="0"/>
            </a:endParaRPr>
          </a:p>
          <a:p>
            <a:r>
              <a:rPr lang="en-US" sz="1100" dirty="0">
                <a:latin typeface="Verdana" pitchFamily="34" charset="0"/>
                <a:ea typeface="Verdana" pitchFamily="34" charset="0"/>
                <a:cs typeface="Verdana" pitchFamily="34" charset="0"/>
              </a:rPr>
              <a:t>There is a </a:t>
            </a:r>
            <a:r>
              <a:rPr lang="en-US" sz="1100" b="1" dirty="0">
                <a:latin typeface="Verdana" pitchFamily="34" charset="0"/>
                <a:ea typeface="Verdana" pitchFamily="34" charset="0"/>
                <a:cs typeface="Verdana" pitchFamily="34" charset="0"/>
              </a:rPr>
              <a:t>separate procedure for dealing with allegations or suspected abuse when a child is involved </a:t>
            </a:r>
            <a:r>
              <a:rPr lang="en-US" sz="1100" dirty="0">
                <a:latin typeface="Verdana" pitchFamily="34" charset="0"/>
                <a:ea typeface="Verdana" pitchFamily="34" charset="0"/>
                <a:cs typeface="Verdana" pitchFamily="34" charset="0"/>
              </a:rPr>
              <a:t>– must be reported to authorities. Canada – all adults are mandated reporters. USA – only certain professionals are mandated reporters. Recommendation, when in doubt, report (Can be done anonymously, no need for investigation-authorities will determine what is necessary-Report what has been seen or heard that causes suspicion of abuse)</a:t>
            </a:r>
          </a:p>
          <a:p>
            <a:endParaRPr lang="en-US" sz="1100" dirty="0">
              <a:latin typeface="Verdana" pitchFamily="34" charset="0"/>
              <a:ea typeface="Verdana" pitchFamily="34" charset="0"/>
              <a:cs typeface="Verdana" pitchFamily="34" charset="0"/>
            </a:endParaRPr>
          </a:p>
          <a:p>
            <a:r>
              <a:rPr lang="en-US" sz="1100" b="1" dirty="0">
                <a:latin typeface="Verdana" pitchFamily="34" charset="0"/>
                <a:ea typeface="Verdana" pitchFamily="34" charset="0"/>
                <a:cs typeface="Verdana" pitchFamily="34" charset="0"/>
              </a:rPr>
              <a:t>Some flexibility in defining church leader </a:t>
            </a:r>
            <a:r>
              <a:rPr lang="en-US" sz="1100" dirty="0">
                <a:latin typeface="Verdana" pitchFamily="34" charset="0"/>
                <a:ea typeface="Verdana" pitchFamily="34" charset="0"/>
                <a:cs typeface="Verdana" pitchFamily="34" charset="0"/>
              </a:rPr>
              <a:t>– recognized as such in the church; included in church insurance policies, </a:t>
            </a:r>
            <a:r>
              <a:rPr lang="en-US" sz="1100" dirty="0" err="1">
                <a:latin typeface="Verdana" pitchFamily="34" charset="0"/>
                <a:ea typeface="Verdana" pitchFamily="34" charset="0"/>
                <a:cs typeface="Verdana" pitchFamily="34" charset="0"/>
              </a:rPr>
              <a:t>etc</a:t>
            </a:r>
            <a:r>
              <a:rPr lang="en-US" sz="1100" dirty="0">
                <a:latin typeface="Verdana" pitchFamily="34" charset="0"/>
                <a:ea typeface="Verdana" pitchFamily="34" charset="0"/>
                <a:cs typeface="Verdana" pitchFamily="34" charset="0"/>
              </a:rPr>
              <a:t> …</a:t>
            </a:r>
          </a:p>
          <a:p>
            <a:endParaRPr lang="en-US" sz="1100" dirty="0">
              <a:latin typeface="Verdana" pitchFamily="34" charset="0"/>
              <a:ea typeface="Verdana" pitchFamily="34" charset="0"/>
              <a:cs typeface="Verdana" pitchFamily="34" charset="0"/>
            </a:endParaRPr>
          </a:p>
          <a:p>
            <a:r>
              <a:rPr lang="en-US" sz="1100" b="1" dirty="0">
                <a:latin typeface="Verdana" pitchFamily="34" charset="0"/>
                <a:ea typeface="Verdana" pitchFamily="34" charset="0"/>
                <a:cs typeface="Verdana" pitchFamily="34" charset="0"/>
              </a:rPr>
              <a:t>NOT to be confused with legal/criminal/civil proceedings </a:t>
            </a:r>
            <a:r>
              <a:rPr lang="en-US" sz="1100" dirty="0">
                <a:latin typeface="Verdana" pitchFamily="34" charset="0"/>
                <a:ea typeface="Verdana" pitchFamily="34" charset="0"/>
                <a:cs typeface="Verdana" pitchFamily="34" charset="0"/>
              </a:rPr>
              <a:t>– completely separate; this deals w/the church as a community of believers</a:t>
            </a:r>
          </a:p>
          <a:p>
            <a:endParaRPr lang="en-US" sz="1100" dirty="0">
              <a:latin typeface="Verdana" pitchFamily="34" charset="0"/>
              <a:ea typeface="Verdana" pitchFamily="34" charset="0"/>
              <a:cs typeface="Verdana" pitchFamily="34" charset="0"/>
            </a:endParaRPr>
          </a:p>
          <a:p>
            <a:r>
              <a:rPr lang="en-US" sz="1100" dirty="0">
                <a:latin typeface="Verdana" pitchFamily="34" charset="0"/>
                <a:ea typeface="Verdana" pitchFamily="34" charset="0"/>
                <a:cs typeface="Verdana" pitchFamily="34" charset="0"/>
              </a:rPr>
              <a:t>There can be legal ramifications, especially when confidentiality is not maintained (slander, defamation of character, etc.)</a:t>
            </a:r>
            <a:endParaRPr lang="en-US" sz="1100" dirty="0">
              <a:latin typeface="Verdana" pitchFamily="34" charset="0"/>
              <a:ea typeface="Verdana" pitchFamily="34" charset="0"/>
              <a:cs typeface="Verdana" pitchFamily="34" charset="0"/>
            </a:endParaRPr>
          </a:p>
          <a:p>
            <a:endParaRPr lang="en-US" sz="1100" dirty="0">
              <a:latin typeface="Verdana" pitchFamily="34" charset="0"/>
              <a:ea typeface="Verdana" pitchFamily="34" charset="0"/>
              <a:cs typeface="Verdana" pitchFamily="34" charset="0"/>
            </a:endParaRPr>
          </a:p>
          <a:p>
            <a:r>
              <a:rPr lang="en-US" sz="1100" dirty="0">
                <a:latin typeface="Verdana" pitchFamily="34" charset="0"/>
                <a:ea typeface="Verdana" pitchFamily="34" charset="0"/>
                <a:cs typeface="Verdana" pitchFamily="34" charset="0"/>
              </a:rPr>
              <a:t>Legal definitions of abuse may not be realized – this process includes ungodly conduct that violates trust and damages the office held – danger in using term abuse and misconduct interchangeably</a:t>
            </a:r>
            <a:r>
              <a:rPr lang="en-US" sz="1100" dirty="0">
                <a:latin typeface="Verdana" pitchFamily="34" charset="0"/>
                <a:ea typeface="Verdana" pitchFamily="34" charset="0"/>
                <a:cs typeface="Verdana" pitchFamily="34" charset="0"/>
              </a:rPr>
              <a:t>.</a:t>
            </a:r>
            <a:r>
              <a:rPr lang="en-US" sz="1100" dirty="0">
                <a:latin typeface="Verdana" pitchFamily="34" charset="0"/>
                <a:ea typeface="Verdana" pitchFamily="34" charset="0"/>
                <a:cs typeface="Verdana" pitchFamily="34" charset="0"/>
              </a:rPr>
              <a:t> </a:t>
            </a:r>
          </a:p>
          <a:p>
            <a:endParaRPr lang="en-US" sz="1100" dirty="0">
              <a:latin typeface="Verdana" pitchFamily="34" charset="0"/>
              <a:ea typeface="Verdana" pitchFamily="34" charset="0"/>
              <a:cs typeface="Verdana" pitchFamily="34" charset="0"/>
            </a:endParaRPr>
          </a:p>
          <a:p>
            <a:r>
              <a:rPr lang="en-US" sz="1100" dirty="0">
                <a:latin typeface="Verdana" pitchFamily="34" charset="0"/>
                <a:ea typeface="Verdana" pitchFamily="34" charset="0"/>
                <a:cs typeface="Verdana" pitchFamily="34" charset="0"/>
              </a:rPr>
              <a:t>Approved by Synod – </a:t>
            </a:r>
            <a:r>
              <a:rPr lang="en-US" sz="1100" b="1" dirty="0">
                <a:latin typeface="Verdana" pitchFamily="34" charset="0"/>
                <a:ea typeface="Verdana" pitchFamily="34" charset="0"/>
                <a:cs typeface="Verdana" pitchFamily="34" charset="0"/>
              </a:rPr>
              <a:t>2010 – Response to Abuse Victims Task Force Report</a:t>
            </a:r>
          </a:p>
          <a:p>
            <a:endParaRPr lang="en-US" sz="1100" dirty="0">
              <a:latin typeface="Verdana" pitchFamily="34" charset="0"/>
              <a:ea typeface="Verdana" pitchFamily="34" charset="0"/>
              <a:cs typeface="Verdana" pitchFamily="34" charset="0"/>
            </a:endParaRPr>
          </a:p>
          <a:p>
            <a:endParaRPr lang="en-US" sz="11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8</a:t>
            </a:fld>
            <a:endParaRPr lang="en-US"/>
          </a:p>
        </p:txBody>
      </p:sp>
    </p:spTree>
    <p:extLst>
      <p:ext uri="{BB962C8B-B14F-4D97-AF65-F5344CB8AC3E}">
        <p14:creationId xmlns:p14="http://schemas.microsoft.com/office/powerpoint/2010/main" val="107341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endParaRPr lang="en-US" b="1"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Advantages</a:t>
            </a:r>
            <a:r>
              <a:rPr lang="en-US" b="1" dirty="0">
                <a:latin typeface="Verdana" pitchFamily="34" charset="0"/>
                <a:ea typeface="Verdana" pitchFamily="34" charset="0"/>
                <a:cs typeface="Verdana" pitchFamily="34" charset="0"/>
              </a:rPr>
              <a:t>:</a:t>
            </a:r>
          </a:p>
          <a:p>
            <a:r>
              <a:rPr lang="en-US" dirty="0" smtClean="0">
                <a:latin typeface="Verdana" pitchFamily="34" charset="0"/>
                <a:ea typeface="Verdana" pitchFamily="34" charset="0"/>
                <a:cs typeface="Verdana" pitchFamily="34" charset="0"/>
              </a:rPr>
              <a:t>Can be requested in different ways – an advantage to the one victimized</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Panel members – no conflict of interest </a:t>
            </a:r>
            <a:r>
              <a:rPr lang="en-US" dirty="0" smtClean="0">
                <a:latin typeface="Verdana" pitchFamily="34" charset="0"/>
                <a:ea typeface="Verdana" pitchFamily="34" charset="0"/>
                <a:cs typeface="Verdana" pitchFamily="34" charset="0"/>
              </a:rPr>
              <a:t>(not a member of church, relative, friend, etc…  Neighboring Classis may be needed)</a:t>
            </a:r>
            <a:r>
              <a:rPr lang="en-US" b="1" dirty="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rPr>
              <a:t> It brings the allegation into a neutral place, to be heard by trained Safe Church Team members who understand the dynamics of abuse. This is a great service to our churches and can prevent all kinds of issues that may arise if a church tries to handle the situation on its own. </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An advocate is important; so much “weight” is on the side of the church leader. </a:t>
            </a:r>
            <a:r>
              <a:rPr lang="en-US" b="1" dirty="0" smtClean="0">
                <a:latin typeface="Verdana" pitchFamily="34" charset="0"/>
                <a:ea typeface="Verdana" pitchFamily="34" charset="0"/>
                <a:cs typeface="Verdana" pitchFamily="34" charset="0"/>
              </a:rPr>
              <a:t>An advocate can help begin to balance that inherent inequality.</a:t>
            </a:r>
          </a:p>
          <a:p>
            <a:endParaRPr lang="en-US" b="1"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Scheduling can be a challenge </a:t>
            </a:r>
            <a:r>
              <a:rPr lang="en-US" dirty="0" smtClean="0">
                <a:latin typeface="Verdana" pitchFamily="34" charset="0"/>
                <a:ea typeface="Verdana" pitchFamily="34" charset="0"/>
                <a:cs typeface="Verdana" pitchFamily="34" charset="0"/>
              </a:rPr>
              <a:t>– Safeguard for accuser and church 2 observers – may not participate, only observe</a:t>
            </a:r>
            <a:endParaRPr lang="en-US"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7C62945-D332-4AEC-A4FF-9EB0AFEA78D2}" type="slidenum">
              <a:rPr lang="en-US" smtClean="0"/>
              <a:t>9</a:t>
            </a:fld>
            <a:endParaRPr lang="en-US"/>
          </a:p>
        </p:txBody>
      </p:sp>
    </p:spTree>
    <p:extLst>
      <p:ext uri="{BB962C8B-B14F-4D97-AF65-F5344CB8AC3E}">
        <p14:creationId xmlns:p14="http://schemas.microsoft.com/office/powerpoint/2010/main" val="7044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36F0B-A603-47FC-B90D-2F60CD1EA6D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278326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36F0B-A603-47FC-B90D-2F60CD1EA6D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30393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36F0B-A603-47FC-B90D-2F60CD1EA6D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231702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36F0B-A603-47FC-B90D-2F60CD1EA6D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126735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36F0B-A603-47FC-B90D-2F60CD1EA6D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320066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36F0B-A603-47FC-B90D-2F60CD1EA6DB}"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290640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36F0B-A603-47FC-B90D-2F60CD1EA6DB}"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126522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36F0B-A603-47FC-B90D-2F60CD1EA6DB}"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406358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36F0B-A603-47FC-B90D-2F60CD1EA6DB}"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289287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36F0B-A603-47FC-B90D-2F60CD1EA6DB}"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292310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36F0B-A603-47FC-B90D-2F60CD1EA6DB}"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32B54-489F-4ACD-9C70-06329298BE2F}" type="slidenum">
              <a:rPr lang="en-US" smtClean="0"/>
              <a:t>‹#›</a:t>
            </a:fld>
            <a:endParaRPr lang="en-US"/>
          </a:p>
        </p:txBody>
      </p:sp>
    </p:spTree>
    <p:extLst>
      <p:ext uri="{BB962C8B-B14F-4D97-AF65-F5344CB8AC3E}">
        <p14:creationId xmlns:p14="http://schemas.microsoft.com/office/powerpoint/2010/main" val="417157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36F0B-A603-47FC-B90D-2F60CD1EA6DB}"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32B54-489F-4ACD-9C70-06329298BE2F}" type="slidenum">
              <a:rPr lang="en-US" smtClean="0"/>
              <a:t>‹#›</a:t>
            </a:fld>
            <a:endParaRPr lang="en-US"/>
          </a:p>
        </p:txBody>
      </p:sp>
    </p:spTree>
    <p:extLst>
      <p:ext uri="{BB962C8B-B14F-4D97-AF65-F5344CB8AC3E}">
        <p14:creationId xmlns:p14="http://schemas.microsoft.com/office/powerpoint/2010/main" val="3251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077200" cy="1470025"/>
          </a:xfrm>
        </p:spPr>
        <p:txBody>
          <a:bodyPr/>
          <a:lstStyle/>
          <a:p>
            <a:r>
              <a:rPr lang="en-US"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Safe Church </a:t>
            </a:r>
            <a:br>
              <a:rPr lang="en-US"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Advisory Panel Process</a:t>
            </a:r>
            <a:endParaRPr lang="en-US"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p:txBody>
          <a:bodyPr/>
          <a:lstStyle/>
          <a:p>
            <a:r>
              <a:rPr lang="en-US"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Overview</a:t>
            </a:r>
          </a:p>
          <a:p>
            <a:endParaRPr lang="en-US" dirty="0"/>
          </a:p>
        </p:txBody>
      </p:sp>
    </p:spTree>
    <p:extLst>
      <p:ext uri="{BB962C8B-B14F-4D97-AF65-F5344CB8AC3E}">
        <p14:creationId xmlns:p14="http://schemas.microsoft.com/office/powerpoint/2010/main" val="39395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latin typeface="Verdana" pitchFamily="34" charset="0"/>
                <a:ea typeface="Verdana" pitchFamily="34" charset="0"/>
                <a:cs typeface="Verdana" pitchFamily="34" charset="0"/>
              </a:rPr>
              <a:t>The Process Continued</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5105400"/>
          </a:xfrm>
        </p:spPr>
        <p:txBody>
          <a:bodyPr>
            <a:normAutofit/>
          </a:bodyPr>
          <a:lstStyle/>
          <a:p>
            <a:pPr marL="514350" lvl="0" indent="-514350">
              <a:buFont typeface="+mj-lt"/>
              <a:buAutoNum type="arabicPeriod" startAt="4"/>
            </a:pPr>
            <a:r>
              <a:rPr lang="en-US" b="1" dirty="0">
                <a:solidFill>
                  <a:prstClr val="black"/>
                </a:solidFill>
              </a:rPr>
              <a:t>Panel meets with </a:t>
            </a:r>
            <a:r>
              <a:rPr lang="en-US" b="1" dirty="0" smtClean="0">
                <a:solidFill>
                  <a:prstClr val="black"/>
                </a:solidFill>
              </a:rPr>
              <a:t>claimant  </a:t>
            </a:r>
            <a:r>
              <a:rPr lang="en-US" dirty="0" smtClean="0">
                <a:solidFill>
                  <a:prstClr val="black"/>
                </a:solidFill>
              </a:rPr>
              <a:t>(and advocate) to hear all information</a:t>
            </a:r>
          </a:p>
          <a:p>
            <a:pPr marL="514350" lvl="0" indent="-514350">
              <a:buFont typeface="+mj-lt"/>
              <a:buAutoNum type="arabicPeriod" startAt="4"/>
            </a:pPr>
            <a:r>
              <a:rPr lang="en-US" b="1" dirty="0" smtClean="0"/>
              <a:t>Panel evaluates information</a:t>
            </a:r>
            <a:r>
              <a:rPr lang="en-US" dirty="0" smtClean="0"/>
              <a:t>:</a:t>
            </a:r>
          </a:p>
          <a:p>
            <a:pPr marL="914400" lvl="1" indent="-514350">
              <a:buFont typeface="Arial" pitchFamily="34" charset="0"/>
              <a:buChar char="•"/>
            </a:pPr>
            <a:r>
              <a:rPr lang="en-US" sz="3200" dirty="0" smtClean="0">
                <a:solidFill>
                  <a:prstClr val="black"/>
                </a:solidFill>
              </a:rPr>
              <a:t>Veracity </a:t>
            </a:r>
            <a:r>
              <a:rPr lang="en-US" sz="3200" dirty="0">
                <a:solidFill>
                  <a:prstClr val="black"/>
                </a:solidFill>
              </a:rPr>
              <a:t>– more likely than not to be </a:t>
            </a:r>
            <a:r>
              <a:rPr lang="en-US" sz="3200" dirty="0" smtClean="0">
                <a:solidFill>
                  <a:prstClr val="black"/>
                </a:solidFill>
              </a:rPr>
              <a:t>true</a:t>
            </a:r>
            <a:endParaRPr lang="en-US" sz="3200" dirty="0">
              <a:solidFill>
                <a:prstClr val="black"/>
              </a:solidFill>
            </a:endParaRPr>
          </a:p>
          <a:p>
            <a:pPr marL="914400" lvl="1" indent="-514350">
              <a:buFont typeface="Arial" pitchFamily="34" charset="0"/>
              <a:buChar char="•"/>
            </a:pPr>
            <a:r>
              <a:rPr lang="en-US" sz="3200" dirty="0">
                <a:solidFill>
                  <a:prstClr val="black"/>
                </a:solidFill>
              </a:rPr>
              <a:t>Serious </a:t>
            </a:r>
            <a:r>
              <a:rPr lang="en-US" sz="3200" dirty="0" smtClean="0">
                <a:solidFill>
                  <a:prstClr val="black"/>
                </a:solidFill>
              </a:rPr>
              <a:t>– </a:t>
            </a:r>
            <a:r>
              <a:rPr lang="en-US" sz="3200" dirty="0">
                <a:solidFill>
                  <a:prstClr val="black"/>
                </a:solidFill>
              </a:rPr>
              <a:t>requiring action </a:t>
            </a:r>
          </a:p>
          <a:p>
            <a:pPr marL="514350" indent="-514350">
              <a:buFont typeface="+mj-lt"/>
              <a:buAutoNum type="arabicPeriod" startAt="4"/>
            </a:pPr>
            <a:r>
              <a:rPr lang="en-US" dirty="0" smtClean="0"/>
              <a:t>If panel determines allegation is likely and is serious, </a:t>
            </a:r>
            <a:r>
              <a:rPr lang="en-US" b="1" dirty="0" smtClean="0"/>
              <a:t>written charges are given and a meeting is requested with the accused </a:t>
            </a:r>
          </a:p>
        </p:txBody>
      </p:sp>
    </p:spTree>
    <p:extLst>
      <p:ext uri="{BB962C8B-B14F-4D97-AF65-F5344CB8AC3E}">
        <p14:creationId xmlns:p14="http://schemas.microsoft.com/office/powerpoint/2010/main" val="249569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4000" b="1" dirty="0">
                <a:solidFill>
                  <a:prstClr val="black"/>
                </a:solidFill>
                <a:latin typeface="Verdana" pitchFamily="34" charset="0"/>
                <a:ea typeface="Verdana" pitchFamily="34" charset="0"/>
                <a:cs typeface="Verdana" pitchFamily="34" charset="0"/>
              </a:rPr>
              <a:t>The </a:t>
            </a:r>
            <a:r>
              <a:rPr lang="en-US" sz="4000" b="1" dirty="0" smtClean="0">
                <a:solidFill>
                  <a:prstClr val="black"/>
                </a:solidFill>
                <a:latin typeface="Verdana" pitchFamily="34" charset="0"/>
                <a:ea typeface="Verdana" pitchFamily="34" charset="0"/>
                <a:cs typeface="Verdana" pitchFamily="34" charset="0"/>
              </a:rPr>
              <a:t>Process </a:t>
            </a:r>
            <a:r>
              <a:rPr lang="en-US" sz="4000" b="1" dirty="0">
                <a:solidFill>
                  <a:prstClr val="black"/>
                </a:solidFill>
                <a:latin typeface="Verdana" pitchFamily="34" charset="0"/>
                <a:ea typeface="Verdana" pitchFamily="34" charset="0"/>
                <a:cs typeface="Verdana" pitchFamily="34" charset="0"/>
              </a:rPr>
              <a:t>Continued</a:t>
            </a:r>
            <a:endParaRPr lang="en-US" sz="4000" dirty="0"/>
          </a:p>
        </p:txBody>
      </p:sp>
      <p:sp>
        <p:nvSpPr>
          <p:cNvPr id="3" name="Content Placeholder 2"/>
          <p:cNvSpPr>
            <a:spLocks noGrp="1"/>
          </p:cNvSpPr>
          <p:nvPr>
            <p:ph idx="1"/>
          </p:nvPr>
        </p:nvSpPr>
        <p:spPr>
          <a:xfrm>
            <a:off x="457200" y="1600200"/>
            <a:ext cx="8229600" cy="5105400"/>
          </a:xfrm>
        </p:spPr>
        <p:txBody>
          <a:bodyPr/>
          <a:lstStyle/>
          <a:p>
            <a:pPr marL="514350" lvl="0" indent="-514350">
              <a:buFont typeface="+mj-lt"/>
              <a:buAutoNum type="arabicPeriod" startAt="7"/>
            </a:pPr>
            <a:r>
              <a:rPr lang="en-US" dirty="0">
                <a:solidFill>
                  <a:prstClr val="black"/>
                </a:solidFill>
              </a:rPr>
              <a:t>Meeting is held with the accused to receive </a:t>
            </a:r>
            <a:r>
              <a:rPr lang="en-US" dirty="0" smtClean="0">
                <a:solidFill>
                  <a:prstClr val="black"/>
                </a:solidFill>
              </a:rPr>
              <a:t>information</a:t>
            </a:r>
          </a:p>
          <a:p>
            <a:pPr marL="514350" lvl="0" indent="-514350">
              <a:buFont typeface="+mj-lt"/>
              <a:buAutoNum type="arabicPeriod" startAt="7"/>
            </a:pPr>
            <a:r>
              <a:rPr lang="en-US" dirty="0">
                <a:solidFill>
                  <a:prstClr val="black"/>
                </a:solidFill>
              </a:rPr>
              <a:t>Panel re-evaluates </a:t>
            </a:r>
            <a:r>
              <a:rPr lang="en-US" dirty="0" smtClean="0">
                <a:solidFill>
                  <a:prstClr val="black"/>
                </a:solidFill>
              </a:rPr>
              <a:t>allegation </a:t>
            </a:r>
            <a:r>
              <a:rPr lang="en-US" dirty="0">
                <a:solidFill>
                  <a:prstClr val="black"/>
                </a:solidFill>
              </a:rPr>
              <a:t>based on all information from both parties and writes a summary </a:t>
            </a:r>
            <a:r>
              <a:rPr lang="en-US" dirty="0" smtClean="0">
                <a:solidFill>
                  <a:prstClr val="black"/>
                </a:solidFill>
              </a:rPr>
              <a:t>report</a:t>
            </a:r>
          </a:p>
          <a:p>
            <a:pPr marL="514350" lvl="0" indent="-514350">
              <a:buFont typeface="+mj-lt"/>
              <a:buAutoNum type="arabicPeriod" startAt="7"/>
            </a:pPr>
            <a:r>
              <a:rPr lang="en-US" dirty="0" smtClean="0">
                <a:solidFill>
                  <a:prstClr val="black"/>
                </a:solidFill>
              </a:rPr>
              <a:t>The panel’s report is formally brought to the executive committee</a:t>
            </a:r>
          </a:p>
          <a:p>
            <a:pPr marL="514350" lvl="0" indent="-514350">
              <a:buFont typeface="+mj-lt"/>
              <a:buAutoNum type="arabicPeriod" startAt="7"/>
            </a:pPr>
            <a:r>
              <a:rPr lang="en-US" dirty="0">
                <a:solidFill>
                  <a:prstClr val="black"/>
                </a:solidFill>
              </a:rPr>
              <a:t> </a:t>
            </a:r>
            <a:r>
              <a:rPr lang="en-US" dirty="0" smtClean="0">
                <a:solidFill>
                  <a:prstClr val="black"/>
                </a:solidFill>
              </a:rPr>
              <a:t>The council hears the report and decides what action(s) to take</a:t>
            </a:r>
            <a:endParaRPr lang="en-US" dirty="0">
              <a:solidFill>
                <a:prstClr val="black"/>
              </a:solidFill>
            </a:endParaRPr>
          </a:p>
          <a:p>
            <a:pPr marL="514350" lvl="0" indent="-514350">
              <a:buFont typeface="+mj-lt"/>
              <a:buAutoNum type="arabicPeriod" startAt="4"/>
            </a:pPr>
            <a:endParaRPr lang="en-US" dirty="0" smtClean="0">
              <a:solidFill>
                <a:prstClr val="black"/>
              </a:solidFill>
            </a:endParaRPr>
          </a:p>
          <a:p>
            <a:pPr marL="514350" lvl="0" indent="-514350">
              <a:buFont typeface="+mj-lt"/>
              <a:buAutoNum type="arabicPeriod" startAt="4"/>
            </a:pPr>
            <a:endParaRPr lang="en-US" dirty="0" smtClean="0">
              <a:solidFill>
                <a:prstClr val="black"/>
              </a:solidFill>
            </a:endParaRPr>
          </a:p>
          <a:p>
            <a:pPr marL="514350" lvl="0" indent="-514350">
              <a:buFont typeface="+mj-lt"/>
              <a:buAutoNum type="arabicPeriod" startAt="4"/>
            </a:pPr>
            <a:endParaRPr lang="en-US" dirty="0">
              <a:solidFill>
                <a:prstClr val="black"/>
              </a:solidFill>
            </a:endParaRPr>
          </a:p>
        </p:txBody>
      </p:sp>
    </p:spTree>
    <p:extLst>
      <p:ext uri="{BB962C8B-B14F-4D97-AF65-F5344CB8AC3E}">
        <p14:creationId xmlns:p14="http://schemas.microsoft.com/office/powerpoint/2010/main" val="77621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latin typeface="Verdana" pitchFamily="34" charset="0"/>
                <a:ea typeface="Verdana" pitchFamily="34" charset="0"/>
                <a:cs typeface="Verdana" pitchFamily="34" charset="0"/>
              </a:rPr>
              <a:t>The Process Continued</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11"/>
            </a:pPr>
            <a:r>
              <a:rPr lang="en-US" dirty="0" smtClean="0"/>
              <a:t> If council takes no action or action contrary to what is in the </a:t>
            </a:r>
            <a:r>
              <a:rPr lang="en-US" dirty="0" smtClean="0"/>
              <a:t>report, </a:t>
            </a:r>
            <a:r>
              <a:rPr lang="en-US" dirty="0" smtClean="0"/>
              <a:t>a copy of the report may be submitted to Church Visitors or the Classis Interim Committee for further action</a:t>
            </a:r>
          </a:p>
          <a:p>
            <a:pPr marL="514350" indent="-514350">
              <a:buFont typeface="+mj-lt"/>
              <a:buAutoNum type="arabicPeriod" startAt="11"/>
            </a:pPr>
            <a:r>
              <a:rPr lang="en-US" dirty="0"/>
              <a:t> </a:t>
            </a:r>
            <a:r>
              <a:rPr lang="en-US" dirty="0" smtClean="0"/>
              <a:t>The claimant and accused are notified in writing of the outcome of the panel and council’s deliberation</a:t>
            </a:r>
          </a:p>
          <a:p>
            <a:pPr marL="514350" indent="-514350">
              <a:buFont typeface="+mj-lt"/>
              <a:buAutoNum type="arabicPeriod" startAt="11"/>
            </a:pPr>
            <a:r>
              <a:rPr lang="en-US" dirty="0"/>
              <a:t> </a:t>
            </a:r>
            <a:r>
              <a:rPr lang="en-US" dirty="0" smtClean="0"/>
              <a:t>Claimant or accused may appeal decision to classis</a:t>
            </a:r>
            <a:endParaRPr lang="en-US" dirty="0"/>
          </a:p>
        </p:txBody>
      </p:sp>
    </p:spTree>
    <p:extLst>
      <p:ext uri="{BB962C8B-B14F-4D97-AF65-F5344CB8AC3E}">
        <p14:creationId xmlns:p14="http://schemas.microsoft.com/office/powerpoint/2010/main" val="37127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Considerations</a:t>
            </a:r>
            <a:endParaRPr lang="en-US" b="1" dirty="0"/>
          </a:p>
        </p:txBody>
      </p:sp>
      <p:sp>
        <p:nvSpPr>
          <p:cNvPr id="3" name="Content Placeholder 2"/>
          <p:cNvSpPr>
            <a:spLocks noGrp="1"/>
          </p:cNvSpPr>
          <p:nvPr>
            <p:ph idx="1"/>
          </p:nvPr>
        </p:nvSpPr>
        <p:spPr>
          <a:xfrm>
            <a:off x="457200" y="1219200"/>
            <a:ext cx="8229600" cy="5410200"/>
          </a:xfrm>
        </p:spPr>
        <p:txBody>
          <a:bodyPr>
            <a:noAutofit/>
          </a:bodyPr>
          <a:lstStyle/>
          <a:p>
            <a:r>
              <a:rPr lang="en-US" b="1" dirty="0" smtClean="0"/>
              <a:t>Adult v. Child </a:t>
            </a:r>
            <a:r>
              <a:rPr lang="en-US" dirty="0" smtClean="0"/>
              <a:t>– </a:t>
            </a:r>
            <a:r>
              <a:rPr lang="en-US" dirty="0" smtClean="0"/>
              <a:t>process is for adults w/ allegations </a:t>
            </a:r>
            <a:r>
              <a:rPr lang="en-US" dirty="0" smtClean="0"/>
              <a:t>against a church leader </a:t>
            </a:r>
            <a:r>
              <a:rPr lang="en-US" dirty="0" smtClean="0"/>
              <a:t>(</a:t>
            </a:r>
            <a:r>
              <a:rPr lang="en-US" dirty="0" smtClean="0"/>
              <a:t>CRC member); a different procedure exists when children are involved</a:t>
            </a:r>
          </a:p>
          <a:p>
            <a:r>
              <a:rPr lang="en-US" b="1" dirty="0" smtClean="0"/>
              <a:t>Confidentiality!!! </a:t>
            </a:r>
            <a:r>
              <a:rPr lang="en-US" dirty="0" smtClean="0"/>
              <a:t>– the guidelines are specific about maintaining appropriate confidentiality through each step of the process</a:t>
            </a:r>
          </a:p>
          <a:p>
            <a:r>
              <a:rPr lang="en-US" b="1" dirty="0" smtClean="0"/>
              <a:t>Legal liability </a:t>
            </a:r>
            <a:r>
              <a:rPr lang="en-US" dirty="0" smtClean="0"/>
              <a:t>– Churches should check with their legal counsel when adopting these guidelines (issues arise </a:t>
            </a:r>
            <a:r>
              <a:rPr lang="en-US" dirty="0" smtClean="0"/>
              <a:t>concerning</a:t>
            </a:r>
            <a:r>
              <a:rPr lang="en-US" dirty="0" smtClean="0"/>
              <a:t> </a:t>
            </a:r>
            <a:r>
              <a:rPr lang="en-US" dirty="0" smtClean="0"/>
              <a:t>confidentiality and misinformation, etc.)</a:t>
            </a:r>
            <a:endParaRPr lang="en-US" dirty="0"/>
          </a:p>
        </p:txBody>
      </p:sp>
    </p:spTree>
    <p:extLst>
      <p:ext uri="{BB962C8B-B14F-4D97-AF65-F5344CB8AC3E}">
        <p14:creationId xmlns:p14="http://schemas.microsoft.com/office/powerpoint/2010/main" val="424905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Council: The Weak Link?</a:t>
            </a:r>
            <a:endParaRPr lang="en-US" b="1" dirty="0"/>
          </a:p>
        </p:txBody>
      </p:sp>
      <p:sp>
        <p:nvSpPr>
          <p:cNvPr id="3" name="Content Placeholder 2"/>
          <p:cNvSpPr>
            <a:spLocks noGrp="1"/>
          </p:cNvSpPr>
          <p:nvPr>
            <p:ph idx="1"/>
          </p:nvPr>
        </p:nvSpPr>
        <p:spPr>
          <a:xfrm>
            <a:off x="457200" y="1447800"/>
            <a:ext cx="8229600" cy="5029200"/>
          </a:xfrm>
        </p:spPr>
        <p:txBody>
          <a:bodyPr>
            <a:noAutofit/>
          </a:bodyPr>
          <a:lstStyle/>
          <a:p>
            <a:pPr marL="0" indent="0">
              <a:buNone/>
            </a:pPr>
            <a:r>
              <a:rPr lang="en-US" b="1" dirty="0" smtClean="0"/>
              <a:t>Why the process so often fails:</a:t>
            </a:r>
          </a:p>
          <a:p>
            <a:r>
              <a:rPr lang="en-US" dirty="0" smtClean="0"/>
              <a:t>Lack of understanding about the </a:t>
            </a:r>
            <a:r>
              <a:rPr lang="en-US" b="1" dirty="0" smtClean="0"/>
              <a:t>power and control</a:t>
            </a:r>
            <a:r>
              <a:rPr lang="en-US" dirty="0" smtClean="0"/>
              <a:t> dynamic of misconduct</a:t>
            </a:r>
          </a:p>
          <a:p>
            <a:r>
              <a:rPr lang="en-US" dirty="0" smtClean="0"/>
              <a:t>Lack of knowledge about the </a:t>
            </a:r>
            <a:r>
              <a:rPr lang="en-US" b="1" dirty="0" smtClean="0"/>
              <a:t>devastating effects</a:t>
            </a:r>
            <a:r>
              <a:rPr lang="en-US" dirty="0" smtClean="0"/>
              <a:t> of misconduct</a:t>
            </a:r>
          </a:p>
          <a:p>
            <a:r>
              <a:rPr lang="en-US" dirty="0" smtClean="0"/>
              <a:t>Tendency to </a:t>
            </a:r>
            <a:r>
              <a:rPr lang="en-US" b="1" dirty="0" smtClean="0"/>
              <a:t>blame</a:t>
            </a:r>
            <a:r>
              <a:rPr lang="en-US" dirty="0" smtClean="0"/>
              <a:t> the claimant</a:t>
            </a:r>
          </a:p>
          <a:p>
            <a:r>
              <a:rPr lang="en-US" dirty="0" smtClean="0"/>
              <a:t>Tendency to </a:t>
            </a:r>
            <a:r>
              <a:rPr lang="en-US" b="1" dirty="0" smtClean="0"/>
              <a:t>deny and minimize </a:t>
            </a:r>
            <a:r>
              <a:rPr lang="en-US" dirty="0" smtClean="0"/>
              <a:t>– “quick fix”</a:t>
            </a:r>
          </a:p>
          <a:p>
            <a:r>
              <a:rPr lang="en-US" b="1" dirty="0" smtClean="0"/>
              <a:t>Fear</a:t>
            </a:r>
            <a:r>
              <a:rPr lang="en-US" dirty="0" smtClean="0"/>
              <a:t> – “don’t rock the boat”</a:t>
            </a:r>
          </a:p>
          <a:p>
            <a:pPr marL="0" indent="0" algn="r">
              <a:buNone/>
            </a:pPr>
            <a:endParaRPr lang="en-US" i="1" dirty="0" smtClean="0"/>
          </a:p>
        </p:txBody>
      </p:sp>
    </p:spTree>
    <p:extLst>
      <p:ext uri="{BB962C8B-B14F-4D97-AF65-F5344CB8AC3E}">
        <p14:creationId xmlns:p14="http://schemas.microsoft.com/office/powerpoint/2010/main" val="2217631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000" b="1" dirty="0" smtClean="0">
                <a:latin typeface="Verdana" pitchFamily="34" charset="0"/>
                <a:ea typeface="Verdana" pitchFamily="34" charset="0"/>
                <a:cs typeface="Verdana" pitchFamily="34" charset="0"/>
              </a:rPr>
              <a:t>Pastoral Care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143000"/>
            <a:ext cx="8839200" cy="5486400"/>
          </a:xfrm>
        </p:spPr>
        <p:txBody>
          <a:bodyPr>
            <a:normAutofit fontScale="92500" lnSpcReduction="10000"/>
          </a:bodyPr>
          <a:lstStyle/>
          <a:p>
            <a:r>
              <a:rPr lang="en-US" dirty="0" smtClean="0"/>
              <a:t>The Role of the </a:t>
            </a:r>
            <a:r>
              <a:rPr lang="en-US" b="1" dirty="0" smtClean="0"/>
              <a:t>Safe Church Advocate </a:t>
            </a:r>
            <a:endParaRPr lang="en-US" dirty="0" smtClean="0"/>
          </a:p>
          <a:p>
            <a:pPr marL="857250" lvl="2" indent="0">
              <a:buNone/>
            </a:pPr>
            <a:r>
              <a:rPr lang="en-US" sz="3200" dirty="0" smtClean="0"/>
              <a:t>-Support through entire process &amp; beyond</a:t>
            </a:r>
            <a:br>
              <a:rPr lang="en-US" sz="3200" dirty="0" smtClean="0"/>
            </a:br>
            <a:r>
              <a:rPr lang="en-US" sz="3200" dirty="0" smtClean="0"/>
              <a:t>-A voice for the claimant </a:t>
            </a:r>
            <a:br>
              <a:rPr lang="en-US" sz="3200" dirty="0" smtClean="0"/>
            </a:br>
            <a:r>
              <a:rPr lang="en-US" sz="3200" dirty="0" smtClean="0"/>
              <a:t>-Even out power imbalance</a:t>
            </a:r>
            <a:endParaRPr lang="en-US" sz="3200" dirty="0"/>
          </a:p>
          <a:p>
            <a:r>
              <a:rPr lang="en-US" b="1" dirty="0" smtClean="0"/>
              <a:t>Support person </a:t>
            </a:r>
            <a:r>
              <a:rPr lang="en-US" dirty="0" smtClean="0"/>
              <a:t>for accused</a:t>
            </a:r>
          </a:p>
          <a:p>
            <a:pPr lvl="0"/>
            <a:r>
              <a:rPr lang="en-US" b="1" dirty="0" smtClean="0"/>
              <a:t>Response committee</a:t>
            </a:r>
            <a:r>
              <a:rPr lang="en-US" dirty="0" smtClean="0"/>
              <a:t> for church</a:t>
            </a:r>
          </a:p>
          <a:p>
            <a:pPr marL="857250" lvl="2" indent="0">
              <a:buNone/>
            </a:pPr>
            <a:r>
              <a:rPr lang="en-US" sz="3200" dirty="0" smtClean="0"/>
              <a:t>-Maintain confidentiality</a:t>
            </a:r>
          </a:p>
          <a:p>
            <a:pPr marL="857250" lvl="2" indent="0">
              <a:buNone/>
            </a:pPr>
            <a:r>
              <a:rPr lang="en-US" sz="3200" dirty="0" smtClean="0"/>
              <a:t>-Provide care for all parties</a:t>
            </a:r>
          </a:p>
          <a:p>
            <a:pPr lvl="0"/>
            <a:r>
              <a:rPr lang="en-US" b="1" dirty="0" smtClean="0">
                <a:solidFill>
                  <a:prstClr val="black"/>
                </a:solidFill>
              </a:rPr>
              <a:t>Pastoral </a:t>
            </a:r>
            <a:r>
              <a:rPr lang="en-US" b="1" dirty="0">
                <a:solidFill>
                  <a:prstClr val="black"/>
                </a:solidFill>
              </a:rPr>
              <a:t>c</a:t>
            </a:r>
            <a:r>
              <a:rPr lang="en-US" b="1" dirty="0" smtClean="0">
                <a:solidFill>
                  <a:prstClr val="black"/>
                </a:solidFill>
              </a:rPr>
              <a:t>are </a:t>
            </a:r>
            <a:r>
              <a:rPr lang="en-US" b="1" dirty="0">
                <a:solidFill>
                  <a:prstClr val="black"/>
                </a:solidFill>
              </a:rPr>
              <a:t>and Restorative </a:t>
            </a:r>
            <a:r>
              <a:rPr lang="en-US" b="1" dirty="0" smtClean="0">
                <a:solidFill>
                  <a:prstClr val="black"/>
                </a:solidFill>
              </a:rPr>
              <a:t>Justice</a:t>
            </a:r>
          </a:p>
          <a:p>
            <a:pPr marL="857250" lvl="2" indent="0">
              <a:buNone/>
            </a:pPr>
            <a:r>
              <a:rPr lang="en-US" sz="3200" dirty="0" smtClean="0">
                <a:solidFill>
                  <a:prstClr val="black"/>
                </a:solidFill>
              </a:rPr>
              <a:t>-Aftercare</a:t>
            </a:r>
          </a:p>
          <a:p>
            <a:pPr marL="857250" lvl="2" indent="0">
              <a:buNone/>
            </a:pPr>
            <a:r>
              <a:rPr lang="en-US" sz="3200" dirty="0" smtClean="0">
                <a:solidFill>
                  <a:prstClr val="black"/>
                </a:solidFill>
              </a:rPr>
              <a:t>-</a:t>
            </a:r>
            <a:r>
              <a:rPr lang="en-US" sz="3200" dirty="0">
                <a:solidFill>
                  <a:prstClr val="black"/>
                </a:solidFill>
              </a:rPr>
              <a:t>P</a:t>
            </a:r>
            <a:r>
              <a:rPr lang="en-US" sz="3200" dirty="0" smtClean="0">
                <a:solidFill>
                  <a:prstClr val="black"/>
                </a:solidFill>
              </a:rPr>
              <a:t>roviding </a:t>
            </a:r>
            <a:r>
              <a:rPr lang="en-US" sz="3200" dirty="0">
                <a:solidFill>
                  <a:prstClr val="black"/>
                </a:solidFill>
              </a:rPr>
              <a:t>a safe place to </a:t>
            </a:r>
            <a:r>
              <a:rPr lang="en-US" sz="3200" dirty="0" smtClean="0">
                <a:solidFill>
                  <a:prstClr val="black"/>
                </a:solidFill>
              </a:rPr>
              <a:t>process</a:t>
            </a:r>
            <a:endParaRPr lang="en-US" sz="3200" dirty="0" smtClean="0"/>
          </a:p>
          <a:p>
            <a:endParaRPr lang="en-US" dirty="0" smtClean="0"/>
          </a:p>
        </p:txBody>
      </p:sp>
    </p:spTree>
    <p:extLst>
      <p:ext uri="{BB962C8B-B14F-4D97-AF65-F5344CB8AC3E}">
        <p14:creationId xmlns:p14="http://schemas.microsoft.com/office/powerpoint/2010/main" val="4055257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Restorative Justice </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181600"/>
          </a:xfrm>
        </p:spPr>
        <p:txBody>
          <a:bodyPr>
            <a:normAutofit/>
          </a:bodyPr>
          <a:lstStyle/>
          <a:p>
            <a:pPr marL="0" indent="0" algn="ctr">
              <a:buNone/>
            </a:pPr>
            <a:r>
              <a:rPr lang="en-US" i="1" dirty="0" smtClean="0"/>
              <a:t>“The </a:t>
            </a:r>
            <a:r>
              <a:rPr lang="en-US" i="1" dirty="0"/>
              <a:t>focus of restorative justice is to </a:t>
            </a:r>
            <a:r>
              <a:rPr lang="en-US" i="1" dirty="0" smtClean="0"/>
              <a:t>‘</a:t>
            </a:r>
            <a:r>
              <a:rPr lang="en-US" b="1" i="1" dirty="0" smtClean="0"/>
              <a:t>make </a:t>
            </a:r>
            <a:r>
              <a:rPr lang="en-US" b="1" i="1" dirty="0"/>
              <a:t>things right </a:t>
            </a:r>
            <a:r>
              <a:rPr lang="en-US" b="1" i="1" dirty="0" smtClean="0"/>
              <a:t>again</a:t>
            </a:r>
            <a:r>
              <a:rPr lang="en-US" i="1" dirty="0" smtClean="0"/>
              <a:t>’ … </a:t>
            </a:r>
            <a:r>
              <a:rPr lang="en-US" b="1" i="1" dirty="0" smtClean="0"/>
              <a:t>Accountability</a:t>
            </a:r>
            <a:r>
              <a:rPr lang="en-US" b="1" i="1" dirty="0"/>
              <a:t>, restitution, and healing of broken relationships are major goals of the church’s response to abuse</a:t>
            </a:r>
            <a:r>
              <a:rPr lang="en-US" i="1" dirty="0"/>
              <a:t>. It is particularly in the </a:t>
            </a:r>
            <a:r>
              <a:rPr lang="en-US" i="1" dirty="0" smtClean="0"/>
              <a:t>area of </a:t>
            </a:r>
            <a:r>
              <a:rPr lang="en-US" i="1" dirty="0"/>
              <a:t>restitution and healing that restorative justice principles and processes may be useful for responding to cases of abuse within the church</a:t>
            </a:r>
            <a:r>
              <a:rPr lang="en-US" i="1" dirty="0" smtClean="0"/>
              <a:t>.”</a:t>
            </a:r>
          </a:p>
          <a:p>
            <a:pPr marL="0" indent="0" algn="ctr">
              <a:buNone/>
            </a:pPr>
            <a:endParaRPr lang="en-US" sz="2000" dirty="0" smtClean="0"/>
          </a:p>
          <a:p>
            <a:pPr marL="0" indent="0">
              <a:buNone/>
            </a:pPr>
            <a:r>
              <a:rPr lang="en-US" sz="2800" dirty="0" smtClean="0"/>
              <a:t>Abuse Victims Task Force Report – Synod 2010</a:t>
            </a:r>
            <a:endParaRPr lang="en-US" sz="2800" dirty="0"/>
          </a:p>
          <a:p>
            <a:pPr marL="0" indent="0">
              <a:buNone/>
            </a:pPr>
            <a:endParaRPr lang="en-US" dirty="0"/>
          </a:p>
        </p:txBody>
      </p:sp>
    </p:spTree>
    <p:extLst>
      <p:ext uri="{BB962C8B-B14F-4D97-AF65-F5344CB8AC3E}">
        <p14:creationId xmlns:p14="http://schemas.microsoft.com/office/powerpoint/2010/main" val="325970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Take Away/Discussion</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What especially stood out to you as we reviewed the Advisory Panel </a:t>
            </a:r>
            <a:r>
              <a:rPr lang="en-US" dirty="0"/>
              <a:t>P</a:t>
            </a:r>
            <a:r>
              <a:rPr lang="en-US" dirty="0" smtClean="0"/>
              <a:t>rocess?</a:t>
            </a:r>
          </a:p>
          <a:p>
            <a:r>
              <a:rPr lang="en-US" dirty="0" smtClean="0"/>
              <a:t>What questions do you still have about the process?</a:t>
            </a:r>
          </a:p>
          <a:p>
            <a:r>
              <a:rPr lang="en-US" dirty="0" smtClean="0"/>
              <a:t>How or where do you see yourself fitting into the panel process?</a:t>
            </a:r>
          </a:p>
          <a:p>
            <a:r>
              <a:rPr lang="en-US" dirty="0" smtClean="0"/>
              <a:t>What do you think needs to happen to make sure that regional and/or classis teams are able to continue to offer the panel process to churches?</a:t>
            </a:r>
            <a:endParaRPr lang="en-US" dirty="0"/>
          </a:p>
        </p:txBody>
      </p:sp>
    </p:spTree>
    <p:extLst>
      <p:ext uri="{BB962C8B-B14F-4D97-AF65-F5344CB8AC3E}">
        <p14:creationId xmlns:p14="http://schemas.microsoft.com/office/powerpoint/2010/main" val="2664257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Why this Process?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533400" y="1371600"/>
            <a:ext cx="8077200" cy="5486400"/>
          </a:xfrm>
        </p:spPr>
        <p:txBody>
          <a:bodyPr>
            <a:normAutofit/>
          </a:bodyPr>
          <a:lstStyle/>
          <a:p>
            <a:pPr marL="0" indent="0" algn="ctr">
              <a:buNone/>
            </a:pPr>
            <a:r>
              <a:rPr lang="en-US" sz="3600" b="1" dirty="0" smtClean="0"/>
              <a:t>Allegations must be taken seriously!</a:t>
            </a:r>
          </a:p>
          <a:p>
            <a:pPr lvl="0"/>
            <a:r>
              <a:rPr lang="en-US" dirty="0" smtClean="0">
                <a:solidFill>
                  <a:prstClr val="black"/>
                </a:solidFill>
              </a:rPr>
              <a:t>Provides </a:t>
            </a:r>
            <a:r>
              <a:rPr lang="en-US" dirty="0">
                <a:solidFill>
                  <a:prstClr val="black"/>
                </a:solidFill>
              </a:rPr>
              <a:t>a process to aid church councils in evaluating </a:t>
            </a:r>
            <a:r>
              <a:rPr lang="en-US" dirty="0" smtClean="0">
                <a:solidFill>
                  <a:prstClr val="black"/>
                </a:solidFill>
              </a:rPr>
              <a:t>an </a:t>
            </a:r>
            <a:r>
              <a:rPr lang="en-US" dirty="0">
                <a:solidFill>
                  <a:prstClr val="black"/>
                </a:solidFill>
              </a:rPr>
              <a:t>allegation</a:t>
            </a:r>
          </a:p>
          <a:p>
            <a:r>
              <a:rPr lang="en-US" dirty="0" smtClean="0"/>
              <a:t>Recognizes the deep wounding of abuse</a:t>
            </a:r>
          </a:p>
          <a:p>
            <a:r>
              <a:rPr lang="en-US" dirty="0" smtClean="0"/>
              <a:t>Avoids </a:t>
            </a:r>
            <a:r>
              <a:rPr lang="en-US" dirty="0"/>
              <a:t>too-painful face-to-face </a:t>
            </a:r>
            <a:r>
              <a:rPr lang="en-US" dirty="0" smtClean="0"/>
              <a:t>meeting</a:t>
            </a:r>
          </a:p>
          <a:p>
            <a:r>
              <a:rPr lang="en-US" dirty="0" smtClean="0"/>
              <a:t>Prevents future harm &amp; secondary wounding</a:t>
            </a:r>
          </a:p>
          <a:p>
            <a:r>
              <a:rPr lang="en-US" dirty="0" smtClean="0"/>
              <a:t>Expresses the Church’s desire for justice &amp; healing</a:t>
            </a:r>
          </a:p>
        </p:txBody>
      </p:sp>
    </p:spTree>
    <p:extLst>
      <p:ext uri="{BB962C8B-B14F-4D97-AF65-F5344CB8AC3E}">
        <p14:creationId xmlns:p14="http://schemas.microsoft.com/office/powerpoint/2010/main" val="305898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4000" b="1" dirty="0" smtClean="0">
                <a:latin typeface="Verdana" pitchFamily="34" charset="0"/>
                <a:ea typeface="Verdana" pitchFamily="34" charset="0"/>
                <a:cs typeface="Verdana" pitchFamily="34" charset="0"/>
              </a:rPr>
              <a:t>Why is Church Leader Misconduct So Wrong? </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828800"/>
            <a:ext cx="8229600" cy="4800600"/>
          </a:xfrm>
        </p:spPr>
        <p:txBody>
          <a:bodyPr>
            <a:normAutofit/>
          </a:bodyPr>
          <a:lstStyle/>
          <a:p>
            <a:r>
              <a:rPr lang="en-US" dirty="0" smtClean="0"/>
              <a:t>A </a:t>
            </a:r>
            <a:r>
              <a:rPr lang="en-US" b="1" dirty="0" smtClean="0"/>
              <a:t>violation of role </a:t>
            </a:r>
            <a:r>
              <a:rPr lang="en-US" dirty="0" smtClean="0"/>
              <a:t>– there are expectations and trust associated with that role</a:t>
            </a:r>
          </a:p>
          <a:p>
            <a:r>
              <a:rPr lang="en-US" dirty="0" smtClean="0"/>
              <a:t>A </a:t>
            </a:r>
            <a:r>
              <a:rPr lang="en-US" b="1" dirty="0" smtClean="0"/>
              <a:t>misuse of authority and power </a:t>
            </a:r>
            <a:r>
              <a:rPr lang="en-US" dirty="0" smtClean="0"/>
              <a:t>– with power comes responsibility for how it is used</a:t>
            </a:r>
          </a:p>
          <a:p>
            <a:r>
              <a:rPr lang="en-US" b="1" dirty="0" smtClean="0"/>
              <a:t>Taking advantage of vulnerability </a:t>
            </a:r>
            <a:r>
              <a:rPr lang="en-US" dirty="0" smtClean="0"/>
              <a:t>– we are commanded to protect one another – 1 body</a:t>
            </a:r>
          </a:p>
          <a:p>
            <a:r>
              <a:rPr lang="en-US" dirty="0" smtClean="0"/>
              <a:t>An </a:t>
            </a:r>
            <a:r>
              <a:rPr lang="en-US" b="1" dirty="0" smtClean="0"/>
              <a:t>absence of meaningful consent </a:t>
            </a:r>
            <a:r>
              <a:rPr lang="en-US" dirty="0" smtClean="0"/>
              <a:t>– consent implies equality</a:t>
            </a:r>
            <a:endParaRPr lang="en-US" sz="2800" i="1" dirty="0" smtClean="0"/>
          </a:p>
        </p:txBody>
      </p:sp>
    </p:spTree>
    <p:extLst>
      <p:ext uri="{BB962C8B-B14F-4D97-AF65-F5344CB8AC3E}">
        <p14:creationId xmlns:p14="http://schemas.microsoft.com/office/powerpoint/2010/main" val="1925676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Verdana" pitchFamily="34" charset="0"/>
                <a:ea typeface="Verdana" pitchFamily="34" charset="0"/>
                <a:cs typeface="Verdana" pitchFamily="34" charset="0"/>
              </a:rPr>
              <a:t>One Who </a:t>
            </a:r>
            <a:r>
              <a:rPr lang="en-US" b="1" dirty="0">
                <a:latin typeface="Verdana" pitchFamily="34" charset="0"/>
                <a:ea typeface="Verdana" pitchFamily="34" charset="0"/>
                <a:cs typeface="Verdana" pitchFamily="34" charset="0"/>
              </a:rPr>
              <a:t>H</a:t>
            </a:r>
            <a:r>
              <a:rPr lang="en-US" b="1" dirty="0" smtClean="0">
                <a:latin typeface="Verdana" pitchFamily="34" charset="0"/>
                <a:ea typeface="Verdana" pitchFamily="34" charset="0"/>
                <a:cs typeface="Verdana" pitchFamily="34" charset="0"/>
              </a:rPr>
              <a:t>as Been Abused</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648200"/>
          </a:xfrm>
        </p:spPr>
        <p:txBody>
          <a:bodyPr>
            <a:normAutofit/>
          </a:bodyPr>
          <a:lstStyle/>
          <a:p>
            <a:r>
              <a:rPr lang="en-US" b="1" dirty="0" smtClean="0"/>
              <a:t>It can happen to anyone</a:t>
            </a:r>
            <a:r>
              <a:rPr lang="en-US" dirty="0" smtClean="0"/>
              <a:t> – </a:t>
            </a:r>
            <a:r>
              <a:rPr lang="en-US" dirty="0"/>
              <a:t>f</a:t>
            </a:r>
            <a:r>
              <a:rPr lang="en-US" dirty="0" smtClean="0"/>
              <a:t>ight against the tendency to blame the one victimized </a:t>
            </a:r>
            <a:endParaRPr lang="en-US" b="1" dirty="0" smtClean="0"/>
          </a:p>
          <a:p>
            <a:r>
              <a:rPr lang="en-US" b="1" dirty="0" smtClean="0"/>
              <a:t>Victim v. Survivor</a:t>
            </a:r>
          </a:p>
          <a:p>
            <a:r>
              <a:rPr lang="en-US" b="1" dirty="0" smtClean="0"/>
              <a:t>Consequences</a:t>
            </a:r>
            <a:r>
              <a:rPr lang="en-US" dirty="0" smtClean="0"/>
              <a:t> – intense, long-term</a:t>
            </a:r>
          </a:p>
          <a:p>
            <a:r>
              <a:rPr lang="en-US" b="1" dirty="0" smtClean="0"/>
              <a:t>Spiritual effects </a:t>
            </a:r>
            <a:r>
              <a:rPr lang="en-US" dirty="0" smtClean="0"/>
              <a:t>– shame, trust issues</a:t>
            </a:r>
          </a:p>
          <a:p>
            <a:r>
              <a:rPr lang="en-US" b="1" dirty="0" smtClean="0"/>
              <a:t>Healing</a:t>
            </a:r>
            <a:r>
              <a:rPr lang="en-US" dirty="0" smtClean="0"/>
              <a:t> – a process (cyclical, not linear)</a:t>
            </a:r>
          </a:p>
          <a:p>
            <a:r>
              <a:rPr lang="en-US" b="1" dirty="0" smtClean="0"/>
              <a:t>Needs</a:t>
            </a:r>
            <a:r>
              <a:rPr lang="en-US" dirty="0" smtClean="0"/>
              <a:t> – acceptance, opportunity to make own choices, a listening ear!</a:t>
            </a:r>
          </a:p>
          <a:p>
            <a:pPr marL="0" indent="0" algn="r">
              <a:buNone/>
            </a:pPr>
            <a:endParaRPr lang="en-US" sz="3000" i="1" dirty="0"/>
          </a:p>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43000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Verdana" pitchFamily="34" charset="0"/>
                <a:ea typeface="Verdana" pitchFamily="34" charset="0"/>
                <a:cs typeface="Verdana" pitchFamily="34" charset="0"/>
              </a:rPr>
              <a:t>Church Leader Who Abuses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b="1" dirty="0" smtClean="0"/>
              <a:t>Powerful </a:t>
            </a:r>
            <a:r>
              <a:rPr lang="en-US" b="1" dirty="0"/>
              <a:t>&amp;</a:t>
            </a:r>
            <a:r>
              <a:rPr lang="en-US" b="1" dirty="0" smtClean="0"/>
              <a:t> </a:t>
            </a:r>
            <a:r>
              <a:rPr lang="en-US" b="1" dirty="0"/>
              <a:t>F</a:t>
            </a:r>
            <a:r>
              <a:rPr lang="en-US" b="1" dirty="0" smtClean="0"/>
              <a:t>eeling Powerless</a:t>
            </a:r>
          </a:p>
          <a:p>
            <a:r>
              <a:rPr lang="en-US" b="1" dirty="0" smtClean="0"/>
              <a:t>Characteristics</a:t>
            </a:r>
            <a:r>
              <a:rPr lang="en-US" dirty="0" smtClean="0"/>
              <a:t> – controlling, sense of entitlement, limited awareness, manipulative</a:t>
            </a:r>
          </a:p>
          <a:p>
            <a:r>
              <a:rPr lang="en-US" b="1" dirty="0" smtClean="0"/>
              <a:t>Grooming</a:t>
            </a:r>
            <a:r>
              <a:rPr lang="en-US" dirty="0" smtClean="0"/>
              <a:t> – make one feel important or special, develop dependence, sexualized behaviors gradually become more blatant</a:t>
            </a:r>
          </a:p>
          <a:p>
            <a:r>
              <a:rPr lang="en-US" b="1" dirty="0" smtClean="0"/>
              <a:t>Effects of disclosure </a:t>
            </a:r>
            <a:r>
              <a:rPr lang="en-US" dirty="0" smtClean="0"/>
              <a:t>– losses </a:t>
            </a:r>
            <a:r>
              <a:rPr lang="en-US" dirty="0" smtClean="0"/>
              <a:t>vs. </a:t>
            </a:r>
            <a:r>
              <a:rPr lang="en-US" dirty="0" smtClean="0"/>
              <a:t>gains</a:t>
            </a:r>
          </a:p>
          <a:p>
            <a:r>
              <a:rPr lang="en-US" b="1" dirty="0" smtClean="0"/>
              <a:t>Needs</a:t>
            </a:r>
            <a:r>
              <a:rPr lang="en-US" dirty="0" smtClean="0"/>
              <a:t> – Take responsibility; </a:t>
            </a:r>
            <a:r>
              <a:rPr lang="en-US" dirty="0" smtClean="0"/>
              <a:t>be accountable</a:t>
            </a:r>
            <a:r>
              <a:rPr lang="en-US" dirty="0" smtClean="0"/>
              <a:t>!</a:t>
            </a:r>
            <a:endParaRPr lang="en-US" dirty="0" smtClean="0"/>
          </a:p>
          <a:p>
            <a:pPr marL="0" indent="0" algn="r">
              <a:buNone/>
            </a:pPr>
            <a:endParaRPr lang="en-US" sz="3000" i="1" dirty="0"/>
          </a:p>
        </p:txBody>
      </p:sp>
    </p:spTree>
    <p:extLst>
      <p:ext uri="{BB962C8B-B14F-4D97-AF65-F5344CB8AC3E}">
        <p14:creationId xmlns:p14="http://schemas.microsoft.com/office/powerpoint/2010/main" val="68752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Effects on the Congregation</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sz="3500" b="1" dirty="0" smtClean="0"/>
              <a:t>The Climate </a:t>
            </a:r>
            <a:r>
              <a:rPr lang="en-US" sz="3500" dirty="0" smtClean="0"/>
              <a:t>– denial, tendency to hide anything unpleasant, authority structure, gender attitudes, lack of guidelines, etc…</a:t>
            </a:r>
          </a:p>
          <a:p>
            <a:r>
              <a:rPr lang="en-US" sz="3500" b="1" dirty="0" smtClean="0"/>
              <a:t>The Response </a:t>
            </a:r>
            <a:r>
              <a:rPr lang="en-US" sz="3500" dirty="0" smtClean="0"/>
              <a:t>to disclosure – intense, long-term feelings of betrayal, shock, anger, etc…</a:t>
            </a:r>
          </a:p>
          <a:p>
            <a:r>
              <a:rPr lang="en-US" sz="3500" b="1" dirty="0" smtClean="0"/>
              <a:t>Healing</a:t>
            </a:r>
            <a:r>
              <a:rPr lang="en-US" sz="3500" dirty="0" smtClean="0"/>
              <a:t> – time for grieving and processing</a:t>
            </a:r>
          </a:p>
          <a:p>
            <a:r>
              <a:rPr lang="en-US" sz="3500" b="1" dirty="0" smtClean="0"/>
              <a:t>Phases</a:t>
            </a:r>
            <a:r>
              <a:rPr lang="en-US" sz="3500" dirty="0" smtClean="0"/>
              <a:t> – precursor/secret, discovery/chaos, awareness/polarization, recovery/rebuilding, resolution/transformation</a:t>
            </a:r>
          </a:p>
        </p:txBody>
      </p:sp>
    </p:spTree>
    <p:extLst>
      <p:ext uri="{BB962C8B-B14F-4D97-AF65-F5344CB8AC3E}">
        <p14:creationId xmlns:p14="http://schemas.microsoft.com/office/powerpoint/2010/main" val="144585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Convince Me!</a:t>
            </a:r>
            <a:endParaRPr lang="en-US" b="1" dirty="0"/>
          </a:p>
        </p:txBody>
      </p:sp>
      <p:sp>
        <p:nvSpPr>
          <p:cNvPr id="3" name="Content Placeholder 2"/>
          <p:cNvSpPr>
            <a:spLocks noGrp="1"/>
          </p:cNvSpPr>
          <p:nvPr>
            <p:ph idx="1"/>
          </p:nvPr>
        </p:nvSpPr>
        <p:spPr/>
        <p:txBody>
          <a:bodyPr/>
          <a:lstStyle/>
          <a:p>
            <a:pPr marL="0" indent="0" algn="r">
              <a:buNone/>
            </a:pPr>
            <a:endParaRPr lang="en-US" i="1" dirty="0" smtClean="0"/>
          </a:p>
          <a:p>
            <a:pPr marL="0" indent="0">
              <a:buNone/>
            </a:pPr>
            <a:r>
              <a:rPr lang="en-US" b="1" dirty="0" smtClean="0"/>
              <a:t>For </a:t>
            </a:r>
            <a:r>
              <a:rPr lang="en-US" b="1" dirty="0" smtClean="0"/>
              <a:t>each example, </a:t>
            </a:r>
            <a:r>
              <a:rPr lang="en-US" b="1" dirty="0" smtClean="0"/>
              <a:t>#1 - #4:</a:t>
            </a:r>
          </a:p>
          <a:p>
            <a:r>
              <a:rPr lang="en-US" b="1" dirty="0" smtClean="0"/>
              <a:t>Answer the question – What action(s) would you recommend in each situation </a:t>
            </a:r>
          </a:p>
          <a:p>
            <a:r>
              <a:rPr lang="en-US" b="1" dirty="0" smtClean="0"/>
              <a:t>Tell why you gave the answer you did – what considerations came into play </a:t>
            </a:r>
          </a:p>
          <a:p>
            <a:pPr marL="0" indent="0">
              <a:buNone/>
            </a:pPr>
            <a:endParaRPr lang="en-US" b="1" dirty="0"/>
          </a:p>
        </p:txBody>
      </p:sp>
    </p:spTree>
    <p:extLst>
      <p:ext uri="{BB962C8B-B14F-4D97-AF65-F5344CB8AC3E}">
        <p14:creationId xmlns:p14="http://schemas.microsoft.com/office/powerpoint/2010/main" val="175474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The Guidelines: Context</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229600" cy="5486400"/>
          </a:xfrm>
        </p:spPr>
        <p:txBody>
          <a:bodyPr>
            <a:noAutofit/>
          </a:bodyPr>
          <a:lstStyle/>
          <a:p>
            <a:r>
              <a:rPr lang="en-US" b="1" dirty="0" smtClean="0"/>
              <a:t>Claimant</a:t>
            </a:r>
            <a:r>
              <a:rPr lang="en-US" dirty="0" smtClean="0"/>
              <a:t> – the one bringing the allegation must be an adult now </a:t>
            </a:r>
          </a:p>
          <a:p>
            <a:r>
              <a:rPr lang="en-US" b="1" dirty="0" smtClean="0"/>
              <a:t>Church Leader </a:t>
            </a:r>
            <a:r>
              <a:rPr lang="en-US" dirty="0" smtClean="0"/>
              <a:t>– defined by individual churches</a:t>
            </a:r>
          </a:p>
          <a:p>
            <a:r>
              <a:rPr lang="en-US" b="1" dirty="0" smtClean="0"/>
              <a:t>Ecclesiastical </a:t>
            </a:r>
            <a:r>
              <a:rPr lang="en-US" b="1" dirty="0"/>
              <a:t>p</a:t>
            </a:r>
            <a:r>
              <a:rPr lang="en-US" b="1" dirty="0" smtClean="0"/>
              <a:t>rocess </a:t>
            </a:r>
            <a:r>
              <a:rPr lang="en-US" dirty="0" smtClean="0"/>
              <a:t>– completely separate from criminal or legal processes – no lawyers!</a:t>
            </a:r>
          </a:p>
          <a:p>
            <a:r>
              <a:rPr lang="en-US" b="1" dirty="0" smtClean="0"/>
              <a:t>Definitions </a:t>
            </a:r>
            <a:r>
              <a:rPr lang="en-US" dirty="0" smtClean="0"/>
              <a:t>– Abuse </a:t>
            </a:r>
            <a:r>
              <a:rPr lang="en-US" dirty="0" smtClean="0"/>
              <a:t>v. </a:t>
            </a:r>
            <a:r>
              <a:rPr lang="en-US" dirty="0" smtClean="0"/>
              <a:t>Misconduct; physical and sexual rather than emotional or other</a:t>
            </a:r>
          </a:p>
          <a:p>
            <a:pPr lvl="0"/>
            <a:r>
              <a:rPr lang="en-US" b="1" dirty="0">
                <a:solidFill>
                  <a:prstClr val="black"/>
                </a:solidFill>
              </a:rPr>
              <a:t>Approved by Synod </a:t>
            </a:r>
            <a:r>
              <a:rPr lang="en-US" dirty="0">
                <a:solidFill>
                  <a:prstClr val="black"/>
                </a:solidFill>
              </a:rPr>
              <a:t>1997; updated </a:t>
            </a:r>
            <a:r>
              <a:rPr lang="en-US" dirty="0" smtClean="0">
                <a:solidFill>
                  <a:prstClr val="black"/>
                </a:solidFill>
              </a:rPr>
              <a:t>in 2010</a:t>
            </a:r>
            <a:endParaRPr lang="en-US" dirty="0">
              <a:solidFill>
                <a:prstClr val="black"/>
              </a:solidFill>
            </a:endParaRPr>
          </a:p>
          <a:p>
            <a:endParaRPr lang="en-US" dirty="0"/>
          </a:p>
        </p:txBody>
      </p:sp>
    </p:spTree>
    <p:extLst>
      <p:ext uri="{BB962C8B-B14F-4D97-AF65-F5344CB8AC3E}">
        <p14:creationId xmlns:p14="http://schemas.microsoft.com/office/powerpoint/2010/main" val="202576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The </a:t>
            </a:r>
            <a:r>
              <a:rPr lang="en-US" sz="4000" b="1" dirty="0" smtClean="0">
                <a:latin typeface="Verdana" pitchFamily="34" charset="0"/>
                <a:ea typeface="Verdana" pitchFamily="34" charset="0"/>
                <a:cs typeface="Verdana" pitchFamily="34" charset="0"/>
              </a:rPr>
              <a:t>Process, </a:t>
            </a:r>
            <a:r>
              <a:rPr lang="en-US" sz="4000" b="1" dirty="0" smtClean="0">
                <a:latin typeface="Verdana" pitchFamily="34" charset="0"/>
                <a:ea typeface="Verdana" pitchFamily="34" charset="0"/>
                <a:cs typeface="Verdana" pitchFamily="34" charset="0"/>
              </a:rPr>
              <a:t>Step by Step</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229600" cy="5410200"/>
          </a:xfrm>
        </p:spPr>
        <p:txBody>
          <a:bodyPr>
            <a:normAutofit/>
          </a:bodyPr>
          <a:lstStyle/>
          <a:p>
            <a:pPr marL="514350" indent="-514350">
              <a:buFont typeface="+mj-lt"/>
              <a:buAutoNum type="arabicPeriod"/>
            </a:pPr>
            <a:r>
              <a:rPr lang="en-US" dirty="0" smtClean="0"/>
              <a:t>Claimant requests panel from:</a:t>
            </a:r>
          </a:p>
          <a:p>
            <a:pPr lvl="1">
              <a:buFont typeface="Arial" pitchFamily="34" charset="0"/>
              <a:buChar char="•"/>
            </a:pPr>
            <a:r>
              <a:rPr lang="en-US" sz="3200" dirty="0" smtClean="0"/>
              <a:t>Safe Church team</a:t>
            </a:r>
          </a:p>
          <a:p>
            <a:pPr lvl="1">
              <a:buFont typeface="Arial" pitchFamily="34" charset="0"/>
              <a:buChar char="•"/>
            </a:pPr>
            <a:r>
              <a:rPr lang="en-US" sz="3200" dirty="0" smtClean="0"/>
              <a:t>Safe Church office</a:t>
            </a:r>
          </a:p>
          <a:p>
            <a:pPr lvl="1">
              <a:buFont typeface="Arial" pitchFamily="34" charset="0"/>
              <a:buChar char="•"/>
            </a:pPr>
            <a:r>
              <a:rPr lang="en-US" sz="3200" dirty="0" smtClean="0"/>
              <a:t>Church council</a:t>
            </a:r>
          </a:p>
          <a:p>
            <a:pPr marL="514350" indent="-514350">
              <a:buFont typeface="+mj-lt"/>
              <a:buAutoNum type="arabicPeriod"/>
            </a:pPr>
            <a:r>
              <a:rPr lang="en-US" dirty="0" smtClean="0"/>
              <a:t>Panel is chosen from </a:t>
            </a:r>
            <a:r>
              <a:rPr lang="en-US" dirty="0"/>
              <a:t>s</a:t>
            </a:r>
            <a:r>
              <a:rPr lang="en-US" dirty="0" smtClean="0"/>
              <a:t>pecially trained Safe Church team members; advocate is offered</a:t>
            </a:r>
          </a:p>
          <a:p>
            <a:pPr marL="514350" indent="-514350">
              <a:buFont typeface="+mj-lt"/>
              <a:buAutoNum type="arabicPeriod"/>
            </a:pPr>
            <a:r>
              <a:rPr lang="en-US" dirty="0" smtClean="0"/>
              <a:t>Panel chair schedules meeting with claimant</a:t>
            </a:r>
          </a:p>
          <a:p>
            <a:pPr lvl="1">
              <a:buFont typeface="Arial" pitchFamily="34" charset="0"/>
              <a:buChar char="•"/>
            </a:pPr>
            <a:r>
              <a:rPr lang="en-US" sz="3200" dirty="0" smtClean="0"/>
              <a:t>Church or denominational representatives may observe (1-2 people)</a:t>
            </a:r>
          </a:p>
          <a:p>
            <a:pPr marL="514350" indent="-51435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1985067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TotalTime>
  <Words>3622</Words>
  <Application>Microsoft Office PowerPoint</Application>
  <PresentationFormat>On-screen Show (4:3)</PresentationFormat>
  <Paragraphs>281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Safe Church  Advisory Panel Process</vt:lpstr>
      <vt:lpstr>Why this Process?</vt:lpstr>
      <vt:lpstr>Why is Church Leader Misconduct So Wrong? </vt:lpstr>
      <vt:lpstr>One Who Has Been Abused</vt:lpstr>
      <vt:lpstr>Church Leader Who Abuses</vt:lpstr>
      <vt:lpstr>Effects on the Congregation</vt:lpstr>
      <vt:lpstr>Convince Me!</vt:lpstr>
      <vt:lpstr>The Guidelines: Context</vt:lpstr>
      <vt:lpstr>The Process, Step by Step</vt:lpstr>
      <vt:lpstr>The Process Continued</vt:lpstr>
      <vt:lpstr>The Process Continued</vt:lpstr>
      <vt:lpstr>The Process Continued</vt:lpstr>
      <vt:lpstr>Important Considerations</vt:lpstr>
      <vt:lpstr>Council: The Weak Link?</vt:lpstr>
      <vt:lpstr>Pastoral Care</vt:lpstr>
      <vt:lpstr>Restorative Justice </vt:lpstr>
      <vt:lpstr>Take Away/Discussion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Church  Advisory Panel Process</dc:title>
  <dc:creator>Bonnie Nicholas</dc:creator>
  <cp:lastModifiedBy>Windows User</cp:lastModifiedBy>
  <cp:revision>120</cp:revision>
  <cp:lastPrinted>2013-01-30T19:38:56Z</cp:lastPrinted>
  <dcterms:created xsi:type="dcterms:W3CDTF">2011-09-14T15:36:17Z</dcterms:created>
  <dcterms:modified xsi:type="dcterms:W3CDTF">2013-01-30T20:01:14Z</dcterms:modified>
</cp:coreProperties>
</file>