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355" r:id="rId2"/>
    <p:sldId id="388" r:id="rId3"/>
    <p:sldId id="258" r:id="rId4"/>
    <p:sldId id="338" r:id="rId5"/>
    <p:sldId id="268" r:id="rId6"/>
    <p:sldId id="266" r:id="rId7"/>
    <p:sldId id="267" r:id="rId8"/>
    <p:sldId id="339" r:id="rId9"/>
    <p:sldId id="265" r:id="rId10"/>
    <p:sldId id="323" r:id="rId11"/>
    <p:sldId id="354" r:id="rId12"/>
    <p:sldId id="365" r:id="rId13"/>
    <p:sldId id="346" r:id="rId14"/>
    <p:sldId id="315" r:id="rId15"/>
    <p:sldId id="314" r:id="rId16"/>
    <p:sldId id="337" r:id="rId17"/>
    <p:sldId id="311" r:id="rId18"/>
    <p:sldId id="386" r:id="rId19"/>
    <p:sldId id="369" r:id="rId20"/>
    <p:sldId id="385" r:id="rId21"/>
    <p:sldId id="371" r:id="rId22"/>
    <p:sldId id="387" r:id="rId23"/>
    <p:sldId id="264" r:id="rId24"/>
    <p:sldId id="358"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98" y="450"/>
      </p:cViewPr>
      <p:guideLst>
        <p:guide orient="horz" pos="2160"/>
        <p:guide pos="2880"/>
      </p:guideLst>
    </p:cSldViewPr>
  </p:slideViewPr>
  <p:notesTextViewPr>
    <p:cViewPr>
      <p:scale>
        <a:sx n="1" d="1"/>
        <a:sy n="1" d="1"/>
      </p:scale>
      <p:origin x="0" y="0"/>
    </p:cViewPr>
  </p:notesTextViewPr>
  <p:notesViewPr>
    <p:cSldViewPr>
      <p:cViewPr>
        <p:scale>
          <a:sx n="79" d="100"/>
          <a:sy n="79" d="100"/>
        </p:scale>
        <p:origin x="-2988"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6" name="Slide Number Placeholder 5"/>
          <p:cNvSpPr>
            <a:spLocks noGrp="1"/>
          </p:cNvSpPr>
          <p:nvPr>
            <p:ph type="sldNum" sz="quarter" idx="3"/>
          </p:nvPr>
        </p:nvSpPr>
        <p:spPr>
          <a:xfrm>
            <a:off x="3978132" y="8842030"/>
            <a:ext cx="3043343" cy="465455"/>
          </a:xfrm>
          <a:prstGeom prst="rect">
            <a:avLst/>
          </a:prstGeom>
        </p:spPr>
        <p:txBody>
          <a:bodyPr vert="horz" lIns="92446" tIns="46223" rIns="92446" bIns="46223" rtlCol="0" anchor="b"/>
          <a:lstStyle>
            <a:lvl1pPr algn="r">
              <a:defRPr sz="1200"/>
            </a:lvl1pPr>
          </a:lstStyle>
          <a:p>
            <a:r>
              <a:rPr lang="en-US" dirty="0" smtClean="0"/>
              <a:t>A.</a:t>
            </a:r>
            <a:fld id="{B99920BE-3C93-4A9F-A060-59CEC535FB8E}" type="slidenum">
              <a:rPr lang="en-US" smtClean="0"/>
              <a:t>‹#›</a:t>
            </a:fld>
            <a:endParaRPr lang="en-US" dirty="0"/>
          </a:p>
        </p:txBody>
      </p:sp>
    </p:spTree>
    <p:extLst>
      <p:ext uri="{BB962C8B-B14F-4D97-AF65-F5344CB8AC3E}">
        <p14:creationId xmlns:p14="http://schemas.microsoft.com/office/powerpoint/2010/main" val="23071968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vl1pPr>
          </a:lstStyle>
          <a:p>
            <a:fld id="{4690E8E4-12D1-410F-8747-BB88D212E6DE}" type="datetimeFigureOut">
              <a:rPr lang="en-US" smtClean="0"/>
              <a:t>2/17/2017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vl1pPr>
          </a:lstStyle>
          <a:p>
            <a:fld id="{A97D174B-75CE-45AB-BF79-26CF08A808C8}" type="slidenum">
              <a:rPr lang="en-US" smtClean="0"/>
              <a:t>‹#›</a:t>
            </a:fld>
            <a:endParaRPr lang="en-US"/>
          </a:p>
        </p:txBody>
      </p:sp>
    </p:spTree>
    <p:extLst>
      <p:ext uri="{BB962C8B-B14F-4D97-AF65-F5344CB8AC3E}">
        <p14:creationId xmlns:p14="http://schemas.microsoft.com/office/powerpoint/2010/main" val="856137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So happy to see all of you here – Thank you for taking time to learn more about Safe Church Ministry.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t>
            </a:r>
            <a:r>
              <a:rPr lang="en-US" dirty="0" smtClean="0">
                <a:latin typeface="Verdana" panose="020B0604030504040204" pitchFamily="34" charset="0"/>
                <a:ea typeface="Verdana" panose="020B0604030504040204" pitchFamily="34" charset="0"/>
                <a:cs typeface="Verdana" panose="020B0604030504040204" pitchFamily="34" charset="0"/>
              </a:rPr>
              <a:t>I know we have a lot of people, but if we could just go around, say your name, where you are from, and what made you decide to become involved in SCM)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393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itchFamily="34" charset="0"/>
                <a:ea typeface="Verdana" pitchFamily="34" charset="0"/>
                <a:cs typeface="Verdana" pitchFamily="34" charset="0"/>
              </a:rPr>
              <a:t>We </a:t>
            </a:r>
            <a:r>
              <a:rPr lang="en-US" b="1" dirty="0">
                <a:latin typeface="Verdana" pitchFamily="34" charset="0"/>
                <a:ea typeface="Verdana" pitchFamily="34" charset="0"/>
                <a:cs typeface="Verdana" pitchFamily="34" charset="0"/>
              </a:rPr>
              <a:t>are created and designed by God to be nurtured and cared for – not to be abused</a:t>
            </a:r>
            <a:r>
              <a:rPr lang="en-US" dirty="0">
                <a:latin typeface="Verdana" pitchFamily="34" charset="0"/>
                <a:ea typeface="Verdana" pitchFamily="34" charset="0"/>
                <a:cs typeface="Verdana" pitchFamily="34" charset="0"/>
              </a:rPr>
              <a:t>.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a:t>
            </a:r>
            <a:r>
              <a:rPr lang="en-US" b="1" dirty="0">
                <a:latin typeface="Verdana" pitchFamily="34" charset="0"/>
                <a:ea typeface="Verdana" pitchFamily="34" charset="0"/>
                <a:cs typeface="Verdana" pitchFamily="34" charset="0"/>
              </a:rPr>
              <a:t>effects of </a:t>
            </a:r>
            <a:r>
              <a:rPr lang="en-US" b="1" dirty="0" smtClean="0">
                <a:latin typeface="Verdana" pitchFamily="34" charset="0"/>
                <a:ea typeface="Verdana" pitchFamily="34" charset="0"/>
                <a:cs typeface="Verdana" pitchFamily="34" charset="0"/>
              </a:rPr>
              <a:t>abuse are </a:t>
            </a:r>
            <a:r>
              <a:rPr lang="en-US" b="1" dirty="0">
                <a:latin typeface="Verdana" pitchFamily="34" charset="0"/>
                <a:ea typeface="Verdana" pitchFamily="34" charset="0"/>
                <a:cs typeface="Verdana" pitchFamily="34" charset="0"/>
              </a:rPr>
              <a:t>devastating</a:t>
            </a:r>
            <a:r>
              <a:rPr lang="en-US" dirty="0">
                <a:latin typeface="Verdana" pitchFamily="34" charset="0"/>
                <a:ea typeface="Verdana" pitchFamily="34" charset="0"/>
                <a:cs typeface="Verdana" pitchFamily="34" charset="0"/>
              </a:rPr>
              <a:t>. These same effects also show up when </a:t>
            </a:r>
            <a:r>
              <a:rPr lang="en-US" dirty="0" smtClean="0">
                <a:latin typeface="Verdana" pitchFamily="34" charset="0"/>
                <a:ea typeface="Verdana" pitchFamily="34" charset="0"/>
                <a:cs typeface="Verdana" pitchFamily="34" charset="0"/>
              </a:rPr>
              <a:t>children </a:t>
            </a:r>
            <a:r>
              <a:rPr lang="en-US" dirty="0">
                <a:latin typeface="Verdana" pitchFamily="34" charset="0"/>
                <a:ea typeface="Verdana" pitchFamily="34" charset="0"/>
                <a:cs typeface="Verdana" pitchFamily="34" charset="0"/>
              </a:rPr>
              <a:t>witnesses abuse in the home; even if </a:t>
            </a:r>
            <a:r>
              <a:rPr lang="en-US" dirty="0" smtClean="0">
                <a:latin typeface="Verdana" pitchFamily="34" charset="0"/>
                <a:ea typeface="Verdana" pitchFamily="34" charset="0"/>
                <a:cs typeface="Verdana" pitchFamily="34" charset="0"/>
              </a:rPr>
              <a:t>the abuse </a:t>
            </a:r>
            <a:r>
              <a:rPr lang="en-US" dirty="0">
                <a:latin typeface="Verdana" pitchFamily="34" charset="0"/>
                <a:ea typeface="Verdana" pitchFamily="34" charset="0"/>
                <a:cs typeface="Verdana" pitchFamily="34" charset="0"/>
              </a:rPr>
              <a:t>does not involve them directly. </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Chemicals are released into the brain during traumatic events </a:t>
            </a:r>
            <a:r>
              <a:rPr lang="en-US" dirty="0">
                <a:latin typeface="Verdana" pitchFamily="34" charset="0"/>
                <a:ea typeface="Verdana" pitchFamily="34" charset="0"/>
                <a:cs typeface="Verdana" pitchFamily="34" charset="0"/>
              </a:rPr>
              <a:t>that have various impacts over time; cognitive, social-emotional, and also spiritual</a:t>
            </a:r>
            <a:r>
              <a:rPr lang="en-US" dirty="0" smtClean="0">
                <a:latin typeface="Verdana" pitchFamily="34" charset="0"/>
                <a:ea typeface="Verdana" pitchFamily="34" charset="0"/>
                <a:cs typeface="Verdana" pitchFamily="34" charset="0"/>
              </a:rPr>
              <a:t>.</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Effects last a lifetime! </a:t>
            </a:r>
            <a:endParaRPr lang="en-US" b="1"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7339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Thankfully most child abuse doesn’t happen in church or involve a church leader, but some of it does</a:t>
            </a:r>
            <a:r>
              <a:rPr lang="en-US" dirty="0" smtClean="0">
                <a:latin typeface="Verdana" panose="020B0604030504040204" pitchFamily="34" charset="0"/>
                <a:ea typeface="Verdana" panose="020B0604030504040204" pitchFamily="34" charset="0"/>
                <a:cs typeface="Verdana" panose="020B0604030504040204" pitchFamily="34" charset="0"/>
              </a:rPr>
              <a:t>. We can see here that sexual abuse against a minor is the number one reason that churches end up in court. And that has been true for many years. We simply must do better</a:t>
            </a:r>
            <a:r>
              <a:rPr lang="en-US" sz="1400" dirty="0" smtClean="0">
                <a:latin typeface="Verdana" panose="020B0604030504040204" pitchFamily="34" charset="0"/>
                <a:ea typeface="Verdana" panose="020B0604030504040204" pitchFamily="34" charset="0"/>
                <a:cs typeface="Verdana" panose="020B0604030504040204" pitchFamily="34" charset="0"/>
              </a:rPr>
              <a:t>.</a:t>
            </a:r>
            <a:r>
              <a:rPr lang="en-US" dirty="0" smtClean="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070E0798-242F-48DE-9181-A08096533F3F}" type="slidenum">
              <a:rPr lang="en-US" smtClean="0"/>
              <a:t>11</a:t>
            </a:fld>
            <a:endParaRPr lang="en-US" dirty="0"/>
          </a:p>
        </p:txBody>
      </p:sp>
    </p:spTree>
    <p:extLst>
      <p:ext uri="{BB962C8B-B14F-4D97-AF65-F5344CB8AC3E}">
        <p14:creationId xmlns:p14="http://schemas.microsoft.com/office/powerpoint/2010/main" val="32266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And though we often think of protecting children, </a:t>
            </a:r>
            <a:r>
              <a:rPr lang="en-US" b="1" dirty="0" smtClean="0">
                <a:latin typeface="Verdana" panose="020B0604030504040204" pitchFamily="34" charset="0"/>
                <a:ea typeface="Verdana" panose="020B0604030504040204" pitchFamily="34" charset="0"/>
                <a:cs typeface="Verdana" panose="020B0604030504040204" pitchFamily="34" charset="0"/>
              </a:rPr>
              <a:t>children are not the only ones</a:t>
            </a:r>
            <a:r>
              <a:rPr lang="en-US" dirty="0" smtClean="0">
                <a:latin typeface="Verdana" panose="020B0604030504040204" pitchFamily="34" charset="0"/>
                <a:ea typeface="Verdana" panose="020B0604030504040204" pitchFamily="34" charset="0"/>
                <a:cs typeface="Verdana" panose="020B0604030504040204" pitchFamily="34" charset="0"/>
              </a:rPr>
              <a:t> who suffer abuse. In my position as director of Safe Church Ministry, I hear many stories of abuse. When I was on staff with InterVarsity, I heard many stories of abuse. And sexual abuse is also part of my own story. </a:t>
            </a:r>
            <a:r>
              <a:rPr lang="en-US" b="1" dirty="0" smtClean="0">
                <a:latin typeface="Verdana" panose="020B0604030504040204" pitchFamily="34" charset="0"/>
                <a:ea typeface="Verdana" panose="020B0604030504040204" pitchFamily="34" charset="0"/>
                <a:cs typeface="Verdana" panose="020B0604030504040204" pitchFamily="34" charset="0"/>
              </a:rPr>
              <a:t>Most sexual abuse doesn’t involve clergy or ministry leaders, for that we can be thankful – but some of it does!</a:t>
            </a:r>
            <a:r>
              <a:rPr lang="en-US" dirty="0" smtClean="0">
                <a:latin typeface="Verdana" panose="020B0604030504040204" pitchFamily="34" charset="0"/>
                <a:ea typeface="Verdana" panose="020B0604030504040204" pitchFamily="34" charset="0"/>
                <a:cs typeface="Verdana" panose="020B0604030504040204" pitchFamily="34" charset="0"/>
              </a:rPr>
              <a:t> And that’s a real problem for those who have been victimized by it because in those cases, it damages a person’s understanding God. </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070E0798-242F-48DE-9181-A08096533F3F}" type="slidenum">
              <a:rPr lang="en-US" smtClean="0"/>
              <a:t>12</a:t>
            </a:fld>
            <a:endParaRPr lang="en-US" dirty="0"/>
          </a:p>
        </p:txBody>
      </p:sp>
    </p:spTree>
    <p:extLst>
      <p:ext uri="{BB962C8B-B14F-4D97-AF65-F5344CB8AC3E}">
        <p14:creationId xmlns:p14="http://schemas.microsoft.com/office/powerpoint/2010/main" val="54642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You may think it won’t happen to you </a:t>
            </a:r>
            <a:r>
              <a:rPr lang="en-US" dirty="0" smtClean="0">
                <a:latin typeface="Verdana" panose="020B0604030504040204" pitchFamily="34" charset="0"/>
                <a:ea typeface="Verdana" panose="020B0604030504040204" pitchFamily="34" charset="0"/>
                <a:cs typeface="Verdana" panose="020B0604030504040204" pitchFamily="34" charset="0"/>
              </a:rPr>
              <a:t>– but stuff happens.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b="1" dirty="0" smtClean="0">
                <a:latin typeface="Verdana" panose="020B0604030504040204" pitchFamily="34" charset="0"/>
                <a:ea typeface="Verdana" panose="020B0604030504040204" pitchFamily="34" charset="0"/>
                <a:cs typeface="Verdana" panose="020B0604030504040204" pitchFamily="34" charset="0"/>
              </a:rPr>
              <a:t>It’s far better to be proactive than reactive. Encourage discussions about some of these issues in council meetings. </a:t>
            </a:r>
          </a:p>
        </p:txBody>
      </p:sp>
    </p:spTree>
    <p:extLst>
      <p:ext uri="{BB962C8B-B14F-4D97-AF65-F5344CB8AC3E}">
        <p14:creationId xmlns:p14="http://schemas.microsoft.com/office/powerpoint/2010/main" val="16368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This is the vision that we want to keep before us – this is the vision that Safe Church Ministry is working toward</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(read aloud slowly</a:t>
            </a:r>
            <a:r>
              <a:rPr lang="en-US" dirty="0" smtClean="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6487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72" indent="-346672">
              <a:buFont typeface="Symbol"/>
              <a:buChar char=""/>
            </a:pPr>
            <a:r>
              <a:rPr lang="en-US" b="1" dirty="0">
                <a:latin typeface="Verdana" pitchFamily="34" charset="0"/>
                <a:ea typeface="Verdana" pitchFamily="34" charset="0"/>
                <a:cs typeface="Verdana" pitchFamily="34" charset="0"/>
              </a:rPr>
              <a:t>Gathering of Safe Church Team Chairpersons </a:t>
            </a:r>
            <a:r>
              <a:rPr lang="en-US" dirty="0">
                <a:latin typeface="Verdana" pitchFamily="34" charset="0"/>
                <a:ea typeface="Verdana" pitchFamily="34" charset="0"/>
                <a:cs typeface="Verdana" pitchFamily="34" charset="0"/>
              </a:rPr>
              <a:t>– 2011 – to brainstorm and envision – What is a truly safe church? (that’s where list came from)</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Top 5 </a:t>
            </a:r>
            <a:r>
              <a:rPr lang="en-US" dirty="0">
                <a:latin typeface="Verdana" pitchFamily="34" charset="0"/>
                <a:ea typeface="Verdana" pitchFamily="34" charset="0"/>
                <a:cs typeface="Verdana" pitchFamily="34" charset="0"/>
              </a:rPr>
              <a:t>– Imagine what it would look like in your church</a:t>
            </a:r>
          </a:p>
          <a:p>
            <a:endParaRPr lang="en-US" dirty="0">
              <a:latin typeface="Verdana" pitchFamily="34" charset="0"/>
              <a:ea typeface="Verdana" pitchFamily="34" charset="0"/>
              <a:cs typeface="Verdana" pitchFamily="34" charset="0"/>
            </a:endParaRPr>
          </a:p>
          <a:p>
            <a:pPr marL="346672" indent="-346672">
              <a:buFont typeface="Symbol"/>
              <a:buChar char=""/>
            </a:pPr>
            <a:r>
              <a:rPr lang="en-US" dirty="0">
                <a:latin typeface="Verdana" pitchFamily="34" charset="0"/>
                <a:ea typeface="Verdana" pitchFamily="34" charset="0"/>
                <a:cs typeface="Verdana" pitchFamily="34" charset="0"/>
              </a:rPr>
              <a:t>There is </a:t>
            </a:r>
            <a:r>
              <a:rPr lang="en-US" b="1" dirty="0">
                <a:latin typeface="Verdana" pitchFamily="34" charset="0"/>
                <a:ea typeface="Verdana" pitchFamily="34" charset="0"/>
                <a:cs typeface="Verdana" pitchFamily="34" charset="0"/>
              </a:rPr>
              <a:t>a lot of work to do</a:t>
            </a:r>
            <a:r>
              <a:rPr lang="en-US" dirty="0">
                <a:latin typeface="Verdana" pitchFamily="34" charset="0"/>
                <a:ea typeface="Verdana" pitchFamily="34" charset="0"/>
                <a:cs typeface="Verdana" pitchFamily="34" charset="0"/>
              </a:rPr>
              <a:t>; safe church is not primarily a reactionary ministry, ready to respond when abuse happens (although we want to be that too). </a:t>
            </a:r>
            <a:r>
              <a:rPr lang="en-US" b="1" dirty="0">
                <a:latin typeface="Verdana" pitchFamily="34" charset="0"/>
                <a:ea typeface="Verdana" pitchFamily="34" charset="0"/>
                <a:cs typeface="Verdana" pitchFamily="34" charset="0"/>
              </a:rPr>
              <a:t>Primarily we are a proactive ministry</a:t>
            </a:r>
            <a:r>
              <a:rPr lang="en-US" dirty="0">
                <a:latin typeface="Verdana" pitchFamily="34" charset="0"/>
                <a:ea typeface="Verdana" pitchFamily="34" charset="0"/>
                <a:cs typeface="Verdana" pitchFamily="34" charset="0"/>
              </a:rPr>
              <a:t>, promoting education, awareness and prevention as well as offering a healthy, effective response. </a:t>
            </a:r>
            <a:r>
              <a:rPr lang="en-US" b="1" dirty="0">
                <a:latin typeface="Verdana" pitchFamily="34" charset="0"/>
                <a:ea typeface="Verdana" pitchFamily="34" charset="0"/>
                <a:cs typeface="Verdana" pitchFamily="34" charset="0"/>
              </a:rPr>
              <a:t>We’d much rather work on the prevention side.</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These are the goals that Safe Church Teams work toward, so that ALL our churches can be truly safe churches –</a:t>
            </a:r>
            <a:r>
              <a:rPr lang="en-US" dirty="0">
                <a:latin typeface="Verdana" pitchFamily="34" charset="0"/>
                <a:ea typeface="Verdana" pitchFamily="34" charset="0"/>
                <a:cs typeface="Verdana" pitchFamily="34" charset="0"/>
              </a:rPr>
              <a:t> It takes </a:t>
            </a:r>
            <a:r>
              <a:rPr lang="en-US" i="1" dirty="0">
                <a:latin typeface="Verdana" pitchFamily="34" charset="0"/>
                <a:ea typeface="Verdana" pitchFamily="34" charset="0"/>
                <a:cs typeface="Verdana" pitchFamily="34" charset="0"/>
              </a:rPr>
              <a:t>ALL</a:t>
            </a:r>
            <a:r>
              <a:rPr lang="en-US" dirty="0">
                <a:latin typeface="Verdana" pitchFamily="34" charset="0"/>
                <a:ea typeface="Verdana" pitchFamily="34" charset="0"/>
                <a:cs typeface="Verdana" pitchFamily="34" charset="0"/>
              </a:rPr>
              <a:t> of us to make a truly safe church</a:t>
            </a:r>
            <a:r>
              <a:rPr lang="en-US" b="1" dirty="0">
                <a:latin typeface="Verdana" pitchFamily="34" charset="0"/>
                <a:ea typeface="Verdana" pitchFamily="34" charset="0"/>
                <a:cs typeface="Verdana" pitchFamily="34" charset="0"/>
              </a:rPr>
              <a:t> </a:t>
            </a:r>
            <a:r>
              <a:rPr lang="en-US" b="1" dirty="0" smtClean="0">
                <a:latin typeface="Verdana" pitchFamily="34" charset="0"/>
                <a:ea typeface="Verdana" pitchFamily="34" charset="0"/>
                <a:cs typeface="Verdana" pitchFamily="34" charset="0"/>
              </a:rPr>
              <a:t>– NOTE: All these must happen at the congregational level.</a:t>
            </a:r>
            <a:endParaRPr lang="en-US" b="1" dirty="0">
              <a:latin typeface="Verdana" pitchFamily="34" charset="0"/>
              <a:ea typeface="Verdana" pitchFamily="34" charset="0"/>
              <a:cs typeface="Verdana" pitchFamily="34" charset="0"/>
            </a:endParaRPr>
          </a:p>
          <a:p>
            <a:pPr marL="346672" indent="-346672">
              <a:buFont typeface="Symbol"/>
              <a:buChar char=""/>
            </a:pPr>
            <a:endParaRPr lang="en-US" dirty="0">
              <a:latin typeface="Arial"/>
              <a:ea typeface="Calibri"/>
              <a:cs typeface="Calibri"/>
            </a:endParaRPr>
          </a:p>
          <a:p>
            <a:pPr marL="346672" indent="-346672">
              <a:buFont typeface="Symbol"/>
              <a:buChar char=""/>
            </a:pPr>
            <a:endParaRPr lang="en-US" sz="1400" dirty="0">
              <a:latin typeface="Arial"/>
              <a:ea typeface="Calibri"/>
              <a:cs typeface="Calibri"/>
            </a:endParaRPr>
          </a:p>
          <a:p>
            <a:endParaRPr lang="en-US" dirty="0"/>
          </a:p>
        </p:txBody>
      </p:sp>
    </p:spTree>
    <p:extLst>
      <p:ext uri="{BB962C8B-B14F-4D97-AF65-F5344CB8AC3E}">
        <p14:creationId xmlns:p14="http://schemas.microsoft.com/office/powerpoint/2010/main" val="334782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857240" cy="4189095"/>
          </a:xfrm>
        </p:spPr>
        <p:txBody>
          <a:bodyPr/>
          <a:lstStyle/>
          <a:p>
            <a:r>
              <a:rPr lang="en-US" dirty="0" smtClean="0">
                <a:solidFill>
                  <a:prstClr val="black"/>
                </a:solidFill>
                <a:latin typeface="Verdana" pitchFamily="34" charset="0"/>
                <a:ea typeface="Verdana" pitchFamily="34" charset="0"/>
                <a:cs typeface="Verdana" pitchFamily="34" charset="0"/>
              </a:rPr>
              <a:t>We can’t do it all from Grand Rapids – for over 20 years, Synod has encouraged each classis to have a Safe Church team, with these three mandates. </a:t>
            </a:r>
          </a:p>
          <a:p>
            <a:endParaRPr lang="en-US" dirty="0">
              <a:solidFill>
                <a:prstClr val="black"/>
              </a:solidFill>
              <a:latin typeface="Verdana" pitchFamily="34" charset="0"/>
              <a:ea typeface="Verdana" pitchFamily="34" charset="0"/>
              <a:cs typeface="Verdana" pitchFamily="34" charset="0"/>
            </a:endParaRPr>
          </a:p>
          <a:p>
            <a:pPr marL="346672" lvl="0" indent="-346672">
              <a:buFont typeface="Symbol"/>
              <a:buChar char=""/>
            </a:pPr>
            <a:r>
              <a:rPr lang="en-US" b="1" dirty="0">
                <a:solidFill>
                  <a:prstClr val="black"/>
                </a:solidFill>
                <a:latin typeface="Verdana" pitchFamily="34" charset="0"/>
                <a:ea typeface="Verdana" pitchFamily="34" charset="0"/>
                <a:cs typeface="Verdana" pitchFamily="34" charset="0"/>
              </a:rPr>
              <a:t>Three mandates – all are needed</a:t>
            </a:r>
            <a:r>
              <a:rPr lang="en-US" dirty="0">
                <a:solidFill>
                  <a:prstClr val="black"/>
                </a:solidFill>
                <a:latin typeface="Verdana" pitchFamily="34" charset="0"/>
                <a:ea typeface="Verdana" pitchFamily="34" charset="0"/>
                <a:cs typeface="Verdana" pitchFamily="34" charset="0"/>
              </a:rPr>
              <a:t>, they complement each other – three legged </a:t>
            </a:r>
            <a:r>
              <a:rPr lang="en-US" dirty="0" smtClean="0">
                <a:solidFill>
                  <a:prstClr val="black"/>
                </a:solidFill>
                <a:latin typeface="Verdana" pitchFamily="34" charset="0"/>
                <a:ea typeface="Verdana" pitchFamily="34" charset="0"/>
                <a:cs typeface="Verdana" pitchFamily="34" charset="0"/>
              </a:rPr>
              <a:t>stool</a:t>
            </a:r>
          </a:p>
          <a:p>
            <a:pPr marL="346672" lvl="0" indent="-346672">
              <a:buFont typeface="Symbol"/>
              <a:buChar char=""/>
            </a:pPr>
            <a:endParaRPr lang="en-US" dirty="0" smtClean="0">
              <a:solidFill>
                <a:prstClr val="black"/>
              </a:solidFill>
              <a:latin typeface="Verdana" pitchFamily="34" charset="0"/>
              <a:ea typeface="Verdana" pitchFamily="34" charset="0"/>
              <a:cs typeface="Verdana" pitchFamily="34" charset="0"/>
            </a:endParaRPr>
          </a:p>
          <a:p>
            <a:pPr marL="346672" lvl="0" indent="-346672">
              <a:buFont typeface="Symbol"/>
              <a:buChar char=""/>
            </a:pPr>
            <a:r>
              <a:rPr lang="en-US" b="1" dirty="0" smtClean="0">
                <a:solidFill>
                  <a:prstClr val="black"/>
                </a:solidFill>
                <a:latin typeface="Verdana" pitchFamily="34" charset="0"/>
                <a:ea typeface="Verdana" pitchFamily="34" charset="0"/>
                <a:cs typeface="Verdana" pitchFamily="34" charset="0"/>
              </a:rPr>
              <a:t>Advisory panel </a:t>
            </a:r>
            <a:r>
              <a:rPr lang="en-US" dirty="0" smtClean="0">
                <a:solidFill>
                  <a:prstClr val="black"/>
                </a:solidFill>
                <a:latin typeface="Verdana" pitchFamily="34" charset="0"/>
                <a:ea typeface="Verdana" pitchFamily="34" charset="0"/>
                <a:cs typeface="Verdana" pitchFamily="34" charset="0"/>
              </a:rPr>
              <a:t>– specially designed process for dealing with abuse by a church leader</a:t>
            </a:r>
          </a:p>
          <a:p>
            <a:pPr marL="346672" lvl="0" indent="-346672">
              <a:buFont typeface="Symbol"/>
              <a:buChar char=""/>
            </a:pPr>
            <a:endParaRPr lang="en-US" dirty="0" smtClean="0">
              <a:solidFill>
                <a:prstClr val="black"/>
              </a:solidFill>
              <a:latin typeface="Verdana" pitchFamily="34" charset="0"/>
              <a:ea typeface="Verdana" pitchFamily="34" charset="0"/>
              <a:cs typeface="Verdana" pitchFamily="34" charset="0"/>
            </a:endParaRPr>
          </a:p>
          <a:p>
            <a:pPr marL="346672" lvl="0" indent="-346672">
              <a:buFont typeface="Symbol"/>
              <a:buChar char=""/>
            </a:pPr>
            <a:r>
              <a:rPr lang="en-US" b="1" dirty="0" smtClean="0">
                <a:solidFill>
                  <a:prstClr val="black"/>
                </a:solidFill>
                <a:latin typeface="Verdana" pitchFamily="34" charset="0"/>
                <a:ea typeface="Verdana" pitchFamily="34" charset="0"/>
                <a:cs typeface="Verdana" pitchFamily="34" charset="0"/>
              </a:rPr>
              <a:t>Team concept </a:t>
            </a:r>
            <a:r>
              <a:rPr lang="en-US" dirty="0" smtClean="0">
                <a:solidFill>
                  <a:prstClr val="black"/>
                </a:solidFill>
                <a:latin typeface="Verdana" pitchFamily="34" charset="0"/>
                <a:ea typeface="Verdana" pitchFamily="34" charset="0"/>
                <a:cs typeface="Verdana" pitchFamily="34" charset="0"/>
              </a:rPr>
              <a:t>– not everyone will have the same gifts and skills; together the team serves congregations, offer support, etc.</a:t>
            </a:r>
          </a:p>
          <a:p>
            <a:pPr marL="346672" lvl="0" indent="-346672">
              <a:buFont typeface="Symbol"/>
              <a:buChar char=""/>
            </a:pPr>
            <a:endParaRPr lang="en-US" dirty="0">
              <a:solidFill>
                <a:prstClr val="black"/>
              </a:solidFill>
              <a:latin typeface="Verdana" pitchFamily="34" charset="0"/>
              <a:ea typeface="Verdana" pitchFamily="34" charset="0"/>
              <a:cs typeface="Verdana" pitchFamily="34" charset="0"/>
            </a:endParaRPr>
          </a:p>
          <a:p>
            <a:pPr marL="346672" indent="-346672">
              <a:buFont typeface="Symbol"/>
              <a:buChar char=""/>
            </a:pPr>
            <a:r>
              <a:rPr lang="en-US" b="1" dirty="0">
                <a:solidFill>
                  <a:prstClr val="black"/>
                </a:solidFill>
                <a:latin typeface="Verdana" pitchFamily="34" charset="0"/>
                <a:ea typeface="Verdana" pitchFamily="34" charset="0"/>
                <a:cs typeface="Verdana" pitchFamily="34" charset="0"/>
              </a:rPr>
              <a:t>Imagine this multiplied all over Canada &amp; </a:t>
            </a:r>
            <a:r>
              <a:rPr lang="en-US" b="1" dirty="0" smtClean="0">
                <a:solidFill>
                  <a:prstClr val="black"/>
                </a:solidFill>
                <a:latin typeface="Verdana" pitchFamily="34" charset="0"/>
                <a:ea typeface="Verdana" pitchFamily="34" charset="0"/>
                <a:cs typeface="Verdana" pitchFamily="34" charset="0"/>
              </a:rPr>
              <a:t>US!</a:t>
            </a:r>
            <a:endParaRPr lang="en-US" b="1" dirty="0">
              <a:solidFill>
                <a:prstClr val="black"/>
              </a:solidFill>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327187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Here are where we had safe church team members in 2016. Some are part of a classis team, some are not. Safe Church depends on these volunteers for our work.</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532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You will notice when looking at the 5 guiding goals that many happen at the congregational level. Yet synod has encouraged each classis to have a classis safe church team. Working at the various levels is important. Here’s how it might work. The classis team can support and encourage what is happening at the congregational level.</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032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How would you respond to these questions?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83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I’m sure that we all have children in our lives, our </a:t>
            </a:r>
            <a:r>
              <a:rPr lang="en-US" dirty="0" smtClean="0">
                <a:latin typeface="Verdana" panose="020B0604030504040204" pitchFamily="34" charset="0"/>
                <a:ea typeface="Verdana" panose="020B0604030504040204" pitchFamily="34" charset="0"/>
                <a:cs typeface="Verdana" panose="020B0604030504040204" pitchFamily="34" charset="0"/>
              </a:rPr>
              <a:t>own children, </a:t>
            </a:r>
            <a:r>
              <a:rPr lang="en-US" dirty="0" smtClean="0">
                <a:latin typeface="Verdana" panose="020B0604030504040204" pitchFamily="34" charset="0"/>
                <a:ea typeface="Verdana" panose="020B0604030504040204" pitchFamily="34" charset="0"/>
                <a:cs typeface="Verdana" panose="020B0604030504040204" pitchFamily="34" charset="0"/>
              </a:rPr>
              <a:t>grandchildren</a:t>
            </a:r>
            <a:r>
              <a:rPr lang="en-US" dirty="0" smtClean="0">
                <a:latin typeface="Verdana" panose="020B0604030504040204" pitchFamily="34" charset="0"/>
                <a:ea typeface="Verdana" panose="020B0604030504040204" pitchFamily="34" charset="0"/>
                <a:cs typeface="Verdana" panose="020B0604030504040204" pitchFamily="34" charset="0"/>
              </a:rPr>
              <a:t>, nieces, nephews, </a:t>
            </a:r>
            <a:r>
              <a:rPr lang="en-US" dirty="0" smtClean="0">
                <a:latin typeface="Verdana" panose="020B0604030504040204" pitchFamily="34" charset="0"/>
                <a:ea typeface="Verdana" panose="020B0604030504040204" pitchFamily="34" charset="0"/>
                <a:cs typeface="Verdana" panose="020B0604030504040204" pitchFamily="34" charset="0"/>
              </a:rPr>
              <a:t>children in our </a:t>
            </a:r>
            <a:r>
              <a:rPr lang="en-US" dirty="0" smtClean="0">
                <a:latin typeface="Verdana" panose="020B0604030504040204" pitchFamily="34" charset="0"/>
                <a:ea typeface="Verdana" panose="020B0604030504040204" pitchFamily="34" charset="0"/>
                <a:cs typeface="Verdana" panose="020B0604030504040204" pitchFamily="34" charset="0"/>
              </a:rPr>
              <a:t>congregation, children </a:t>
            </a:r>
            <a:r>
              <a:rPr lang="en-US" dirty="0" smtClean="0">
                <a:latin typeface="Verdana" panose="020B0604030504040204" pitchFamily="34" charset="0"/>
                <a:ea typeface="Verdana" panose="020B0604030504040204" pitchFamily="34" charset="0"/>
                <a:cs typeface="Verdana" panose="020B0604030504040204" pitchFamily="34" charset="0"/>
              </a:rPr>
              <a:t>who we </a:t>
            </a:r>
            <a:r>
              <a:rPr lang="en-US" dirty="0" smtClean="0">
                <a:latin typeface="Verdana" panose="020B0604030504040204" pitchFamily="34" charset="0"/>
                <a:ea typeface="Verdana" panose="020B0604030504040204" pitchFamily="34" charset="0"/>
                <a:cs typeface="Verdana" panose="020B0604030504040204" pitchFamily="34" charset="0"/>
              </a:rPr>
              <a:t>love and who bring us delight.  </a:t>
            </a:r>
            <a:r>
              <a:rPr lang="en-US" dirty="0" smtClean="0">
                <a:latin typeface="Verdana" panose="020B0604030504040204" pitchFamily="34" charset="0"/>
                <a:ea typeface="Verdana" panose="020B0604030504040204" pitchFamily="34" charset="0"/>
                <a:cs typeface="Verdana" panose="020B0604030504040204" pitchFamily="34" charset="0"/>
              </a:rPr>
              <a:t>And as precious as </a:t>
            </a:r>
            <a:r>
              <a:rPr lang="en-US" dirty="0" smtClean="0">
                <a:latin typeface="Verdana" panose="020B0604030504040204" pitchFamily="34" charset="0"/>
                <a:ea typeface="Verdana" panose="020B0604030504040204" pitchFamily="34" charset="0"/>
                <a:cs typeface="Verdana" panose="020B0604030504040204" pitchFamily="34" charset="0"/>
              </a:rPr>
              <a:t>these children </a:t>
            </a:r>
            <a:r>
              <a:rPr lang="en-US" dirty="0" smtClean="0">
                <a:latin typeface="Verdana" panose="020B0604030504040204" pitchFamily="34" charset="0"/>
                <a:ea typeface="Verdana" panose="020B0604030504040204" pitchFamily="34" charset="0"/>
                <a:cs typeface="Verdana" panose="020B0604030504040204" pitchFamily="34" charset="0"/>
              </a:rPr>
              <a:t>are to us – our Lord loves each of them even more than we can imagine. And all of us are children of God.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Just as we long for our children and grandchildren to grow up in a world and a church community where they are valued, nurtured and protected – that’s what God desires for all of us as well.</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And, that’s really what SCM is all about.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3EC1060-6174-4D93-A13E-6F968EEEE303}" type="slidenum">
              <a:rPr lang="en-US" smtClean="0"/>
              <a:t>2</a:t>
            </a:fld>
            <a:endParaRPr lang="en-US"/>
          </a:p>
        </p:txBody>
      </p:sp>
    </p:spTree>
    <p:extLst>
      <p:ext uri="{BB962C8B-B14F-4D97-AF65-F5344CB8AC3E}">
        <p14:creationId xmlns:p14="http://schemas.microsoft.com/office/powerpoint/2010/main" val="1385260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774549" cy="4499398"/>
          </a:xfrm>
        </p:spPr>
        <p:txBody>
          <a:bodyPr/>
          <a:lstStyle/>
          <a:p>
            <a:r>
              <a:rPr lang="en-US" b="1" dirty="0">
                <a:latin typeface="Verdana" pitchFamily="34" charset="0"/>
                <a:ea typeface="Verdana" pitchFamily="34" charset="0"/>
                <a:cs typeface="Verdana" pitchFamily="34" charset="0"/>
              </a:rPr>
              <a:t>Knowing the reasons</a:t>
            </a:r>
            <a:r>
              <a:rPr lang="en-US" dirty="0">
                <a:latin typeface="Verdana" pitchFamily="34" charset="0"/>
                <a:ea typeface="Verdana" pitchFamily="34" charset="0"/>
                <a:cs typeface="Verdana" pitchFamily="34" charset="0"/>
              </a:rPr>
              <a:t>, or why we have church policies, may help </a:t>
            </a:r>
            <a:r>
              <a:rPr lang="en-US" b="1" dirty="0">
                <a:latin typeface="Verdana" pitchFamily="34" charset="0"/>
                <a:ea typeface="Verdana" pitchFamily="34" charset="0"/>
                <a:cs typeface="Verdana" pitchFamily="34" charset="0"/>
              </a:rPr>
              <a:t>motivate</a:t>
            </a:r>
            <a:r>
              <a:rPr lang="en-US" dirty="0">
                <a:latin typeface="Verdana" pitchFamily="34" charset="0"/>
                <a:ea typeface="Verdana" pitchFamily="34" charset="0"/>
                <a:cs typeface="Verdana" pitchFamily="34" charset="0"/>
              </a:rPr>
              <a:t> those who don’t see the need for a Safe Church policy.</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It is the responsibility of the church council to provide a safe space that nurtures worship and faith – with a special mind to those most vulnerable among us such as our children. </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Policies also protect church staff and volunteers from false allegations </a:t>
            </a:r>
            <a:r>
              <a:rPr lang="en-US" dirty="0">
                <a:latin typeface="Verdana" pitchFamily="34" charset="0"/>
                <a:ea typeface="Verdana" pitchFamily="34" charset="0"/>
                <a:cs typeface="Verdana" pitchFamily="34" charset="0"/>
              </a:rPr>
              <a:t>– very important in our culture of litigation.</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Legal counsel and insurance agents</a:t>
            </a:r>
            <a:r>
              <a:rPr lang="en-US" dirty="0">
                <a:latin typeface="Verdana" pitchFamily="34" charset="0"/>
                <a:ea typeface="Verdana" pitchFamily="34" charset="0"/>
                <a:cs typeface="Verdana" pitchFamily="34" charset="0"/>
              </a:rPr>
              <a:t> – should review all policies – excellent sources of information regarding reducing risk.</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Having a policy </a:t>
            </a:r>
            <a:r>
              <a:rPr lang="en-US" b="1" dirty="0">
                <a:latin typeface="Verdana" pitchFamily="34" charset="0"/>
                <a:ea typeface="Verdana" pitchFamily="34" charset="0"/>
                <a:cs typeface="Verdana" pitchFamily="34" charset="0"/>
              </a:rPr>
              <a:t>sends a message </a:t>
            </a:r>
            <a:r>
              <a:rPr lang="en-US" dirty="0">
                <a:latin typeface="Verdana" pitchFamily="34" charset="0"/>
                <a:ea typeface="Verdana" pitchFamily="34" charset="0"/>
                <a:cs typeface="Verdana" pitchFamily="34" charset="0"/>
              </a:rPr>
              <a:t>that in this place, the infinite value of each person is honored and respected; therefore abuse is not tolerated.</a:t>
            </a:r>
          </a:p>
          <a:p>
            <a:r>
              <a:rPr lang="en-US" dirty="0">
                <a:latin typeface="Verdana" pitchFamily="34" charset="0"/>
                <a:ea typeface="Verdana" pitchFamily="34" charset="0"/>
                <a:cs typeface="Verdana" pitchFamily="34" charset="0"/>
              </a:rPr>
              <a:t>(Recommend </a:t>
            </a:r>
            <a:r>
              <a:rPr lang="en-US" b="1" dirty="0">
                <a:latin typeface="Verdana" pitchFamily="34" charset="0"/>
                <a:ea typeface="Verdana" pitchFamily="34" charset="0"/>
                <a:cs typeface="Verdana" pitchFamily="34" charset="0"/>
              </a:rPr>
              <a:t>posting policy on church website</a:t>
            </a:r>
            <a:r>
              <a:rPr lang="en-US" dirty="0">
                <a:latin typeface="Verdana" pitchFamily="34" charset="0"/>
                <a:ea typeface="Verdana" pitchFamily="34" charset="0"/>
                <a:cs typeface="Verdana" pitchFamily="34" charset="0"/>
              </a:rPr>
              <a:t>)</a:t>
            </a:r>
          </a:p>
        </p:txBody>
      </p:sp>
      <p:sp>
        <p:nvSpPr>
          <p:cNvPr id="4" name="Slide Number Placeholder 3"/>
          <p:cNvSpPr>
            <a:spLocks noGrp="1"/>
          </p:cNvSpPr>
          <p:nvPr>
            <p:ph type="sldNum" sz="quarter" idx="10"/>
          </p:nvPr>
        </p:nvSpPr>
        <p:spPr/>
        <p:txBody>
          <a:bodyPr/>
          <a:lstStyle/>
          <a:p>
            <a:fld id="{C4634127-BD47-4775-BADA-360B64DFD143}" type="slidenum">
              <a:rPr lang="en-US" smtClean="0"/>
              <a:t>20</a:t>
            </a:fld>
            <a:endParaRPr lang="en-US"/>
          </a:p>
        </p:txBody>
      </p:sp>
    </p:spTree>
    <p:extLst>
      <p:ext uri="{BB962C8B-B14F-4D97-AF65-F5344CB8AC3E}">
        <p14:creationId xmlns:p14="http://schemas.microsoft.com/office/powerpoint/2010/main" val="1543520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A policy that is approved and then sits in a file somewhere is not helpful. I’ve asked pastors whether or not their church has a Safe Church or abuse prevention policy and gotten the answer, “I don’t know”.  I’ve heard church leaders say, “we used to have a policy, but I’m not sure where it is.” </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If no one knows about a policy, it’s not doing any good. Policies must be followed</a:t>
            </a:r>
            <a:r>
              <a:rPr lang="en-US" dirty="0">
                <a:latin typeface="Verdana" pitchFamily="34" charset="0"/>
                <a:ea typeface="Verdana" pitchFamily="34" charset="0"/>
                <a:cs typeface="Verdana" pitchFamily="34" charset="0"/>
              </a:rPr>
              <a:t>. </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Supervision and accountability </a:t>
            </a:r>
            <a:r>
              <a:rPr lang="en-US" dirty="0">
                <a:latin typeface="Verdana" pitchFamily="34" charset="0"/>
                <a:ea typeface="Verdana" pitchFamily="34" charset="0"/>
                <a:cs typeface="Verdana" pitchFamily="34" charset="0"/>
              </a:rPr>
              <a:t>should be incorporated into the policy – so should regular review and training of staff and volunteers.</a:t>
            </a:r>
          </a:p>
          <a:p>
            <a:endParaRPr lang="en-US"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Training staff and volunteers </a:t>
            </a:r>
            <a:r>
              <a:rPr lang="en-US" dirty="0">
                <a:latin typeface="Verdana" pitchFamily="34" charset="0"/>
                <a:ea typeface="Verdana" pitchFamily="34" charset="0"/>
                <a:cs typeface="Verdana" pitchFamily="34" charset="0"/>
              </a:rPr>
              <a:t>is another role for classis Safe Church Team members. Offering to do a training for staff and volunteers each year is a way to keep safe church in the minds of church leaders.</a:t>
            </a:r>
          </a:p>
        </p:txBody>
      </p:sp>
      <p:sp>
        <p:nvSpPr>
          <p:cNvPr id="4" name="Slide Number Placeholder 3"/>
          <p:cNvSpPr>
            <a:spLocks noGrp="1"/>
          </p:cNvSpPr>
          <p:nvPr>
            <p:ph type="sldNum" sz="quarter" idx="10"/>
          </p:nvPr>
        </p:nvSpPr>
        <p:spPr/>
        <p:txBody>
          <a:bodyPr/>
          <a:lstStyle/>
          <a:p>
            <a:fld id="{C4634127-BD47-4775-BADA-360B64DFD143}" type="slidenum">
              <a:rPr lang="en-US" smtClean="0"/>
              <a:t>21</a:t>
            </a:fld>
            <a:endParaRPr lang="en-US"/>
          </a:p>
        </p:txBody>
      </p:sp>
    </p:spTree>
    <p:extLst>
      <p:ext uri="{BB962C8B-B14F-4D97-AF65-F5344CB8AC3E}">
        <p14:creationId xmlns:p14="http://schemas.microsoft.com/office/powerpoint/2010/main" val="167066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You’ve seen our basic mandates from synod. But the whole idea of a team concept is that everyone has different interests, gifts, and skills. There are minimum things that we would like to see in place – as our 5 guiding goals state.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But…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There is so much more that we could be doing! Really, the sky is the limit.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7551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72" indent="-346672">
              <a:buFont typeface="Symbol"/>
              <a:buChar char=""/>
            </a:pPr>
            <a:r>
              <a:rPr lang="en-US" b="1" dirty="0">
                <a:latin typeface="Verdana" pitchFamily="34" charset="0"/>
                <a:ea typeface="Verdana" pitchFamily="34" charset="0"/>
                <a:cs typeface="Verdana" pitchFamily="34" charset="0"/>
              </a:rPr>
              <a:t>Safe Church is here for to be a resource to you</a:t>
            </a:r>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We can strategize together about ways to move Safe Church Ministry forward</a:t>
            </a:r>
          </a:p>
          <a:p>
            <a:endParaRPr lang="en-US" b="1"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Really, don’t hesitate to contact Safe Church Ministry </a:t>
            </a:r>
            <a:endParaRPr lang="en-US" dirty="0">
              <a:latin typeface="Verdana" pitchFamily="34" charset="0"/>
              <a:ea typeface="Verdana" pitchFamily="34" charset="0"/>
              <a:cs typeface="Verdana" pitchFamily="34" charset="0"/>
            </a:endParaRP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Website – an excellent resource! </a:t>
            </a:r>
            <a:r>
              <a:rPr lang="en-US" dirty="0">
                <a:latin typeface="Verdana" pitchFamily="34" charset="0"/>
                <a:ea typeface="Verdana" pitchFamily="34" charset="0"/>
                <a:cs typeface="Verdana" pitchFamily="34" charset="0"/>
              </a:rPr>
              <a:t>Constantly being updated – refer to it regularly</a:t>
            </a:r>
          </a:p>
        </p:txBody>
      </p:sp>
    </p:spTree>
    <p:extLst>
      <p:ext uri="{BB962C8B-B14F-4D97-AF65-F5344CB8AC3E}">
        <p14:creationId xmlns:p14="http://schemas.microsoft.com/office/powerpoint/2010/main" val="365761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48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425950"/>
            <a:ext cx="5618480" cy="4189095"/>
          </a:xfrm>
        </p:spPr>
        <p:txBody>
          <a:bodyPr/>
          <a:lstStyle/>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Abuse is </a:t>
            </a:r>
            <a:r>
              <a:rPr lang="en-US" b="1" dirty="0">
                <a:latin typeface="Verdana" pitchFamily="34" charset="0"/>
                <a:ea typeface="Verdana" pitchFamily="34" charset="0"/>
                <a:cs typeface="Verdana" pitchFamily="34" charset="0"/>
              </a:rPr>
              <a:t>a spiritual </a:t>
            </a:r>
            <a:r>
              <a:rPr lang="en-US" b="1" dirty="0" smtClean="0">
                <a:latin typeface="Verdana" pitchFamily="34" charset="0"/>
                <a:ea typeface="Verdana" pitchFamily="34" charset="0"/>
                <a:cs typeface="Verdana" pitchFamily="34" charset="0"/>
              </a:rPr>
              <a:t>darkness </a:t>
            </a:r>
            <a:r>
              <a:rPr lang="en-US" dirty="0">
                <a:latin typeface="Verdana" pitchFamily="34" charset="0"/>
                <a:ea typeface="Verdana" pitchFamily="34" charset="0"/>
                <a:cs typeface="Verdana" pitchFamily="34" charset="0"/>
              </a:rPr>
              <a:t>– we must remember that we are discussing a topic in which the forces of </a:t>
            </a:r>
            <a:r>
              <a:rPr lang="en-US" dirty="0" smtClean="0">
                <a:latin typeface="Verdana" pitchFamily="34" charset="0"/>
                <a:ea typeface="Verdana" pitchFamily="34" charset="0"/>
                <a:cs typeface="Verdana" pitchFamily="34" charset="0"/>
              </a:rPr>
              <a:t>evil </a:t>
            </a:r>
            <a:r>
              <a:rPr lang="en-US" dirty="0">
                <a:latin typeface="Verdana" pitchFamily="34" charset="0"/>
                <a:ea typeface="Verdana" pitchFamily="34" charset="0"/>
                <a:cs typeface="Verdana" pitchFamily="34" charset="0"/>
              </a:rPr>
              <a:t>are fiercely fighting (and seemingly sometimes winning) against the </a:t>
            </a:r>
            <a:r>
              <a:rPr lang="en-US" dirty="0" smtClean="0">
                <a:latin typeface="Verdana" pitchFamily="34" charset="0"/>
                <a:ea typeface="Verdana" pitchFamily="34" charset="0"/>
                <a:cs typeface="Verdana" pitchFamily="34" charset="0"/>
              </a:rPr>
              <a:t>kingdom </a:t>
            </a:r>
            <a:r>
              <a:rPr lang="en-US" dirty="0">
                <a:latin typeface="Verdana" pitchFamily="34" charset="0"/>
                <a:ea typeface="Verdana" pitchFamily="34" charset="0"/>
                <a:cs typeface="Verdana" pitchFamily="34" charset="0"/>
              </a:rPr>
              <a:t>of our </a:t>
            </a:r>
            <a:r>
              <a:rPr lang="en-US" dirty="0" smtClean="0">
                <a:latin typeface="Verdana" pitchFamily="34" charset="0"/>
                <a:ea typeface="Verdana" pitchFamily="34" charset="0"/>
                <a:cs typeface="Verdana" pitchFamily="34" charset="0"/>
              </a:rPr>
              <a:t>Lord. </a:t>
            </a:r>
            <a:r>
              <a:rPr lang="en-US" dirty="0">
                <a:latin typeface="Verdana" pitchFamily="34" charset="0"/>
                <a:ea typeface="Verdana" pitchFamily="34" charset="0"/>
                <a:cs typeface="Verdana" pitchFamily="34" charset="0"/>
              </a:rPr>
              <a:t>Other organizations can work to end abuse, but only the Church has the spiritual resources to combat it at its source.</a:t>
            </a:r>
          </a:p>
          <a:p>
            <a:endParaRPr lang="en-US" dirty="0"/>
          </a:p>
        </p:txBody>
      </p:sp>
    </p:spTree>
    <p:extLst>
      <p:ext uri="{BB962C8B-B14F-4D97-AF65-F5344CB8AC3E}">
        <p14:creationId xmlns:p14="http://schemas.microsoft.com/office/powerpoint/2010/main" val="68695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In the beginning, before the Fall came and ruined everything… Men and women were together mandated to rule over creation, it was a partnership, they were naked and unashamed living with each other and with the Lord in a perfect world.</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It didn’t last long – in Chapter 3 things fell apart. But </a:t>
            </a:r>
            <a:r>
              <a:rPr lang="en-US" b="1" dirty="0">
                <a:latin typeface="Verdana" pitchFamily="34" charset="0"/>
                <a:ea typeface="Verdana" pitchFamily="34" charset="0"/>
                <a:cs typeface="Verdana" pitchFamily="34" charset="0"/>
              </a:rPr>
              <a:t>the original beauty and dignity of creation still remains, even though it has been marred by sin. </a:t>
            </a:r>
            <a:r>
              <a:rPr lang="en-US" dirty="0">
                <a:latin typeface="Verdana" pitchFamily="34" charset="0"/>
                <a:ea typeface="Verdana" pitchFamily="34" charset="0"/>
                <a:cs typeface="Verdana" pitchFamily="34" charset="0"/>
              </a:rPr>
              <a:t>ALL people carry within them the image of their creator. ALL people are uniquely created with inherent dignity </a:t>
            </a:r>
            <a:r>
              <a:rPr lang="en-US" dirty="0" smtClean="0">
                <a:latin typeface="Verdana" pitchFamily="34" charset="0"/>
                <a:ea typeface="Verdana" pitchFamily="34" charset="0"/>
                <a:cs typeface="Verdana" pitchFamily="34" charset="0"/>
              </a:rPr>
              <a:t>and worth. </a:t>
            </a:r>
            <a:r>
              <a:rPr lang="en-US" dirty="0">
                <a:latin typeface="Verdana" pitchFamily="34" charset="0"/>
                <a:ea typeface="Verdana" pitchFamily="34" charset="0"/>
                <a:cs typeface="Verdana" pitchFamily="34" charset="0"/>
              </a:rPr>
              <a:t>We are called to honor that, to love one another, care for one another, even the “least of these</a:t>
            </a:r>
            <a:r>
              <a:rPr lang="en-US" dirty="0" smtClean="0">
                <a:latin typeface="Verdana" pitchFamily="34" charset="0"/>
                <a:ea typeface="Verdana" pitchFamily="34" charset="0"/>
                <a:cs typeface="Verdana" pitchFamily="34" charset="0"/>
              </a:rPr>
              <a:t>”. All of us, together, reflect our Lord, and each one has a unique part to play in that revelation.</a:t>
            </a:r>
            <a:endParaRPr lang="en-US"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638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344246"/>
            <a:ext cx="5618480" cy="4421823"/>
          </a:xfrm>
        </p:spPr>
        <p:txBody>
          <a:bodyPr/>
          <a:lstStyle/>
          <a:p>
            <a:r>
              <a:rPr lang="en-US" sz="1400" b="1" dirty="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A Question of Power</a:t>
            </a:r>
          </a:p>
          <a:p>
            <a:r>
              <a:rPr lang="en-US" dirty="0">
                <a:latin typeface="Verdana" pitchFamily="34" charset="0"/>
                <a:ea typeface="Verdana" pitchFamily="34" charset="0"/>
                <a:cs typeface="Verdana" pitchFamily="34" charset="0"/>
              </a:rPr>
              <a:t> </a:t>
            </a:r>
          </a:p>
          <a:p>
            <a:pPr marL="346672" indent="-346672">
              <a:buFont typeface="Symbol"/>
              <a:buChar char=""/>
            </a:pPr>
            <a:r>
              <a:rPr lang="en-US" b="1" dirty="0">
                <a:latin typeface="Verdana" pitchFamily="34" charset="0"/>
                <a:ea typeface="Verdana" pitchFamily="34" charset="0"/>
                <a:cs typeface="Verdana" pitchFamily="34" charset="0"/>
              </a:rPr>
              <a:t>Abuse is all about power </a:t>
            </a:r>
            <a:r>
              <a:rPr lang="en-US" dirty="0">
                <a:latin typeface="Verdana" pitchFamily="34" charset="0"/>
                <a:ea typeface="Verdana" pitchFamily="34" charset="0"/>
                <a:cs typeface="Verdana" pitchFamily="34" charset="0"/>
              </a:rPr>
              <a:t>– even sexual abuse is much less about sex than having power and control over another person – sex is just an effective tool that’s used – Power used for selfish gain</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The use of power in God’s Kingdom is opposite to the kingdoms of this world - </a:t>
            </a:r>
            <a:r>
              <a:rPr lang="en-US" dirty="0">
                <a:latin typeface="Verdana" pitchFamily="34" charset="0"/>
                <a:ea typeface="Verdana" pitchFamily="34" charset="0"/>
                <a:cs typeface="Verdana" pitchFamily="34" charset="0"/>
              </a:rPr>
              <a:t>Book “The Myth of a Christian Religion” by Gregory Boyd   </a:t>
            </a:r>
            <a:r>
              <a:rPr lang="en-US" b="1" dirty="0">
                <a:latin typeface="Verdana" pitchFamily="34" charset="0"/>
                <a:ea typeface="Verdana" pitchFamily="34" charset="0"/>
                <a:cs typeface="Verdana" pitchFamily="34" charset="0"/>
              </a:rPr>
              <a:t>Power of Sword v. Power of God</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Philippians 2 – Jesus is our example </a:t>
            </a:r>
            <a:r>
              <a:rPr lang="en-US" dirty="0">
                <a:latin typeface="Verdana" pitchFamily="34" charset="0"/>
                <a:ea typeface="Verdana" pitchFamily="34" charset="0"/>
                <a:cs typeface="Verdana" pitchFamily="34" charset="0"/>
              </a:rPr>
              <a:t>(gave up ultimate power, going to the cross)- Power used for love of others </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i="1" dirty="0">
                <a:latin typeface="Verdana" pitchFamily="34" charset="0"/>
                <a:ea typeface="Verdana" pitchFamily="34" charset="0"/>
                <a:cs typeface="Verdana" pitchFamily="34" charset="0"/>
              </a:rPr>
              <a:t>Abuse in all its forms is about </a:t>
            </a:r>
            <a:r>
              <a:rPr lang="en-US" b="1" i="1" dirty="0" smtClean="0">
                <a:latin typeface="Verdana" pitchFamily="34" charset="0"/>
                <a:ea typeface="Verdana" pitchFamily="34" charset="0"/>
                <a:cs typeface="Verdana" pitchFamily="34" charset="0"/>
              </a:rPr>
              <a:t>imbalance and misuse </a:t>
            </a:r>
            <a:r>
              <a:rPr lang="en-US" b="1" i="1" dirty="0">
                <a:latin typeface="Verdana" pitchFamily="34" charset="0"/>
                <a:ea typeface="Verdana" pitchFamily="34" charset="0"/>
                <a:cs typeface="Verdana" pitchFamily="34" charset="0"/>
              </a:rPr>
              <a:t>of power – it is contrary to the way of the Lord </a:t>
            </a:r>
            <a:r>
              <a:rPr lang="en-US" i="1" dirty="0">
                <a:latin typeface="Verdana" pitchFamily="34" charset="0"/>
                <a:ea typeface="Verdana" pitchFamily="34" charset="0"/>
                <a:cs typeface="Verdana" pitchFamily="34" charset="0"/>
              </a:rPr>
              <a:t>–  </a:t>
            </a:r>
            <a:r>
              <a:rPr lang="en-US" b="1" i="1" dirty="0">
                <a:latin typeface="Verdana" pitchFamily="34" charset="0"/>
                <a:ea typeface="Verdana" pitchFamily="34" charset="0"/>
                <a:cs typeface="Verdana" pitchFamily="34" charset="0"/>
              </a:rPr>
              <a:t>it must not be allowed to continue in our churches</a:t>
            </a:r>
          </a:p>
        </p:txBody>
      </p:sp>
    </p:spTree>
    <p:extLst>
      <p:ext uri="{BB962C8B-B14F-4D97-AF65-F5344CB8AC3E}">
        <p14:creationId xmlns:p14="http://schemas.microsoft.com/office/powerpoint/2010/main" val="76400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pitchFamily="34" charset="0"/>
                <a:ea typeface="Verdana" pitchFamily="34" charset="0"/>
                <a:cs typeface="Verdana" pitchFamily="34" charset="0"/>
              </a:rPr>
              <a:t>One Body</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We are Christ’s Body </a:t>
            </a:r>
            <a:r>
              <a:rPr lang="en-US" dirty="0">
                <a:latin typeface="Verdana" pitchFamily="34" charset="0"/>
                <a:ea typeface="Verdana" pitchFamily="34" charset="0"/>
                <a:cs typeface="Verdana" pitchFamily="34" charset="0"/>
              </a:rPr>
              <a:t>– Image in Scripture, so rich and so powerful; and so </a:t>
            </a:r>
            <a:r>
              <a:rPr lang="en-US" b="1" dirty="0">
                <a:latin typeface="Verdana" pitchFamily="34" charset="0"/>
                <a:ea typeface="Verdana" pitchFamily="34" charset="0"/>
                <a:cs typeface="Verdana" pitchFamily="34" charset="0"/>
              </a:rPr>
              <a:t>counter-cultural to the individualism of our western society</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dirty="0">
                <a:solidFill>
                  <a:prstClr val="black"/>
                </a:solidFill>
                <a:latin typeface="Verdana" pitchFamily="34" charset="0"/>
                <a:ea typeface="Verdana" pitchFamily="34" charset="0"/>
                <a:cs typeface="Verdana" pitchFamily="34" charset="0"/>
              </a:rPr>
              <a:t>One body says – </a:t>
            </a:r>
            <a:r>
              <a:rPr lang="en-US" b="1" dirty="0">
                <a:solidFill>
                  <a:prstClr val="black"/>
                </a:solidFill>
                <a:latin typeface="Verdana" pitchFamily="34" charset="0"/>
                <a:ea typeface="Verdana" pitchFamily="34" charset="0"/>
                <a:cs typeface="Verdana" pitchFamily="34" charset="0"/>
              </a:rPr>
              <a:t>we’re in this together – the parts are all connected, what affects one affects the other </a:t>
            </a:r>
            <a:endParaRPr lang="en-US" b="1"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Wounds need to be treated </a:t>
            </a:r>
            <a:r>
              <a:rPr lang="en-US" dirty="0">
                <a:latin typeface="Verdana" pitchFamily="34" charset="0"/>
                <a:ea typeface="Verdana" pitchFamily="34" charset="0"/>
                <a:cs typeface="Verdana" pitchFamily="34" charset="0"/>
              </a:rPr>
              <a:t>or they get worse</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Ephesians verse “as each part…” we need each part; </a:t>
            </a:r>
            <a:r>
              <a:rPr lang="en-US" dirty="0">
                <a:latin typeface="Verdana" pitchFamily="34" charset="0"/>
                <a:ea typeface="Verdana" pitchFamily="34" charset="0"/>
                <a:cs typeface="Verdana" pitchFamily="34" charset="0"/>
              </a:rPr>
              <a:t>we need one another and need to care for one another</a:t>
            </a:r>
          </a:p>
          <a:p>
            <a:endParaRPr lang="en-US" sz="1400" dirty="0"/>
          </a:p>
        </p:txBody>
      </p:sp>
    </p:spTree>
    <p:extLst>
      <p:ext uri="{BB962C8B-B14F-4D97-AF65-F5344CB8AC3E}">
        <p14:creationId xmlns:p14="http://schemas.microsoft.com/office/powerpoint/2010/main" val="41163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576974"/>
          </a:xfrm>
        </p:spPr>
        <p:txBody>
          <a:bodyPr/>
          <a:lstStyle/>
          <a:p>
            <a:r>
              <a:rPr lang="en-US" b="1" dirty="0">
                <a:latin typeface="Verdana" pitchFamily="34" charset="0"/>
                <a:ea typeface="Verdana" pitchFamily="34" charset="0"/>
                <a:cs typeface="Verdana" pitchFamily="34" charset="0"/>
              </a:rPr>
              <a:t>Salt and Light</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dirty="0">
                <a:latin typeface="Verdana" pitchFamily="34" charset="0"/>
                <a:ea typeface="Verdana" pitchFamily="34" charset="0"/>
                <a:cs typeface="Verdana" pitchFamily="34" charset="0"/>
              </a:rPr>
              <a:t>Related to last slides – we are </a:t>
            </a:r>
            <a:r>
              <a:rPr lang="en-US" b="1" dirty="0">
                <a:latin typeface="Verdana" pitchFamily="34" charset="0"/>
                <a:ea typeface="Verdana" pitchFamily="34" charset="0"/>
                <a:cs typeface="Verdana" pitchFamily="34" charset="0"/>
              </a:rPr>
              <a:t>called to be a light to the world/different from it</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In our culture where people are not valued, are used, disrespected, and abused; our churches need to be safe havens</a:t>
            </a:r>
            <a:r>
              <a:rPr lang="en-US" dirty="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where people are treated with infinite value, dignity, and love</a:t>
            </a:r>
            <a:r>
              <a:rPr lang="en-US" b="1" dirty="0">
                <a:solidFill>
                  <a:prstClr val="black"/>
                </a:solidFill>
                <a:latin typeface="Verdana" pitchFamily="34" charset="0"/>
                <a:ea typeface="Verdana" pitchFamily="34" charset="0"/>
                <a:cs typeface="Verdana" pitchFamily="34" charset="0"/>
              </a:rPr>
              <a:t> </a:t>
            </a:r>
          </a:p>
          <a:p>
            <a:pPr marL="346672" indent="-346672">
              <a:buFont typeface="Symbol"/>
              <a:buChar char=""/>
            </a:pPr>
            <a:endParaRPr lang="en-US" b="1" dirty="0">
              <a:solidFill>
                <a:prstClr val="black"/>
              </a:solidFill>
              <a:latin typeface="Verdana" pitchFamily="34" charset="0"/>
              <a:ea typeface="Verdana" pitchFamily="34" charset="0"/>
              <a:cs typeface="Verdana" pitchFamily="34" charset="0"/>
            </a:endParaRPr>
          </a:p>
          <a:p>
            <a:pPr marL="346672" indent="-346672">
              <a:buFont typeface="Symbol"/>
              <a:buChar char=""/>
            </a:pPr>
            <a:r>
              <a:rPr lang="en-US" b="1" dirty="0">
                <a:solidFill>
                  <a:prstClr val="black"/>
                </a:solidFill>
                <a:latin typeface="Verdana" pitchFamily="34" charset="0"/>
                <a:ea typeface="Verdana" pitchFamily="34" charset="0"/>
                <a:cs typeface="Verdana" pitchFamily="34" charset="0"/>
              </a:rPr>
              <a:t>Note – Jesus valued children &amp; women </a:t>
            </a:r>
            <a:r>
              <a:rPr lang="en-US" dirty="0">
                <a:solidFill>
                  <a:prstClr val="black"/>
                </a:solidFill>
                <a:latin typeface="Verdana" pitchFamily="34" charset="0"/>
                <a:ea typeface="Verdana" pitchFamily="34" charset="0"/>
                <a:cs typeface="Verdana" pitchFamily="34" charset="0"/>
              </a:rPr>
              <a:t>– So counter-cultural for his day – We follow him</a:t>
            </a:r>
            <a:endParaRPr lang="en-US" dirty="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Early Christians </a:t>
            </a:r>
            <a:r>
              <a:rPr lang="en-US" dirty="0">
                <a:latin typeface="Verdana" pitchFamily="34" charset="0"/>
                <a:ea typeface="Verdana" pitchFamily="34" charset="0"/>
                <a:cs typeface="Verdana" pitchFamily="34" charset="0"/>
              </a:rPr>
              <a:t>turned their world upside down because they understood that they were to look different from their surrounding culture – </a:t>
            </a:r>
            <a:r>
              <a:rPr lang="en-US" b="1" dirty="0">
                <a:latin typeface="Verdana" pitchFamily="34" charset="0"/>
                <a:ea typeface="Verdana" pitchFamily="34" charset="0"/>
                <a:cs typeface="Verdana" pitchFamily="34" charset="0"/>
              </a:rPr>
              <a:t>it was appealing, people flocked to these communities where they were cared for, valued, and loved</a:t>
            </a:r>
            <a:r>
              <a:rPr lang="en-US" dirty="0">
                <a:latin typeface="Verdana" pitchFamily="34" charset="0"/>
                <a:ea typeface="Verdana" pitchFamily="34" charset="0"/>
                <a:cs typeface="Verdana" pitchFamily="34" charset="0"/>
              </a:rPr>
              <a:t> – We need to learn this </a:t>
            </a:r>
          </a:p>
          <a:p>
            <a:pPr marL="462229"/>
            <a:r>
              <a:rPr lang="en-US" dirty="0" smtClean="0">
                <a:effectLst/>
                <a:latin typeface="Arial"/>
                <a:ea typeface="Calibri"/>
                <a:cs typeface="Calibri"/>
              </a:rPr>
              <a:t> </a:t>
            </a:r>
          </a:p>
          <a:p>
            <a:endParaRPr lang="en-US" dirty="0"/>
          </a:p>
        </p:txBody>
      </p:sp>
    </p:spTree>
    <p:extLst>
      <p:ext uri="{BB962C8B-B14F-4D97-AF65-F5344CB8AC3E}">
        <p14:creationId xmlns:p14="http://schemas.microsoft.com/office/powerpoint/2010/main" val="359324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prstClr val="black"/>
                </a:solidFill>
                <a:latin typeface="Verdana" pitchFamily="34" charset="0"/>
                <a:ea typeface="Verdana" pitchFamily="34" charset="0"/>
                <a:cs typeface="Verdana" pitchFamily="34" charset="0"/>
              </a:rPr>
              <a:t>Matthew 18:1-6 – Read:</a:t>
            </a:r>
          </a:p>
          <a:p>
            <a:pPr lvl="0"/>
            <a:endParaRPr lang="en-US" dirty="0">
              <a:solidFill>
                <a:prstClr val="black"/>
              </a:solidFill>
              <a:latin typeface="Verdana" pitchFamily="34" charset="0"/>
              <a:ea typeface="Verdana" pitchFamily="34" charset="0"/>
              <a:cs typeface="Verdana" pitchFamily="34" charset="0"/>
            </a:endParaRPr>
          </a:p>
          <a:p>
            <a:pPr lvl="0"/>
            <a:r>
              <a:rPr lang="en-US" dirty="0">
                <a:solidFill>
                  <a:prstClr val="black"/>
                </a:solidFill>
                <a:latin typeface="Verdana" pitchFamily="34" charset="0"/>
                <a:ea typeface="Verdana" pitchFamily="34" charset="0"/>
                <a:cs typeface="Verdana" pitchFamily="34" charset="0"/>
              </a:rPr>
              <a:t>At that time the disciples came to Jesus and asked, “Who, then, is the greatest in the kingdom of heaven?”</a:t>
            </a:r>
          </a:p>
          <a:p>
            <a:pPr lvl="0"/>
            <a:r>
              <a:rPr lang="en-US" baseline="30000" dirty="0">
                <a:solidFill>
                  <a:prstClr val="black"/>
                </a:solidFill>
                <a:latin typeface="Verdana" pitchFamily="34" charset="0"/>
                <a:ea typeface="Verdana" pitchFamily="34" charset="0"/>
                <a:cs typeface="Verdana" pitchFamily="34" charset="0"/>
              </a:rPr>
              <a:t>2 </a:t>
            </a:r>
            <a:r>
              <a:rPr lang="en-US" dirty="0">
                <a:solidFill>
                  <a:prstClr val="black"/>
                </a:solidFill>
                <a:latin typeface="Verdana" pitchFamily="34" charset="0"/>
                <a:ea typeface="Verdana" pitchFamily="34" charset="0"/>
                <a:cs typeface="Verdana" pitchFamily="34" charset="0"/>
              </a:rPr>
              <a:t>He called a little child, whom he placed among them. </a:t>
            </a:r>
            <a:r>
              <a:rPr lang="en-US" baseline="30000" dirty="0">
                <a:solidFill>
                  <a:prstClr val="black"/>
                </a:solidFill>
                <a:latin typeface="Verdana" pitchFamily="34" charset="0"/>
                <a:ea typeface="Verdana" pitchFamily="34" charset="0"/>
                <a:cs typeface="Verdana" pitchFamily="34" charset="0"/>
              </a:rPr>
              <a:t>3 </a:t>
            </a:r>
            <a:r>
              <a:rPr lang="en-US" dirty="0">
                <a:solidFill>
                  <a:prstClr val="black"/>
                </a:solidFill>
                <a:latin typeface="Verdana" pitchFamily="34" charset="0"/>
                <a:ea typeface="Verdana" pitchFamily="34" charset="0"/>
                <a:cs typeface="Verdana" pitchFamily="34" charset="0"/>
              </a:rPr>
              <a:t>And he said: “Truly I tell you, unless you change and become like little children, you will never enter the kingdom of heaven. </a:t>
            </a:r>
            <a:r>
              <a:rPr lang="en-US" baseline="30000" dirty="0">
                <a:solidFill>
                  <a:prstClr val="black"/>
                </a:solidFill>
                <a:latin typeface="Verdana" pitchFamily="34" charset="0"/>
                <a:ea typeface="Verdana" pitchFamily="34" charset="0"/>
                <a:cs typeface="Verdana" pitchFamily="34" charset="0"/>
              </a:rPr>
              <a:t>4 </a:t>
            </a:r>
            <a:r>
              <a:rPr lang="en-US" dirty="0">
                <a:solidFill>
                  <a:prstClr val="black"/>
                </a:solidFill>
                <a:latin typeface="Verdana" pitchFamily="34" charset="0"/>
                <a:ea typeface="Verdana" pitchFamily="34" charset="0"/>
                <a:cs typeface="Verdana" pitchFamily="34" charset="0"/>
              </a:rPr>
              <a:t>Therefore, whoever takes a humble place—becoming like this child—is the greatest in the kingdom of heaven. </a:t>
            </a:r>
            <a:r>
              <a:rPr lang="en-US" baseline="30000" dirty="0">
                <a:solidFill>
                  <a:prstClr val="black"/>
                </a:solidFill>
                <a:latin typeface="Verdana" pitchFamily="34" charset="0"/>
                <a:ea typeface="Verdana" pitchFamily="34" charset="0"/>
                <a:cs typeface="Verdana" pitchFamily="34" charset="0"/>
              </a:rPr>
              <a:t>5 </a:t>
            </a:r>
            <a:r>
              <a:rPr lang="en-US" dirty="0">
                <a:solidFill>
                  <a:prstClr val="black"/>
                </a:solidFill>
                <a:latin typeface="Verdana" pitchFamily="34" charset="0"/>
                <a:ea typeface="Verdana" pitchFamily="34" charset="0"/>
                <a:cs typeface="Verdana" pitchFamily="34" charset="0"/>
              </a:rPr>
              <a:t>And whoever welcomes one such child in my name welcomes me.</a:t>
            </a:r>
          </a:p>
          <a:p>
            <a:pPr lvl="0"/>
            <a:r>
              <a:rPr lang="en-US" baseline="30000" dirty="0">
                <a:solidFill>
                  <a:prstClr val="black"/>
                </a:solidFill>
                <a:latin typeface="Verdana" pitchFamily="34" charset="0"/>
                <a:ea typeface="Verdana" pitchFamily="34" charset="0"/>
                <a:cs typeface="Verdana" pitchFamily="34" charset="0"/>
              </a:rPr>
              <a:t>6 </a:t>
            </a:r>
            <a:r>
              <a:rPr lang="en-US" dirty="0">
                <a:solidFill>
                  <a:prstClr val="black"/>
                </a:solidFill>
                <a:latin typeface="Verdana" pitchFamily="34" charset="0"/>
                <a:ea typeface="Verdana" pitchFamily="34" charset="0"/>
                <a:cs typeface="Verdana" pitchFamily="34" charset="0"/>
              </a:rPr>
              <a:t>“If anyone causes one of these little ones—those who believe in me—to stumble, it would be better for them if a large millstone were hung around their neck and they were drowned in the depths of the sea.</a:t>
            </a:r>
          </a:p>
          <a:p>
            <a:pPr lvl="0"/>
            <a:endParaRPr lang="en-US" dirty="0">
              <a:solidFill>
                <a:prstClr val="black"/>
              </a:solidFill>
              <a:latin typeface="Verdana" pitchFamily="34" charset="0"/>
              <a:ea typeface="Verdana" pitchFamily="34" charset="0"/>
              <a:cs typeface="Verdana" pitchFamily="34" charset="0"/>
            </a:endParaRPr>
          </a:p>
          <a:p>
            <a:pPr lvl="0"/>
            <a:r>
              <a:rPr lang="en-US" dirty="0">
                <a:solidFill>
                  <a:prstClr val="black"/>
                </a:solidFill>
                <a:latin typeface="Verdana" pitchFamily="34" charset="0"/>
                <a:ea typeface="Verdana" pitchFamily="34" charset="0"/>
                <a:cs typeface="Verdana" pitchFamily="34" charset="0"/>
              </a:rPr>
              <a:t>Pretty harsh words! </a:t>
            </a:r>
            <a:r>
              <a:rPr lang="en-US" b="1" dirty="0">
                <a:solidFill>
                  <a:prstClr val="black"/>
                </a:solidFill>
                <a:latin typeface="Verdana" pitchFamily="34" charset="0"/>
                <a:ea typeface="Verdana" pitchFamily="34" charset="0"/>
                <a:cs typeface="Verdana" pitchFamily="34" charset="0"/>
              </a:rPr>
              <a:t>We need to protect children and those most vulnerable.</a:t>
            </a:r>
          </a:p>
        </p:txBody>
      </p:sp>
    </p:spTree>
    <p:extLst>
      <p:ext uri="{BB962C8B-B14F-4D97-AF65-F5344CB8AC3E}">
        <p14:creationId xmlns:p14="http://schemas.microsoft.com/office/powerpoint/2010/main" val="40606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150" y="4425950"/>
            <a:ext cx="5618480" cy="4654550"/>
          </a:xfrm>
        </p:spPr>
        <p:txBody>
          <a:bodyPr/>
          <a:lstStyle/>
          <a:p>
            <a:r>
              <a:rPr lang="en-US" b="1" dirty="0">
                <a:latin typeface="Verdana" pitchFamily="34" charset="0"/>
                <a:ea typeface="Verdana" pitchFamily="34" charset="0"/>
                <a:cs typeface="Verdana" pitchFamily="34" charset="0"/>
              </a:rPr>
              <a:t>Besides what the Bible tells us, our churches need to care about abuse because it’s real and has real impacts – It IS affecting our churches whether we know it or not</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Our churches are full of people who have been impacted by abuse.</a:t>
            </a:r>
            <a:r>
              <a:rPr lang="en-US" dirty="0">
                <a:latin typeface="Verdana" pitchFamily="34" charset="0"/>
                <a:ea typeface="Verdana" pitchFamily="34" charset="0"/>
                <a:cs typeface="Verdana" pitchFamily="34" charset="0"/>
              </a:rPr>
              <a:t> Stats taken from the US </a:t>
            </a:r>
            <a:r>
              <a:rPr lang="en-US" dirty="0" err="1">
                <a:latin typeface="Verdana" pitchFamily="34" charset="0"/>
                <a:ea typeface="Verdana" pitchFamily="34" charset="0"/>
                <a:cs typeface="Verdana" pitchFamily="34" charset="0"/>
              </a:rPr>
              <a:t>Dept</a:t>
            </a:r>
            <a:r>
              <a:rPr lang="en-US" dirty="0">
                <a:latin typeface="Verdana" pitchFamily="34" charset="0"/>
                <a:ea typeface="Verdana" pitchFamily="34" charset="0"/>
                <a:cs typeface="Verdana" pitchFamily="34" charset="0"/>
              </a:rPr>
              <a:t> of Justice report &amp; National Intimate Partner and Sexual Violence Survey (Center for Disease Control) 2010</a:t>
            </a:r>
          </a:p>
          <a:p>
            <a:pPr marL="346672" indent="-346672">
              <a:buFont typeface="Symbol"/>
              <a:buChar char=""/>
            </a:pPr>
            <a:endParaRPr lang="en-US" dirty="0">
              <a:latin typeface="Verdana" pitchFamily="34" charset="0"/>
              <a:ea typeface="Verdana" pitchFamily="34" charset="0"/>
              <a:cs typeface="Verdana" pitchFamily="34" charset="0"/>
            </a:endParaRPr>
          </a:p>
          <a:p>
            <a:pPr marL="346672" indent="-346672">
              <a:buFont typeface="Symbol"/>
              <a:buChar char=""/>
            </a:pPr>
            <a:r>
              <a:rPr lang="en-US" dirty="0">
                <a:latin typeface="Verdana" pitchFamily="34" charset="0"/>
                <a:ea typeface="Verdana" pitchFamily="34" charset="0"/>
                <a:cs typeface="Verdana" pitchFamily="34" charset="0"/>
              </a:rPr>
              <a:t>Studies show that the statistics are similar among those who regularly attend church. </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Look out over your congregation</a:t>
            </a:r>
            <a:r>
              <a:rPr lang="en-US" dirty="0">
                <a:latin typeface="Verdana" pitchFamily="34" charset="0"/>
                <a:ea typeface="Verdana" pitchFamily="34" charset="0"/>
                <a:cs typeface="Verdana" pitchFamily="34" charset="0"/>
              </a:rPr>
              <a:t> next Sunday, think 1 in 5 or 1 in 4 or 1 in 10 teens – we’re talking about a LOT of people</a:t>
            </a:r>
          </a:p>
          <a:p>
            <a:endParaRPr lang="en-US" dirty="0">
              <a:latin typeface="Verdana" pitchFamily="34" charset="0"/>
              <a:ea typeface="Verdana" pitchFamily="34" charset="0"/>
              <a:cs typeface="Verdana" pitchFamily="34" charset="0"/>
            </a:endParaRPr>
          </a:p>
          <a:p>
            <a:pPr marL="346672" indent="-346672">
              <a:buFont typeface="Symbol"/>
              <a:buChar char=""/>
            </a:pPr>
            <a:r>
              <a:rPr lang="en-US" b="1" dirty="0">
                <a:latin typeface="Verdana" pitchFamily="34" charset="0"/>
                <a:ea typeface="Verdana" pitchFamily="34" charset="0"/>
                <a:cs typeface="Verdana" pitchFamily="34" charset="0"/>
              </a:rPr>
              <a:t>Many kinds of Impacts: </a:t>
            </a:r>
            <a:r>
              <a:rPr lang="en-US" dirty="0">
                <a:latin typeface="Verdana" pitchFamily="34" charset="0"/>
                <a:ea typeface="Verdana" pitchFamily="34" charset="0"/>
                <a:cs typeface="Verdana" pitchFamily="34" charset="0"/>
              </a:rPr>
              <a:t>See next two slides</a:t>
            </a:r>
          </a:p>
        </p:txBody>
      </p:sp>
    </p:spTree>
    <p:extLst>
      <p:ext uri="{BB962C8B-B14F-4D97-AF65-F5344CB8AC3E}">
        <p14:creationId xmlns:p14="http://schemas.microsoft.com/office/powerpoint/2010/main" val="244269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252741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36716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95548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45A68-15AA-4B6E-862F-51896EF887B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162841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45A68-15AA-4B6E-862F-51896EF887B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86364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45A68-15AA-4B6E-862F-51896EF887B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249739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545A68-15AA-4B6E-862F-51896EF887B0}"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15951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45A68-15AA-4B6E-862F-51896EF887B0}"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33623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45A68-15AA-4B6E-862F-51896EF887B0}"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74464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45A68-15AA-4B6E-862F-51896EF887B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36841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45A68-15AA-4B6E-862F-51896EF887B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370F4E-8CE4-4358-B871-0B6CBCF4AE5F}" type="slidenum">
              <a:rPr lang="en-US" smtClean="0"/>
              <a:t>‹#›</a:t>
            </a:fld>
            <a:endParaRPr lang="en-US"/>
          </a:p>
        </p:txBody>
      </p:sp>
    </p:spTree>
    <p:extLst>
      <p:ext uri="{BB962C8B-B14F-4D97-AF65-F5344CB8AC3E}">
        <p14:creationId xmlns:p14="http://schemas.microsoft.com/office/powerpoint/2010/main" val="122897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45A68-15AA-4B6E-862F-51896EF887B0}"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70F4E-8CE4-4358-B871-0B6CBCF4AE5F}" type="slidenum">
              <a:rPr lang="en-US" smtClean="0"/>
              <a:t>‹#›</a:t>
            </a:fld>
            <a:endParaRPr lang="en-US"/>
          </a:p>
        </p:txBody>
      </p:sp>
    </p:spTree>
    <p:extLst>
      <p:ext uri="{BB962C8B-B14F-4D97-AF65-F5344CB8AC3E}">
        <p14:creationId xmlns:p14="http://schemas.microsoft.com/office/powerpoint/2010/main" val="27445714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rcna.org/safechur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network.crcn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990600" y="4876800"/>
            <a:ext cx="7467600" cy="1143000"/>
          </a:xfrm>
        </p:spPr>
        <p:txBody>
          <a:bodyPr>
            <a:normAutofit/>
          </a:bodyPr>
          <a:lstStyle/>
          <a:p>
            <a:pPr marL="0" lvl="0" indent="0">
              <a:spcBef>
                <a:spcPts val="0"/>
              </a:spcBef>
              <a:buNone/>
            </a:pPr>
            <a:r>
              <a:rPr lang="en-US" b="1" i="1" dirty="0">
                <a:solidFill>
                  <a:prstClr val="black"/>
                </a:solidFill>
                <a:latin typeface="Cambria" panose="02040503050406030204" pitchFamily="18" charset="0"/>
              </a:rPr>
              <a:t>They will live in safety and no one will make them afraid      </a:t>
            </a:r>
            <a:r>
              <a:rPr lang="en-US" b="1" dirty="0" smtClean="0">
                <a:solidFill>
                  <a:prstClr val="black"/>
                </a:solidFill>
                <a:latin typeface="Cambria" panose="02040503050406030204" pitchFamily="18" charset="0"/>
              </a:rPr>
              <a:t>-</a:t>
            </a:r>
            <a:r>
              <a:rPr lang="en-US" b="1" dirty="0">
                <a:solidFill>
                  <a:prstClr val="black"/>
                </a:solidFill>
                <a:latin typeface="Cambria" panose="02040503050406030204" pitchFamily="18" charset="0"/>
              </a:rPr>
              <a:t>Ezekiel 34:28</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167"/>
          <a:stretch/>
        </p:blipFill>
        <p:spPr>
          <a:xfrm>
            <a:off x="254000" y="1295400"/>
            <a:ext cx="8763000" cy="3098602"/>
          </a:xfrm>
          <a:prstGeom prst="rect">
            <a:avLst/>
          </a:prstGeom>
        </p:spPr>
      </p:pic>
    </p:spTree>
    <p:extLst>
      <p:ext uri="{BB962C8B-B14F-4D97-AF65-F5344CB8AC3E}">
        <p14:creationId xmlns:p14="http://schemas.microsoft.com/office/powerpoint/2010/main" val="290290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pPr algn="ctr"/>
            <a:r>
              <a:rPr lang="en-US" dirty="0" smtClean="0">
                <a:latin typeface="Verdana" pitchFamily="34" charset="0"/>
                <a:ea typeface="Verdana" pitchFamily="34" charset="0"/>
                <a:cs typeface="Verdana" pitchFamily="34" charset="0"/>
              </a:rPr>
              <a:t>Impacts on Children &amp; Adults</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295400"/>
            <a:ext cx="8229600" cy="5105400"/>
          </a:xfrm>
        </p:spPr>
        <p:txBody>
          <a:bodyPr>
            <a:noAutofit/>
          </a:bodyPr>
          <a:lstStyle/>
          <a:p>
            <a:r>
              <a:rPr lang="en-US" sz="3200" b="1" dirty="0" smtClean="0">
                <a:latin typeface="Cambria" panose="02040503050406030204" pitchFamily="18" charset="0"/>
              </a:rPr>
              <a:t>Cognitive delay:</a:t>
            </a:r>
            <a:r>
              <a:rPr lang="en-US" sz="3200" dirty="0" smtClean="0">
                <a:latin typeface="Cambria" panose="02040503050406030204" pitchFamily="18" charset="0"/>
              </a:rPr>
              <a:t> language, intelligence…</a:t>
            </a:r>
          </a:p>
          <a:p>
            <a:r>
              <a:rPr lang="en-US" sz="3200" b="1" dirty="0" smtClean="0">
                <a:latin typeface="Cambria" panose="02040503050406030204" pitchFamily="18" charset="0"/>
              </a:rPr>
              <a:t>Health Impacts: </a:t>
            </a:r>
            <a:r>
              <a:rPr lang="en-US" sz="3200" dirty="0" smtClean="0">
                <a:latin typeface="Cambria" panose="02040503050406030204" pitchFamily="18" charset="0"/>
              </a:rPr>
              <a:t>obesity, diabetes, intestinal issues, headaches…</a:t>
            </a:r>
          </a:p>
          <a:p>
            <a:r>
              <a:rPr lang="en-US" sz="3200" b="1" dirty="0" smtClean="0">
                <a:latin typeface="Cambria" panose="02040503050406030204" pitchFamily="18" charset="0"/>
              </a:rPr>
              <a:t>Emotional &amp; psychological impairment: </a:t>
            </a:r>
            <a:r>
              <a:rPr lang="en-US" sz="3200" dirty="0" smtClean="0">
                <a:latin typeface="Cambria" panose="02040503050406030204" pitchFamily="18" charset="0"/>
              </a:rPr>
              <a:t>attachment disorders, depression, anxiety, addictive behaviors, isolation …</a:t>
            </a:r>
          </a:p>
          <a:p>
            <a:r>
              <a:rPr lang="en-US" sz="3200" b="1" dirty="0" smtClean="0">
                <a:latin typeface="Cambria" panose="02040503050406030204" pitchFamily="18" charset="0"/>
              </a:rPr>
              <a:t>Spiritual formation stunted: </a:t>
            </a:r>
            <a:r>
              <a:rPr lang="en-US" sz="3200" dirty="0" smtClean="0">
                <a:latin typeface="Cambria" panose="02040503050406030204" pitchFamily="18" charset="0"/>
              </a:rPr>
              <a:t>inability to believe that God is good, lack of trust, feeling unloved, loss of faith and hope …</a:t>
            </a:r>
            <a:endParaRPr lang="en-US" sz="3200" dirty="0">
              <a:latin typeface="Cambria" panose="02040503050406030204" pitchFamily="18" charset="0"/>
            </a:endParaRPr>
          </a:p>
        </p:txBody>
      </p:sp>
    </p:spTree>
    <p:extLst>
      <p:ext uri="{BB962C8B-B14F-4D97-AF65-F5344CB8AC3E}">
        <p14:creationId xmlns:p14="http://schemas.microsoft.com/office/powerpoint/2010/main" val="370905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1430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Child Sexual Abuse at Church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idx="1"/>
          </p:nvPr>
        </p:nvSpPr>
        <p:spPr/>
        <p:txBody>
          <a:bodyPr/>
          <a:lstStyle/>
          <a:p>
            <a:pPr marL="114300" indent="0">
              <a:buNone/>
            </a:pPr>
            <a:endParaRPr lang="en-US" dirty="0"/>
          </a:p>
        </p:txBody>
      </p:sp>
      <p:pic>
        <p:nvPicPr>
          <p:cNvPr id="1027" name="Picture 3" descr="\\CRCFS1\User$\bnicholas\My Documents\My Pictures\Top 5 Reas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7190" r="8485"/>
          <a:stretch/>
        </p:blipFill>
        <p:spPr bwMode="auto">
          <a:xfrm>
            <a:off x="0" y="1407309"/>
            <a:ext cx="9144000" cy="545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1143000"/>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Not Just Children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71600"/>
            <a:ext cx="7620000" cy="5334000"/>
          </a:xfrm>
        </p:spPr>
        <p:txBody>
          <a:bodyPr>
            <a:normAutofit lnSpcReduction="10000"/>
          </a:bodyPr>
          <a:lstStyle/>
          <a:p>
            <a:pPr marL="114300" indent="0">
              <a:buNone/>
            </a:pPr>
            <a:r>
              <a:rPr lang="en-US" b="1" dirty="0" smtClean="0">
                <a:solidFill>
                  <a:srgbClr val="002060"/>
                </a:solidFill>
                <a:effectLst>
                  <a:outerShdw blurRad="38100" dist="38100" dir="2700000" algn="tl">
                    <a:srgbClr val="000000">
                      <a:alpha val="43137"/>
                    </a:srgbClr>
                  </a:outerShdw>
                </a:effectLst>
                <a:latin typeface="Cambria" panose="02040503050406030204" pitchFamily="18" charset="0"/>
              </a:rPr>
              <a:t>Clergy sexual misconduct:</a:t>
            </a:r>
          </a:p>
          <a:p>
            <a:pPr marL="114300" indent="0">
              <a:buNone/>
            </a:pPr>
            <a:r>
              <a:rPr lang="en-US" sz="2800" dirty="0" smtClean="0">
                <a:latin typeface="Cambria" panose="02040503050406030204" pitchFamily="18" charset="0"/>
              </a:rPr>
              <a:t>*Over </a:t>
            </a:r>
            <a:r>
              <a:rPr lang="en-US" sz="2800" dirty="0">
                <a:latin typeface="Cambria" panose="02040503050406030204" pitchFamily="18" charset="0"/>
              </a:rPr>
              <a:t>3% of </a:t>
            </a:r>
            <a:r>
              <a:rPr lang="en-US" sz="2800" dirty="0" smtClean="0">
                <a:latin typeface="Cambria" panose="02040503050406030204" pitchFamily="18" charset="0"/>
              </a:rPr>
              <a:t>women who attend church report </a:t>
            </a:r>
            <a:r>
              <a:rPr lang="en-US" sz="2800" dirty="0">
                <a:latin typeface="Cambria" panose="02040503050406030204" pitchFamily="18" charset="0"/>
              </a:rPr>
              <a:t>that they </a:t>
            </a:r>
            <a:r>
              <a:rPr lang="en-US" sz="2800" dirty="0" smtClean="0">
                <a:latin typeface="Cambria" panose="02040503050406030204" pitchFamily="18" charset="0"/>
              </a:rPr>
              <a:t>have experienced clergy sexual misconduct (that’s 7 women in an average congregation of 400)</a:t>
            </a:r>
          </a:p>
          <a:p>
            <a:pPr marL="114300" indent="0">
              <a:buNone/>
            </a:pPr>
            <a:endParaRPr lang="en-US" sz="1400" dirty="0">
              <a:latin typeface="Cambria" panose="02040503050406030204" pitchFamily="18" charset="0"/>
            </a:endParaRPr>
          </a:p>
          <a:p>
            <a:pPr marL="114300" indent="0">
              <a:buNone/>
            </a:pPr>
            <a:r>
              <a:rPr lang="en-US" sz="2800" dirty="0" smtClean="0">
                <a:latin typeface="Cambria" panose="02040503050406030204" pitchFamily="18" charset="0"/>
              </a:rPr>
              <a:t>**“90-95% of </a:t>
            </a:r>
            <a:r>
              <a:rPr lang="en-US" sz="2800" dirty="0">
                <a:latin typeface="Cambria" panose="02040503050406030204" pitchFamily="18" charset="0"/>
              </a:rPr>
              <a:t>victims of clergy sexual misconduct are female congregants. These victims are often so trapped in confusion, guilt, shame and self-blame that they are unable to see themselves as victims.” </a:t>
            </a:r>
          </a:p>
          <a:p>
            <a:pPr marL="114300" indent="0" algn="r">
              <a:buNone/>
            </a:pPr>
            <a:r>
              <a:rPr lang="en-US" sz="1800" dirty="0">
                <a:latin typeface="Cambria" panose="02040503050406030204" pitchFamily="18" charset="0"/>
              </a:rPr>
              <a:t>*http://www.baylor.edu/clergysexualmisconduct/</a:t>
            </a:r>
          </a:p>
          <a:p>
            <a:pPr marL="114300" indent="0" algn="r">
              <a:buNone/>
            </a:pPr>
            <a:r>
              <a:rPr lang="en-US" sz="1800" dirty="0">
                <a:latin typeface="Cambria" panose="02040503050406030204" pitchFamily="18" charset="0"/>
              </a:rPr>
              <a:t>** When Pastors Prey by </a:t>
            </a:r>
            <a:r>
              <a:rPr lang="en-US" sz="1800" dirty="0" err="1">
                <a:latin typeface="Cambria" panose="02040503050406030204" pitchFamily="18" charset="0"/>
              </a:rPr>
              <a:t>Valli</a:t>
            </a:r>
            <a:r>
              <a:rPr lang="en-US" sz="1800" dirty="0">
                <a:latin typeface="Cambria" panose="02040503050406030204" pitchFamily="18" charset="0"/>
              </a:rPr>
              <a:t> </a:t>
            </a:r>
            <a:r>
              <a:rPr lang="en-US" sz="1800" dirty="0" err="1">
                <a:latin typeface="Cambria" panose="02040503050406030204" pitchFamily="18" charset="0"/>
              </a:rPr>
              <a:t>Boobal</a:t>
            </a:r>
            <a:r>
              <a:rPr lang="en-US" sz="1800" dirty="0">
                <a:latin typeface="Cambria" panose="02040503050406030204" pitchFamily="18" charset="0"/>
              </a:rPr>
              <a:t> </a:t>
            </a:r>
            <a:r>
              <a:rPr lang="en-US" sz="1800" dirty="0" err="1">
                <a:latin typeface="Cambria" panose="02040503050406030204" pitchFamily="18" charset="0"/>
              </a:rPr>
              <a:t>Batchelor</a:t>
            </a:r>
            <a:endParaRPr lang="en-US" sz="1800" dirty="0">
              <a:latin typeface="Cambria" panose="02040503050406030204" pitchFamily="18" charset="0"/>
            </a:endParaRPr>
          </a:p>
        </p:txBody>
      </p:sp>
    </p:spTree>
    <p:extLst>
      <p:ext uri="{BB962C8B-B14F-4D97-AF65-F5344CB8AC3E}">
        <p14:creationId xmlns:p14="http://schemas.microsoft.com/office/powerpoint/2010/main" val="279200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Short Course on Abuse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1"/>
          </p:nvPr>
        </p:nvSpPr>
        <p:spPr>
          <a:xfrm>
            <a:off x="381000" y="1481328"/>
            <a:ext cx="8458200" cy="4525963"/>
          </a:xfrm>
        </p:spPr>
        <p:txBody>
          <a:bodyPr>
            <a:normAutofit/>
          </a:bodyPr>
          <a:lstStyle/>
          <a:p>
            <a:endParaRPr lang="en-US" sz="3200" dirty="0" smtClean="0">
              <a:latin typeface="Cambria" panose="02040503050406030204" pitchFamily="18" charset="0"/>
            </a:endParaRPr>
          </a:p>
          <a:p>
            <a:r>
              <a:rPr lang="en-US" sz="3200" dirty="0" smtClean="0">
                <a:latin typeface="Cambria" panose="02040503050406030204" pitchFamily="18" charset="0"/>
              </a:rPr>
              <a:t>Expect </a:t>
            </a:r>
            <a:r>
              <a:rPr lang="en-US" dirty="0" smtClean="0">
                <a:latin typeface="Cambria" panose="02040503050406030204" pitchFamily="18" charset="0"/>
              </a:rPr>
              <a:t>DENIAL </a:t>
            </a:r>
            <a:r>
              <a:rPr lang="en-US" sz="3200" dirty="0" smtClean="0">
                <a:latin typeface="Cambria" panose="02040503050406030204" pitchFamily="18" charset="0"/>
              </a:rPr>
              <a:t>from everyone, including you!</a:t>
            </a:r>
          </a:p>
          <a:p>
            <a:r>
              <a:rPr lang="en-US" sz="3200" dirty="0" smtClean="0">
                <a:latin typeface="Cambria" panose="02040503050406030204" pitchFamily="18" charset="0"/>
              </a:rPr>
              <a:t>A good question to ask is, WHO HAS THE POWER?</a:t>
            </a:r>
          </a:p>
          <a:p>
            <a:r>
              <a:rPr lang="en-US" sz="3200" dirty="0" smtClean="0">
                <a:latin typeface="Cambria" panose="02040503050406030204" pitchFamily="18" charset="0"/>
              </a:rPr>
              <a:t>What you know is probably only the “TIP OF THE ICEBERG”</a:t>
            </a:r>
          </a:p>
          <a:p>
            <a:r>
              <a:rPr lang="en-US" sz="3200" dirty="0" smtClean="0">
                <a:latin typeface="Cambria" panose="02040503050406030204" pitchFamily="18" charset="0"/>
              </a:rPr>
              <a:t>Expect CHAOS when abuse is disclosed</a:t>
            </a:r>
          </a:p>
          <a:p>
            <a:pPr marL="109728" indent="0">
              <a:buNone/>
            </a:pPr>
            <a:endParaRPr lang="en-US" sz="3200" b="1" dirty="0" smtClean="0"/>
          </a:p>
          <a:p>
            <a:pPr marL="109728" indent="0">
              <a:buNone/>
            </a:pPr>
            <a:endParaRPr lang="en-US" sz="3200" dirty="0"/>
          </a:p>
          <a:p>
            <a:pPr marL="109728" indent="0">
              <a:buNone/>
            </a:pPr>
            <a:endParaRPr lang="en-US" sz="3200" dirty="0"/>
          </a:p>
        </p:txBody>
      </p:sp>
    </p:spTree>
    <p:extLst>
      <p:ext uri="{BB962C8B-B14F-4D97-AF65-F5344CB8AC3E}">
        <p14:creationId xmlns:p14="http://schemas.microsoft.com/office/powerpoint/2010/main" val="223349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erdana" pitchFamily="34" charset="0"/>
                <a:ea typeface="Verdana" pitchFamily="34" charset="0"/>
                <a:cs typeface="Verdana" pitchFamily="34" charset="0"/>
              </a:rPr>
              <a:t>The Vision</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524000"/>
            <a:ext cx="8229600" cy="4800600"/>
          </a:xfrm>
        </p:spPr>
        <p:txBody>
          <a:bodyPr>
            <a:normAutofit/>
          </a:bodyPr>
          <a:lstStyle/>
          <a:p>
            <a:pPr marL="0" marR="0" indent="0">
              <a:spcBef>
                <a:spcPts val="0"/>
              </a:spcBef>
              <a:spcAft>
                <a:spcPts val="0"/>
              </a:spcAft>
              <a:buNone/>
            </a:pP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Calibri"/>
                <a:cs typeface="Calibri"/>
              </a:rPr>
              <a:t>Imagine…</a:t>
            </a:r>
          </a:p>
          <a:p>
            <a:pPr marL="0" indent="0" algn="ctr">
              <a:spcBef>
                <a:spcPts val="0"/>
              </a:spcBef>
              <a:buNone/>
            </a:pPr>
            <a:endParaRPr lang="en-US" sz="1600" dirty="0" smtClean="0">
              <a:latin typeface="Cambria" panose="02040503050406030204" pitchFamily="18" charset="0"/>
            </a:endParaRPr>
          </a:p>
          <a:p>
            <a:pPr marL="0" indent="0" algn="ctr">
              <a:spcBef>
                <a:spcPts val="0"/>
              </a:spcBef>
              <a:buNone/>
            </a:pPr>
            <a:r>
              <a:rPr lang="en-US" sz="3200" dirty="0" smtClean="0">
                <a:latin typeface="Cambria" panose="02040503050406030204" pitchFamily="18" charset="0"/>
              </a:rPr>
              <a:t>Safe Church Ministry equips congregations in abuse awareness, prevention and response. We help build communities where </a:t>
            </a:r>
            <a:r>
              <a:rPr lang="en-US" sz="3200" dirty="0">
                <a:latin typeface="Cambria" panose="02040503050406030204" pitchFamily="18" charset="0"/>
              </a:rPr>
              <a:t>the value of each person is honored</a:t>
            </a:r>
            <a:r>
              <a:rPr lang="en-US" sz="3200" dirty="0" smtClean="0">
                <a:latin typeface="Cambria" panose="02040503050406030204" pitchFamily="18" charset="0"/>
              </a:rPr>
              <a:t>; where people </a:t>
            </a:r>
            <a:r>
              <a:rPr lang="en-US" sz="3200" dirty="0">
                <a:latin typeface="Cambria" panose="02040503050406030204" pitchFamily="18" charset="0"/>
              </a:rPr>
              <a:t>are free to worship and grow free from abuse; and where abuse has occurred, the response </a:t>
            </a:r>
            <a:r>
              <a:rPr lang="en-US" sz="3200" dirty="0" smtClean="0">
                <a:latin typeface="Cambria" panose="02040503050406030204" pitchFamily="18" charset="0"/>
              </a:rPr>
              <a:t>is compassion </a:t>
            </a:r>
            <a:r>
              <a:rPr lang="en-US" sz="3200" dirty="0">
                <a:latin typeface="Cambria" panose="02040503050406030204" pitchFamily="18" charset="0"/>
              </a:rPr>
              <a:t>and justice that foster healing.   </a:t>
            </a:r>
          </a:p>
          <a:p>
            <a:pPr marL="0" marR="0" indent="0">
              <a:spcBef>
                <a:spcPts val="0"/>
              </a:spcBef>
              <a:spcAft>
                <a:spcPts val="0"/>
              </a:spcAft>
              <a:buNone/>
            </a:pPr>
            <a:endParaRPr lang="en-US" dirty="0" smtClean="0">
              <a:latin typeface="Verdana"/>
              <a:ea typeface="Calibri"/>
              <a:cs typeface="Calibri"/>
            </a:endParaRPr>
          </a:p>
          <a:p>
            <a:pPr marL="0" marR="0" indent="0">
              <a:spcBef>
                <a:spcPts val="0"/>
              </a:spcBef>
              <a:spcAft>
                <a:spcPts val="0"/>
              </a:spcAft>
              <a:buNone/>
            </a:pPr>
            <a:endParaRPr lang="en-US" sz="1200" dirty="0" smtClean="0">
              <a:latin typeface="Verdana"/>
              <a:ea typeface="Calibri"/>
              <a:cs typeface="Calibri"/>
            </a:endParaRPr>
          </a:p>
          <a:p>
            <a:pPr marL="0" marR="0" indent="0">
              <a:spcBef>
                <a:spcPts val="0"/>
              </a:spcBef>
              <a:spcAft>
                <a:spcPts val="0"/>
              </a:spcAft>
              <a:buNone/>
            </a:pPr>
            <a:endParaRPr lang="en-US" sz="1200" dirty="0" smtClean="0">
              <a:latin typeface="Verdana"/>
              <a:ea typeface="Calibri"/>
              <a:cs typeface="Calibri"/>
            </a:endParaRPr>
          </a:p>
        </p:txBody>
      </p:sp>
    </p:spTree>
    <p:extLst>
      <p:ext uri="{BB962C8B-B14F-4D97-AF65-F5344CB8AC3E}">
        <p14:creationId xmlns:p14="http://schemas.microsoft.com/office/powerpoint/2010/main" val="17008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erdana" pitchFamily="34" charset="0"/>
                <a:ea typeface="Verdana" pitchFamily="34" charset="0"/>
                <a:cs typeface="Verdana" pitchFamily="34" charset="0"/>
              </a:rPr>
              <a:t>The Guiding Goals</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685800" y="1524000"/>
            <a:ext cx="8229600" cy="5257800"/>
          </a:xfrm>
        </p:spPr>
        <p:txBody>
          <a:bodyPr>
            <a:normAutofit/>
          </a:bodyPr>
          <a:lstStyle/>
          <a:p>
            <a:pPr marL="0" indent="0">
              <a:buNone/>
            </a:pP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rPr>
              <a:t>Safe Church Top 5:</a:t>
            </a:r>
          </a:p>
          <a:p>
            <a:pPr marL="514350" indent="-514350">
              <a:buFont typeface="+mj-lt"/>
              <a:buAutoNum type="arabicPeriod"/>
            </a:pPr>
            <a:r>
              <a:rPr lang="en-US" sz="3200" dirty="0">
                <a:latin typeface="Cambria" panose="02040503050406030204" pitchFamily="18" charset="0"/>
              </a:rPr>
              <a:t>A</a:t>
            </a:r>
            <a:r>
              <a:rPr lang="en-US" sz="3200" dirty="0" smtClean="0">
                <a:latin typeface="Cambria" panose="02040503050406030204" pitchFamily="18" charset="0"/>
              </a:rPr>
              <a:t> safe </a:t>
            </a:r>
            <a:r>
              <a:rPr lang="en-US" sz="3200" dirty="0">
                <a:latin typeface="Cambria" panose="02040503050406030204" pitchFamily="18" charset="0"/>
              </a:rPr>
              <a:t>c</a:t>
            </a:r>
            <a:r>
              <a:rPr lang="en-US" sz="3200" dirty="0" smtClean="0">
                <a:latin typeface="Cambria" panose="02040503050406030204" pitchFamily="18" charset="0"/>
              </a:rPr>
              <a:t>hurch </a:t>
            </a:r>
            <a:r>
              <a:rPr lang="en-US" sz="3200" b="1" i="1" dirty="0" smtClean="0">
                <a:latin typeface="Cambria" panose="02040503050406030204" pitchFamily="18" charset="0"/>
              </a:rPr>
              <a:t>policy</a:t>
            </a:r>
          </a:p>
          <a:p>
            <a:pPr marL="514350" indent="-514350">
              <a:buFont typeface="+mj-lt"/>
              <a:buAutoNum type="arabicPeriod"/>
            </a:pPr>
            <a:r>
              <a:rPr lang="en-US" sz="3200" dirty="0" smtClean="0">
                <a:latin typeface="Cambria" panose="02040503050406030204" pitchFamily="18" charset="0"/>
              </a:rPr>
              <a:t>A program for </a:t>
            </a:r>
            <a:r>
              <a:rPr lang="en-US" sz="3200" b="1" i="1" dirty="0" smtClean="0">
                <a:latin typeface="Cambria" panose="02040503050406030204" pitchFamily="18" charset="0"/>
              </a:rPr>
              <a:t>education</a:t>
            </a:r>
            <a:endParaRPr lang="en-US" sz="3200" dirty="0" smtClean="0">
              <a:latin typeface="Cambria" panose="02040503050406030204" pitchFamily="18" charset="0"/>
            </a:endParaRPr>
          </a:p>
          <a:p>
            <a:pPr marL="514350" indent="-514350">
              <a:buFont typeface="+mj-lt"/>
              <a:buAutoNum type="arabicPeriod"/>
            </a:pPr>
            <a:r>
              <a:rPr lang="en-US" sz="3200" dirty="0">
                <a:latin typeface="Cambria" panose="02040503050406030204" pitchFamily="18" charset="0"/>
              </a:rPr>
              <a:t>A</a:t>
            </a:r>
            <a:r>
              <a:rPr lang="en-US" sz="3200" dirty="0" smtClean="0">
                <a:latin typeface="Cambria" panose="02040503050406030204" pitchFamily="18" charset="0"/>
              </a:rPr>
              <a:t>pproved protocols for </a:t>
            </a:r>
            <a:r>
              <a:rPr lang="en-US" sz="3200" b="1" i="1" dirty="0" smtClean="0">
                <a:latin typeface="Cambria" panose="02040503050406030204" pitchFamily="18" charset="0"/>
              </a:rPr>
              <a:t>response</a:t>
            </a:r>
            <a:r>
              <a:rPr lang="en-US" sz="3200" dirty="0" smtClean="0">
                <a:latin typeface="Cambria" panose="02040503050406030204" pitchFamily="18" charset="0"/>
              </a:rPr>
              <a:t> to church leader misconduct</a:t>
            </a:r>
          </a:p>
          <a:p>
            <a:pPr marL="514350" indent="-514350">
              <a:buFont typeface="+mj-lt"/>
              <a:buAutoNum type="arabicPeriod"/>
            </a:pPr>
            <a:r>
              <a:rPr lang="en-US" sz="3200" dirty="0" smtClean="0">
                <a:latin typeface="Cambria" panose="02040503050406030204" pitchFamily="18" charset="0"/>
              </a:rPr>
              <a:t>Understanding and </a:t>
            </a:r>
            <a:r>
              <a:rPr lang="en-US" sz="3200" b="1" i="1" dirty="0" smtClean="0">
                <a:latin typeface="Cambria" panose="02040503050406030204" pitchFamily="18" charset="0"/>
              </a:rPr>
              <a:t>awareness</a:t>
            </a:r>
            <a:r>
              <a:rPr lang="en-US" sz="3200" dirty="0" smtClean="0">
                <a:latin typeface="Cambria" panose="02040503050406030204" pitchFamily="18" charset="0"/>
              </a:rPr>
              <a:t> of abuse</a:t>
            </a:r>
          </a:p>
          <a:p>
            <a:pPr marL="514350" indent="-514350">
              <a:buFont typeface="+mj-lt"/>
              <a:buAutoNum type="arabicPeriod"/>
            </a:pPr>
            <a:r>
              <a:rPr lang="en-US" sz="3200" dirty="0">
                <a:latin typeface="Cambria" panose="02040503050406030204" pitchFamily="18" charset="0"/>
              </a:rPr>
              <a:t>A</a:t>
            </a:r>
            <a:r>
              <a:rPr lang="en-US" sz="3200" dirty="0" smtClean="0">
                <a:latin typeface="Cambria" panose="02040503050406030204" pitchFamily="18" charset="0"/>
              </a:rPr>
              <a:t> </a:t>
            </a:r>
            <a:r>
              <a:rPr lang="en-US" sz="3200" b="1" i="1" dirty="0" smtClean="0">
                <a:latin typeface="Cambria" panose="02040503050406030204" pitchFamily="18" charset="0"/>
              </a:rPr>
              <a:t>commitment</a:t>
            </a:r>
            <a:r>
              <a:rPr lang="en-US" sz="3200" dirty="0" smtClean="0">
                <a:latin typeface="Cambria" panose="02040503050406030204" pitchFamily="18" charset="0"/>
              </a:rPr>
              <a:t> to safe </a:t>
            </a:r>
            <a:r>
              <a:rPr lang="en-US" sz="3200" dirty="0">
                <a:latin typeface="Cambria" panose="02040503050406030204" pitchFamily="18" charset="0"/>
              </a:rPr>
              <a:t>c</a:t>
            </a:r>
            <a:r>
              <a:rPr lang="en-US" sz="3200" dirty="0" smtClean="0">
                <a:latin typeface="Cambria" panose="02040503050406030204" pitchFamily="18" charset="0"/>
              </a:rPr>
              <a:t>hurch </a:t>
            </a:r>
            <a:r>
              <a:rPr lang="en-US" sz="3200" dirty="0">
                <a:latin typeface="Cambria" panose="02040503050406030204" pitchFamily="18" charset="0"/>
              </a:rPr>
              <a:t>m</a:t>
            </a:r>
            <a:r>
              <a:rPr lang="en-US" sz="3200" dirty="0" smtClean="0">
                <a:latin typeface="Cambria" panose="02040503050406030204" pitchFamily="18" charset="0"/>
              </a:rPr>
              <a:t>inistry (support for safe </a:t>
            </a:r>
            <a:r>
              <a:rPr lang="en-US" sz="3200" dirty="0">
                <a:latin typeface="Cambria" panose="02040503050406030204" pitchFamily="18" charset="0"/>
              </a:rPr>
              <a:t>c</a:t>
            </a:r>
            <a:r>
              <a:rPr lang="en-US" sz="3200" dirty="0" smtClean="0">
                <a:latin typeface="Cambria" panose="02040503050406030204" pitchFamily="18" charset="0"/>
              </a:rPr>
              <a:t>hurch </a:t>
            </a:r>
            <a:r>
              <a:rPr lang="en-US" sz="3200" dirty="0">
                <a:latin typeface="Cambria" panose="02040503050406030204" pitchFamily="18" charset="0"/>
              </a:rPr>
              <a:t>t</a:t>
            </a:r>
            <a:r>
              <a:rPr lang="en-US" sz="3200" dirty="0" smtClean="0">
                <a:latin typeface="Cambria" panose="02040503050406030204" pitchFamily="18" charset="0"/>
              </a:rPr>
              <a:t>eams)</a:t>
            </a:r>
          </a:p>
          <a:p>
            <a:pPr marL="0" indent="0">
              <a:buNone/>
            </a:pPr>
            <a:endParaRPr lang="en-US" sz="2600" dirty="0"/>
          </a:p>
        </p:txBody>
      </p:sp>
    </p:spTree>
    <p:extLst>
      <p:ext uri="{BB962C8B-B14F-4D97-AF65-F5344CB8AC3E}">
        <p14:creationId xmlns:p14="http://schemas.microsoft.com/office/powerpoint/2010/main" val="242132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GR-DEPT\PMA\Safe Church Ministry\Team Training\2013 New SCT Training Notebook\Safe Church Structure &amp; Mandates - PP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 t="4625" r="-413" b="3375"/>
          <a:stretch/>
        </p:blipFill>
        <p:spPr bwMode="auto">
          <a:xfrm>
            <a:off x="3479800" y="304800"/>
            <a:ext cx="5275109" cy="6279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981200"/>
            <a:ext cx="2895600" cy="3416320"/>
          </a:xfrm>
          <a:prstGeom prst="rect">
            <a:avLst/>
          </a:prstGeom>
          <a:noFill/>
        </p:spPr>
        <p:txBody>
          <a:bodyPr wrap="square" rtlCol="0">
            <a:spAutoFit/>
          </a:bodyPr>
          <a:lstStyle/>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Safe </a:t>
            </a:r>
          </a:p>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Church </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T</a:t>
            </a: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eam</a:t>
            </a:r>
          </a:p>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Mandates</a:t>
            </a:r>
          </a:p>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(from </a:t>
            </a:r>
          </a:p>
          <a:p>
            <a:pPr algn="ct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s</a:t>
            </a: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ynod)</a:t>
            </a:r>
          </a:p>
        </p:txBody>
      </p:sp>
    </p:spTree>
    <p:extLst>
      <p:ext uri="{BB962C8B-B14F-4D97-AF65-F5344CB8AC3E}">
        <p14:creationId xmlns:p14="http://schemas.microsoft.com/office/powerpoint/2010/main" val="111197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64" y="190500"/>
            <a:ext cx="8229600" cy="1143000"/>
          </a:xfrm>
        </p:spPr>
        <p:txBody>
          <a:bodyPr>
            <a:noAutofit/>
          </a:bodyPr>
          <a:lstStyle/>
          <a:p>
            <a:pPr algn="ctr"/>
            <a:r>
              <a:rPr lang="en-US" dirty="0" smtClean="0">
                <a:latin typeface="Verdana" pitchFamily="34" charset="0"/>
                <a:ea typeface="Verdana" pitchFamily="34" charset="0"/>
                <a:cs typeface="Verdana" pitchFamily="34" charset="0"/>
              </a:rPr>
              <a:t>Structure Supports Vision</a:t>
            </a:r>
            <a:endParaRPr lang="en-US" dirty="0">
              <a:latin typeface="Verdana" pitchFamily="34" charset="0"/>
              <a:ea typeface="Verdana" pitchFamily="34" charset="0"/>
              <a:cs typeface="Verdana"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371600"/>
            <a:ext cx="8375297"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2531" y="6096000"/>
            <a:ext cx="8917634" cy="523220"/>
          </a:xfrm>
          <a:prstGeom prst="rect">
            <a:avLst/>
          </a:prstGeom>
          <a:solidFill>
            <a:schemeClr val="bg1"/>
          </a:solidFill>
        </p:spPr>
        <p:txBody>
          <a:bodyPr wrap="none" rtlCol="0">
            <a:spAutoFit/>
          </a:bodyPr>
          <a:lstStyle/>
          <a:p>
            <a:r>
              <a:rPr lang="en-US" sz="2800" dirty="0" smtClean="0">
                <a:latin typeface="Cambria" panose="02040503050406030204" pitchFamily="18" charset="0"/>
              </a:rPr>
              <a:t>Ideally: Each Classis a team; each church a representative</a:t>
            </a:r>
            <a:endParaRPr lang="en-US" sz="2800" dirty="0">
              <a:latin typeface="Cambria" panose="02040503050406030204" pitchFamily="18" charset="0"/>
            </a:endParaRPr>
          </a:p>
        </p:txBody>
      </p:sp>
    </p:spTree>
    <p:extLst>
      <p:ext uri="{BB962C8B-B14F-4D97-AF65-F5344CB8AC3E}">
        <p14:creationId xmlns:p14="http://schemas.microsoft.com/office/powerpoint/2010/main" val="1455697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Safe Church at Every Level</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idx="1"/>
          </p:nvPr>
        </p:nvSpPr>
        <p:spPr>
          <a:xfrm>
            <a:off x="457200" y="1447800"/>
            <a:ext cx="4040188" cy="639762"/>
          </a:xfrm>
        </p:spPr>
        <p:txBody>
          <a:bodyPr>
            <a:noAutofit/>
          </a:bodyPr>
          <a:lstStyle/>
          <a:p>
            <a:r>
              <a:rPr lang="en-US" sz="3600"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Church Level</a:t>
            </a:r>
            <a:endParaRPr lang="en-US" sz="3600"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half" idx="2"/>
          </p:nvPr>
        </p:nvSpPr>
        <p:spPr>
          <a:xfrm>
            <a:off x="457200" y="2057400"/>
            <a:ext cx="4040188" cy="3951288"/>
          </a:xfrm>
        </p:spPr>
        <p:txBody>
          <a:bodyPr>
            <a:normAutofit/>
          </a:bodyPr>
          <a:lstStyle/>
          <a:p>
            <a:r>
              <a:rPr lang="en-US" sz="3200" dirty="0" smtClean="0">
                <a:latin typeface="Cambria" panose="02040503050406030204" pitchFamily="18" charset="0"/>
              </a:rPr>
              <a:t>Policy</a:t>
            </a:r>
          </a:p>
          <a:p>
            <a:r>
              <a:rPr lang="en-US" sz="3200" dirty="0" smtClean="0">
                <a:latin typeface="Cambria" panose="02040503050406030204" pitchFamily="18" charset="0"/>
              </a:rPr>
              <a:t>Education</a:t>
            </a:r>
          </a:p>
          <a:p>
            <a:r>
              <a:rPr lang="en-US" sz="3200" dirty="0" smtClean="0">
                <a:latin typeface="Cambria" panose="02040503050406030204" pitchFamily="18" charset="0"/>
              </a:rPr>
              <a:t>Awareness</a:t>
            </a:r>
          </a:p>
          <a:p>
            <a:r>
              <a:rPr lang="en-US" sz="3200" dirty="0" smtClean="0">
                <a:latin typeface="Cambria" panose="02040503050406030204" pitchFamily="18" charset="0"/>
              </a:rPr>
              <a:t>Support / Walk Alongside</a:t>
            </a:r>
          </a:p>
        </p:txBody>
      </p:sp>
      <p:sp>
        <p:nvSpPr>
          <p:cNvPr id="6" name="Text Placeholder 5"/>
          <p:cNvSpPr>
            <a:spLocks noGrp="1"/>
          </p:cNvSpPr>
          <p:nvPr>
            <p:ph type="body" sz="quarter" idx="3"/>
          </p:nvPr>
        </p:nvSpPr>
        <p:spPr>
          <a:xfrm>
            <a:off x="4648200" y="1447800"/>
            <a:ext cx="4041775" cy="639762"/>
          </a:xfrm>
        </p:spPr>
        <p:txBody>
          <a:bodyPr>
            <a:noAutofit/>
          </a:bodyPr>
          <a:lstStyle/>
          <a:p>
            <a:r>
              <a:rPr lang="en-US" sz="3600"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Classis Level</a:t>
            </a:r>
            <a:endParaRPr lang="en-US" sz="3600"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7" name="Content Placeholder 6"/>
          <p:cNvSpPr>
            <a:spLocks noGrp="1"/>
          </p:cNvSpPr>
          <p:nvPr>
            <p:ph sz="quarter" idx="4"/>
          </p:nvPr>
        </p:nvSpPr>
        <p:spPr>
          <a:xfrm>
            <a:off x="4648200" y="2057400"/>
            <a:ext cx="4041775" cy="3951288"/>
          </a:xfrm>
        </p:spPr>
        <p:txBody>
          <a:bodyPr>
            <a:normAutofit/>
          </a:bodyPr>
          <a:lstStyle/>
          <a:p>
            <a:r>
              <a:rPr lang="en-US" sz="3200" dirty="0" smtClean="0">
                <a:latin typeface="Cambria" panose="02040503050406030204" pitchFamily="18" charset="0"/>
              </a:rPr>
              <a:t>Support Churches and Team Members </a:t>
            </a:r>
          </a:p>
          <a:p>
            <a:r>
              <a:rPr lang="en-US" sz="3200" dirty="0" smtClean="0">
                <a:latin typeface="Cambria" panose="02040503050406030204" pitchFamily="18" charset="0"/>
              </a:rPr>
              <a:t>Ongoing Training</a:t>
            </a:r>
          </a:p>
          <a:p>
            <a:r>
              <a:rPr lang="en-US" sz="3200" dirty="0" smtClean="0">
                <a:latin typeface="Cambria" panose="02040503050406030204" pitchFamily="18" charset="0"/>
              </a:rPr>
              <a:t>Special Events</a:t>
            </a:r>
          </a:p>
          <a:p>
            <a:r>
              <a:rPr lang="en-US" sz="3200" dirty="0" smtClean="0">
                <a:latin typeface="Cambria" panose="02040503050406030204" pitchFamily="18" charset="0"/>
              </a:rPr>
              <a:t>Advisory Panel </a:t>
            </a:r>
            <a:endParaRPr lang="en-US" sz="3200" dirty="0">
              <a:latin typeface="Cambria" panose="02040503050406030204" pitchFamily="18" charset="0"/>
            </a:endParaRPr>
          </a:p>
        </p:txBody>
      </p:sp>
      <p:sp>
        <p:nvSpPr>
          <p:cNvPr id="8" name="TextBox 7"/>
          <p:cNvSpPr txBox="1"/>
          <p:nvPr/>
        </p:nvSpPr>
        <p:spPr>
          <a:xfrm>
            <a:off x="1307723" y="5105400"/>
            <a:ext cx="6327181" cy="1200329"/>
          </a:xfrm>
          <a:prstGeom prst="rect">
            <a:avLst/>
          </a:prstGeom>
          <a:noFill/>
        </p:spPr>
        <p:txBody>
          <a:bodyPr wrap="none" rtlCol="0">
            <a:spAutoFit/>
          </a:bodyPr>
          <a:lstStyle/>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rPr>
              <a:t>What Can We Do Together </a:t>
            </a:r>
          </a:p>
          <a:p>
            <a:pPr algn="ct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rPr>
              <a:t>That We Could Not Do Alone?</a:t>
            </a:r>
            <a:endParaRPr lang="en-US" sz="3600" b="1"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99011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249362"/>
          </a:xfrm>
        </p:spPr>
        <p:txBody>
          <a:bodyPr>
            <a:no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Policy: A Place to Start </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The #1 Prevention Strategy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828800"/>
            <a:ext cx="8229600" cy="4525963"/>
          </a:xfrm>
        </p:spPr>
        <p:txBody>
          <a:bodyPr/>
          <a:lstStyle/>
          <a:p>
            <a:pPr marL="0" indent="0">
              <a:buNone/>
            </a:pPr>
            <a:endParaRPr lang="en-US" sz="1600" b="1" dirty="0" smtClean="0">
              <a:latin typeface="Cambria" panose="02040503050406030204" pitchFamily="18" charset="0"/>
            </a:endParaRPr>
          </a:p>
          <a:p>
            <a:pPr marL="0" indent="0">
              <a:buNone/>
            </a:pP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rPr>
              <a:t>How would you respond?</a:t>
            </a:r>
          </a:p>
          <a:p>
            <a:r>
              <a:rPr lang="en-US" dirty="0" smtClean="0">
                <a:latin typeface="Cambria" panose="02040503050406030204" pitchFamily="18" charset="0"/>
              </a:rPr>
              <a:t>We all know each other here</a:t>
            </a:r>
          </a:p>
          <a:p>
            <a:r>
              <a:rPr lang="en-US" dirty="0" smtClean="0">
                <a:latin typeface="Cambria" panose="02040503050406030204" pitchFamily="18" charset="0"/>
              </a:rPr>
              <a:t>We just don’t have the time or resources to create a policy</a:t>
            </a:r>
          </a:p>
          <a:p>
            <a:r>
              <a:rPr lang="en-US" dirty="0" smtClean="0">
                <a:latin typeface="Cambria" panose="02040503050406030204" pitchFamily="18" charset="0"/>
              </a:rPr>
              <a:t>We don’t really have many children</a:t>
            </a:r>
            <a:endParaRPr lang="en-US" dirty="0">
              <a:latin typeface="Cambria" panose="02040503050406030204" pitchFamily="18" charset="0"/>
            </a:endParaRPr>
          </a:p>
        </p:txBody>
      </p:sp>
    </p:spTree>
    <p:extLst>
      <p:ext uri="{BB962C8B-B14F-4D97-AF65-F5344CB8AC3E}">
        <p14:creationId xmlns:p14="http://schemas.microsoft.com/office/powerpoint/2010/main" val="383904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08" y="533400"/>
            <a:ext cx="4672317" cy="3505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990" y="3037644"/>
            <a:ext cx="4268967" cy="3664165"/>
          </a:xfrm>
          <a:prstGeom prst="rect">
            <a:avLst/>
          </a:prstGeom>
        </p:spPr>
      </p:pic>
      <p:sp>
        <p:nvSpPr>
          <p:cNvPr id="7" name="TextBox 6"/>
          <p:cNvSpPr txBox="1"/>
          <p:nvPr/>
        </p:nvSpPr>
        <p:spPr>
          <a:xfrm>
            <a:off x="4953000" y="1208782"/>
            <a:ext cx="3581400" cy="1077218"/>
          </a:xfrm>
          <a:prstGeom prst="rect">
            <a:avLst/>
          </a:prstGeom>
          <a:noFill/>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Equipping </a:t>
            </a: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Congregations</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8" name="TextBox 7"/>
          <p:cNvSpPr txBox="1"/>
          <p:nvPr/>
        </p:nvSpPr>
        <p:spPr>
          <a:xfrm>
            <a:off x="533400" y="4343400"/>
            <a:ext cx="3276600" cy="2062103"/>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in Abuse Awareness, Prevention, and </a:t>
            </a: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rPr>
              <a:t>Response</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79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itchFamily="34" charset="0"/>
                <a:ea typeface="Verdana" pitchFamily="34" charset="0"/>
                <a:cs typeface="Verdana" pitchFamily="34" charset="0"/>
              </a:rPr>
              <a:t>Rationale For a Policy</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r>
              <a:rPr lang="en-US" dirty="0" smtClean="0">
                <a:latin typeface="Cambria" panose="02040503050406030204" pitchFamily="18" charset="0"/>
              </a:rPr>
              <a:t>To create a safe place in church</a:t>
            </a:r>
          </a:p>
          <a:p>
            <a:r>
              <a:rPr lang="en-US" dirty="0" smtClean="0">
                <a:latin typeface="Cambria" panose="02040503050406030204" pitchFamily="18" charset="0"/>
              </a:rPr>
              <a:t>To protect children </a:t>
            </a:r>
          </a:p>
          <a:p>
            <a:r>
              <a:rPr lang="en-US" dirty="0" smtClean="0">
                <a:latin typeface="Cambria" panose="02040503050406030204" pitchFamily="18" charset="0"/>
              </a:rPr>
              <a:t>To protect staff and volunteers</a:t>
            </a:r>
          </a:p>
          <a:p>
            <a:r>
              <a:rPr lang="en-US" dirty="0" smtClean="0">
                <a:latin typeface="Cambria" panose="02040503050406030204" pitchFamily="18" charset="0"/>
              </a:rPr>
              <a:t>To create an opportunity to talk about abuse</a:t>
            </a:r>
          </a:p>
          <a:p>
            <a:r>
              <a:rPr lang="en-US" dirty="0" smtClean="0">
                <a:latin typeface="Cambria" panose="02040503050406030204" pitchFamily="18" charset="0"/>
              </a:rPr>
              <a:t>To respond to situations of abuse</a:t>
            </a:r>
          </a:p>
          <a:p>
            <a:r>
              <a:rPr lang="en-US" dirty="0" smtClean="0">
                <a:latin typeface="Cambria" panose="02040503050406030204" pitchFamily="18" charset="0"/>
              </a:rPr>
              <a:t>To satisfy legal counsel’s request</a:t>
            </a:r>
          </a:p>
          <a:p>
            <a:r>
              <a:rPr lang="en-US" dirty="0" smtClean="0">
                <a:latin typeface="Cambria" panose="02040503050406030204" pitchFamily="18" charset="0"/>
              </a:rPr>
              <a:t>To satisfy insurance co. requirements</a:t>
            </a:r>
          </a:p>
        </p:txBody>
      </p:sp>
    </p:spTree>
    <p:extLst>
      <p:ext uri="{BB962C8B-B14F-4D97-AF65-F5344CB8AC3E}">
        <p14:creationId xmlns:p14="http://schemas.microsoft.com/office/powerpoint/2010/main" val="264115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itchFamily="34" charset="0"/>
                <a:ea typeface="Verdana" pitchFamily="34" charset="0"/>
                <a:cs typeface="Verdana" pitchFamily="34" charset="0"/>
              </a:rPr>
              <a:t>Important Considerations</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lgn="ctr">
              <a:buNone/>
            </a:pPr>
            <a:r>
              <a:rPr lang="en-US" b="1" dirty="0" smtClean="0">
                <a:solidFill>
                  <a:srgbClr val="002060"/>
                </a:solidFill>
                <a:effectLst>
                  <a:outerShdw blurRad="38100" dist="38100" dir="2700000" algn="tl">
                    <a:srgbClr val="000000">
                      <a:alpha val="43137"/>
                    </a:srgbClr>
                  </a:outerShdw>
                </a:effectLst>
                <a:latin typeface="Cambria" panose="02040503050406030204" pitchFamily="18" charset="0"/>
              </a:rPr>
              <a:t>POLICY MUST BE MAINTAINED &amp; FOLLOWED!!!</a:t>
            </a:r>
          </a:p>
          <a:p>
            <a:pPr lvl="1">
              <a:buFont typeface="Arial" pitchFamily="34" charset="0"/>
              <a:buChar char="•"/>
            </a:pPr>
            <a:r>
              <a:rPr lang="en-US" sz="3200" dirty="0" smtClean="0">
                <a:latin typeface="Cambria" panose="02040503050406030204" pitchFamily="18" charset="0"/>
              </a:rPr>
              <a:t>Keep it simple</a:t>
            </a:r>
          </a:p>
          <a:p>
            <a:pPr lvl="1">
              <a:buFont typeface="Arial" pitchFamily="34" charset="0"/>
              <a:buChar char="•"/>
            </a:pPr>
            <a:r>
              <a:rPr lang="en-US" sz="3200" dirty="0" smtClean="0">
                <a:latin typeface="Cambria" panose="02040503050406030204" pitchFamily="18" charset="0"/>
              </a:rPr>
              <a:t>Supervision and accountability </a:t>
            </a:r>
          </a:p>
          <a:p>
            <a:pPr lvl="1">
              <a:buFont typeface="Arial" pitchFamily="34" charset="0"/>
              <a:buChar char="•"/>
            </a:pPr>
            <a:r>
              <a:rPr lang="en-US" sz="3200" dirty="0" smtClean="0">
                <a:latin typeface="Cambria" panose="02040503050406030204" pitchFamily="18" charset="0"/>
              </a:rPr>
              <a:t>Regular </a:t>
            </a:r>
            <a:r>
              <a:rPr lang="en-US" sz="3200" dirty="0">
                <a:latin typeface="Cambria" panose="02040503050406030204" pitchFamily="18" charset="0"/>
              </a:rPr>
              <a:t>r</a:t>
            </a:r>
            <a:r>
              <a:rPr lang="en-US" sz="3200" dirty="0" smtClean="0">
                <a:latin typeface="Cambria" panose="02040503050406030204" pitchFamily="18" charset="0"/>
              </a:rPr>
              <a:t>eview – committee, legal counsel, insurance agent</a:t>
            </a:r>
          </a:p>
          <a:p>
            <a:pPr lvl="1">
              <a:buFont typeface="Arial" pitchFamily="34" charset="0"/>
              <a:buChar char="•"/>
            </a:pPr>
            <a:r>
              <a:rPr lang="en-US" sz="3200" dirty="0" smtClean="0">
                <a:latin typeface="Cambria" panose="02040503050406030204" pitchFamily="18" charset="0"/>
              </a:rPr>
              <a:t>Annual Training of staff &amp; volunteers</a:t>
            </a:r>
          </a:p>
          <a:p>
            <a:pPr marL="0" indent="0">
              <a:buNone/>
            </a:pPr>
            <a:endParaRPr lang="en-US" dirty="0" smtClean="0"/>
          </a:p>
        </p:txBody>
      </p:sp>
    </p:spTree>
    <p:extLst>
      <p:ext uri="{BB962C8B-B14F-4D97-AF65-F5344CB8AC3E}">
        <p14:creationId xmlns:p14="http://schemas.microsoft.com/office/powerpoint/2010/main" val="412254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Beyond Policy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b="1" dirty="0" smtClean="0">
                <a:latin typeface="Cambria" panose="02040503050406030204" pitchFamily="18" charset="0"/>
              </a:rPr>
              <a:t>Team Concept </a:t>
            </a:r>
            <a:r>
              <a:rPr lang="en-US" dirty="0" smtClean="0">
                <a:latin typeface="Cambria" panose="02040503050406030204" pitchFamily="18" charset="0"/>
              </a:rPr>
              <a:t>– Various Gifts, Skills, Interests, Contexts, Resources… </a:t>
            </a:r>
          </a:p>
          <a:p>
            <a:r>
              <a:rPr lang="en-US" b="1" dirty="0" smtClean="0">
                <a:latin typeface="Cambria" panose="02040503050406030204" pitchFamily="18" charset="0"/>
              </a:rPr>
              <a:t>Specific Callings </a:t>
            </a:r>
            <a:r>
              <a:rPr lang="en-US" dirty="0" smtClean="0">
                <a:latin typeface="Cambria" panose="02040503050406030204" pitchFamily="18" charset="0"/>
              </a:rPr>
              <a:t>– Support Groups, Recovery Programs, Advocacy, Collaboration with other Organizations …</a:t>
            </a:r>
          </a:p>
          <a:p>
            <a:r>
              <a:rPr lang="en-US" b="1" dirty="0" smtClean="0">
                <a:latin typeface="Cambria" panose="02040503050406030204" pitchFamily="18" charset="0"/>
              </a:rPr>
              <a:t>The Basic Minimum vs. The Sky’s the Limit </a:t>
            </a:r>
            <a:endParaRPr lang="en-US" sz="1600" b="1" dirty="0" smtClean="0">
              <a:effectLst>
                <a:outerShdw blurRad="38100" dist="38100" dir="2700000" algn="tl">
                  <a:srgbClr val="000000">
                    <a:alpha val="43137"/>
                  </a:srgbClr>
                </a:outerShdw>
              </a:effectLst>
              <a:latin typeface="Cambria" panose="02040503050406030204" pitchFamily="18" charset="0"/>
            </a:endParaRPr>
          </a:p>
          <a:p>
            <a:pPr marL="0" indent="0" algn="ctr">
              <a:buNone/>
            </a:pPr>
            <a:r>
              <a:rPr lang="en-US" sz="3600" b="1" dirty="0" smtClean="0">
                <a:solidFill>
                  <a:srgbClr val="002060"/>
                </a:solidFill>
                <a:effectLst>
                  <a:outerShdw blurRad="38100" dist="38100" dir="2700000" algn="tl">
                    <a:srgbClr val="000000">
                      <a:alpha val="43137"/>
                    </a:srgbClr>
                  </a:outerShdw>
                </a:effectLst>
                <a:latin typeface="Cambria" panose="02040503050406030204" pitchFamily="18" charset="0"/>
              </a:rPr>
              <a:t>What are you willing to do?</a:t>
            </a:r>
          </a:p>
        </p:txBody>
      </p:sp>
    </p:spTree>
    <p:extLst>
      <p:ext uri="{BB962C8B-B14F-4D97-AF65-F5344CB8AC3E}">
        <p14:creationId xmlns:p14="http://schemas.microsoft.com/office/powerpoint/2010/main" val="323692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ctr"/>
            <a:r>
              <a:rPr lang="en-US" dirty="0" smtClean="0">
                <a:latin typeface="Verdana" pitchFamily="34" charset="0"/>
                <a:ea typeface="Verdana" pitchFamily="34" charset="0"/>
                <a:cs typeface="Verdana" pitchFamily="34" charset="0"/>
              </a:rPr>
              <a:t>Safe Church Ministry</a:t>
            </a:r>
            <a:br>
              <a:rPr lang="en-US" dirty="0" smtClean="0">
                <a:latin typeface="Verdana" pitchFamily="34" charset="0"/>
                <a:ea typeface="Verdana" pitchFamily="34" charset="0"/>
                <a:cs typeface="Verdana" pitchFamily="34" charset="0"/>
              </a:rPr>
            </a:br>
            <a:r>
              <a:rPr lang="en-US" dirty="0" smtClean="0">
                <a:latin typeface="Verdana" pitchFamily="34" charset="0"/>
                <a:ea typeface="Verdana" pitchFamily="34" charset="0"/>
                <a:cs typeface="Verdana" pitchFamily="34" charset="0"/>
              </a:rPr>
              <a:t>A Resource for YOU</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914400" y="1828800"/>
            <a:ext cx="8229600" cy="4114800"/>
          </a:xfrm>
        </p:spPr>
        <p:txBody>
          <a:bodyPr>
            <a:normAutofit fontScale="92500" lnSpcReduction="10000"/>
          </a:bodyPr>
          <a:lstStyle/>
          <a:p>
            <a:endParaRPr lang="en-US" b="1" dirty="0" smtClean="0"/>
          </a:p>
          <a:p>
            <a:r>
              <a:rPr lang="en-US" sz="3900" b="1" dirty="0" smtClean="0">
                <a:latin typeface="Cambria" panose="02040503050406030204" pitchFamily="18" charset="0"/>
                <a:ea typeface="Verdana" panose="020B0604030504040204" pitchFamily="34" charset="0"/>
                <a:cs typeface="Verdana" panose="020B0604030504040204" pitchFamily="34" charset="0"/>
              </a:rPr>
              <a:t>Website: </a:t>
            </a:r>
            <a:r>
              <a:rPr lang="en-US" sz="3900" b="1" dirty="0" smtClean="0">
                <a:latin typeface="Cambria" panose="02040503050406030204" pitchFamily="18" charset="0"/>
                <a:ea typeface="Verdana" panose="020B0604030504040204" pitchFamily="34" charset="0"/>
                <a:cs typeface="Verdana" panose="020B0604030504040204" pitchFamily="34" charset="0"/>
                <a:hlinkClick r:id="rId3"/>
              </a:rPr>
              <a:t>www.crcna.org/safechurch</a:t>
            </a:r>
            <a:endParaRPr lang="en-US" sz="3900" b="1" dirty="0" smtClean="0">
              <a:latin typeface="Cambria" panose="02040503050406030204" pitchFamily="18" charset="0"/>
              <a:ea typeface="Verdana" panose="020B0604030504040204" pitchFamily="34" charset="0"/>
              <a:cs typeface="Verdana" panose="020B0604030504040204" pitchFamily="34" charset="0"/>
            </a:endParaRPr>
          </a:p>
          <a:p>
            <a:pPr marL="109728" indent="0">
              <a:buNone/>
            </a:pPr>
            <a:endParaRPr lang="en-US" sz="1700" b="1" dirty="0" smtClean="0">
              <a:latin typeface="Cambria" panose="02040503050406030204" pitchFamily="18" charset="0"/>
            </a:endParaRPr>
          </a:p>
          <a:p>
            <a:r>
              <a:rPr lang="en-US" sz="3500" b="1" dirty="0" smtClean="0">
                <a:latin typeface="Cambria" panose="02040503050406030204" pitchFamily="18" charset="0"/>
              </a:rPr>
              <a:t>Network: </a:t>
            </a:r>
            <a:r>
              <a:rPr lang="en-US" sz="3500" b="1" dirty="0" smtClean="0">
                <a:solidFill>
                  <a:prstClr val="black"/>
                </a:solidFill>
                <a:latin typeface="Cambria" panose="02040503050406030204" pitchFamily="18" charset="0"/>
                <a:ea typeface="Verdana" pitchFamily="34" charset="0"/>
                <a:cs typeface="Verdana" pitchFamily="34" charset="0"/>
                <a:hlinkClick r:id="rId4"/>
              </a:rPr>
              <a:t>http</a:t>
            </a:r>
            <a:r>
              <a:rPr lang="en-US" sz="3500" b="1" dirty="0">
                <a:solidFill>
                  <a:prstClr val="black"/>
                </a:solidFill>
                <a:latin typeface="Cambria" panose="02040503050406030204" pitchFamily="18" charset="0"/>
                <a:ea typeface="Verdana" pitchFamily="34" charset="0"/>
                <a:cs typeface="Verdana" pitchFamily="34" charset="0"/>
                <a:hlinkClick r:id="rId4"/>
              </a:rPr>
              <a:t>://network.crcna.org</a:t>
            </a:r>
            <a:r>
              <a:rPr lang="en-US" sz="3500" b="1" dirty="0" smtClean="0">
                <a:solidFill>
                  <a:prstClr val="black"/>
                </a:solidFill>
                <a:latin typeface="Cambria" panose="02040503050406030204" pitchFamily="18" charset="0"/>
                <a:ea typeface="Verdana" pitchFamily="34" charset="0"/>
                <a:cs typeface="Verdana" pitchFamily="34" charset="0"/>
                <a:hlinkClick r:id="rId4"/>
              </a:rPr>
              <a:t>/</a:t>
            </a:r>
            <a:r>
              <a:rPr lang="en-US" sz="3500" b="1" dirty="0" smtClean="0">
                <a:solidFill>
                  <a:prstClr val="black"/>
                </a:solidFill>
                <a:latin typeface="Cambria" panose="02040503050406030204" pitchFamily="18" charset="0"/>
                <a:ea typeface="Verdana" pitchFamily="34" charset="0"/>
                <a:cs typeface="Verdana" pitchFamily="34" charset="0"/>
              </a:rPr>
              <a:t> </a:t>
            </a:r>
            <a:endParaRPr lang="en-US" sz="3500" b="1" dirty="0">
              <a:latin typeface="Cambria" panose="02040503050406030204" pitchFamily="18" charset="0"/>
            </a:endParaRPr>
          </a:p>
          <a:p>
            <a:pPr marL="0" indent="0">
              <a:buNone/>
            </a:pPr>
            <a:endParaRPr lang="en-US" sz="1700" dirty="0" smtClean="0">
              <a:latin typeface="Cambria" panose="02040503050406030204" pitchFamily="18" charset="0"/>
            </a:endParaRPr>
          </a:p>
          <a:p>
            <a:r>
              <a:rPr lang="en-US" sz="3200" b="1" dirty="0" smtClean="0">
                <a:latin typeface="Cambria" panose="02040503050406030204" pitchFamily="18" charset="0"/>
              </a:rPr>
              <a:t>Director</a:t>
            </a:r>
            <a:r>
              <a:rPr lang="en-US" sz="3200" dirty="0">
                <a:latin typeface="Cambria" panose="02040503050406030204" pitchFamily="18" charset="0"/>
              </a:rPr>
              <a:t>:</a:t>
            </a:r>
            <a:r>
              <a:rPr lang="en-US" sz="3200" dirty="0" smtClean="0">
                <a:latin typeface="Cambria" panose="02040503050406030204" pitchFamily="18" charset="0"/>
              </a:rPr>
              <a:t> bnicholas@crcna.org </a:t>
            </a:r>
            <a:br>
              <a:rPr lang="en-US" sz="3200" dirty="0" smtClean="0">
                <a:latin typeface="Cambria" panose="02040503050406030204" pitchFamily="18" charset="0"/>
              </a:rPr>
            </a:br>
            <a:r>
              <a:rPr lang="en-US" sz="3200" dirty="0" smtClean="0">
                <a:latin typeface="Cambria" panose="02040503050406030204" pitchFamily="18" charset="0"/>
              </a:rPr>
              <a:t>		   616-224-0735</a:t>
            </a:r>
          </a:p>
          <a:p>
            <a:pPr marL="0" indent="0">
              <a:buNone/>
            </a:pPr>
            <a:endParaRPr lang="en-US" sz="1700" dirty="0" smtClean="0">
              <a:latin typeface="Cambria" panose="02040503050406030204" pitchFamily="18" charset="0"/>
            </a:endParaRPr>
          </a:p>
          <a:p>
            <a:r>
              <a:rPr lang="en-US" sz="3200" b="1" dirty="0" smtClean="0">
                <a:latin typeface="Cambria" panose="02040503050406030204" pitchFamily="18" charset="0"/>
              </a:rPr>
              <a:t>Classis and Regional Safe Church </a:t>
            </a:r>
            <a:r>
              <a:rPr lang="en-US" sz="3200" b="1" dirty="0">
                <a:latin typeface="Cambria" panose="02040503050406030204" pitchFamily="18" charset="0"/>
              </a:rPr>
              <a:t>r</a:t>
            </a:r>
            <a:r>
              <a:rPr lang="en-US" sz="3200" b="1" dirty="0" smtClean="0">
                <a:latin typeface="Cambria" panose="02040503050406030204" pitchFamily="18" charset="0"/>
              </a:rPr>
              <a:t>esources</a:t>
            </a:r>
            <a:endParaRPr lang="en-US" sz="3200" dirty="0" smtClean="0">
              <a:latin typeface="Cambria" panose="02040503050406030204" pitchFamily="18" charset="0"/>
            </a:endParaRPr>
          </a:p>
          <a:p>
            <a:pPr marL="0" indent="0">
              <a:buNone/>
            </a:pPr>
            <a:endParaRPr lang="en-US" dirty="0" smtClean="0"/>
          </a:p>
          <a:p>
            <a:endParaRPr lang="en-US" b="1" dirty="0" smtClean="0"/>
          </a:p>
        </p:txBody>
      </p:sp>
    </p:spTree>
    <p:extLst>
      <p:ext uri="{BB962C8B-B14F-4D97-AF65-F5344CB8AC3E}">
        <p14:creationId xmlns:p14="http://schemas.microsoft.com/office/powerpoint/2010/main" val="2533551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5556" b="13148"/>
          <a:stretch/>
        </p:blipFill>
        <p:spPr>
          <a:xfrm>
            <a:off x="1600201" y="1066800"/>
            <a:ext cx="5995266" cy="3673874"/>
          </a:xfrm>
          <a:prstGeom prst="rect">
            <a:avLst/>
          </a:prstGeom>
        </p:spPr>
      </p:pic>
      <p:sp>
        <p:nvSpPr>
          <p:cNvPr id="4" name="TextBox 3"/>
          <p:cNvSpPr txBox="1"/>
          <p:nvPr/>
        </p:nvSpPr>
        <p:spPr>
          <a:xfrm>
            <a:off x="2959534" y="4953000"/>
            <a:ext cx="3276599" cy="769441"/>
          </a:xfrm>
          <a:prstGeom prst="rect">
            <a:avLst/>
          </a:prstGeom>
          <a:noFill/>
        </p:spPr>
        <p:txBody>
          <a:bodyPr wrap="square" rtlCol="0">
            <a:spAutoFit/>
          </a:bodyPr>
          <a:lstStyle/>
          <a:p>
            <a:r>
              <a:rPr lang="en-US" sz="4400" b="1" dirty="0" smtClean="0">
                <a:solidFill>
                  <a:srgbClr val="002060"/>
                </a:solidFill>
              </a:rPr>
              <a:t>Questions?</a:t>
            </a:r>
            <a:endParaRPr lang="en-US" sz="4400" b="1" dirty="0">
              <a:solidFill>
                <a:srgbClr val="002060"/>
              </a:solidFill>
            </a:endParaRPr>
          </a:p>
        </p:txBody>
      </p:sp>
    </p:spTree>
    <p:extLst>
      <p:ext uri="{BB962C8B-B14F-4D97-AF65-F5344CB8AC3E}">
        <p14:creationId xmlns:p14="http://schemas.microsoft.com/office/powerpoint/2010/main" val="180056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65238"/>
          </a:xfrm>
        </p:spPr>
        <p:txBody>
          <a:bodyPr>
            <a:no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Why Should </a:t>
            </a:r>
            <a:r>
              <a:rPr lang="en-US" dirty="0">
                <a:latin typeface="Verdana" panose="020B0604030504040204" pitchFamily="34" charset="0"/>
                <a:ea typeface="Verdana" panose="020B0604030504040204" pitchFamily="34" charset="0"/>
                <a:cs typeface="Verdana" panose="020B0604030504040204" pitchFamily="34" charset="0"/>
              </a:rPr>
              <a:t>M</a:t>
            </a:r>
            <a:r>
              <a:rPr lang="en-US" dirty="0" smtClean="0">
                <a:latin typeface="Verdana" panose="020B0604030504040204" pitchFamily="34" charset="0"/>
                <a:ea typeface="Verdana" panose="020B0604030504040204" pitchFamily="34" charset="0"/>
                <a:cs typeface="Verdana" panose="020B0604030504040204" pitchFamily="34" charset="0"/>
              </a:rPr>
              <a:t>y </a:t>
            </a:r>
            <a:r>
              <a:rPr lang="en-US" dirty="0">
                <a:latin typeface="Verdana" panose="020B0604030504040204" pitchFamily="34" charset="0"/>
                <a:ea typeface="Verdana" panose="020B0604030504040204" pitchFamily="34" charset="0"/>
                <a:cs typeface="Verdana" panose="020B0604030504040204" pitchFamily="34" charset="0"/>
              </a:rPr>
              <a:t>C</a:t>
            </a:r>
            <a:r>
              <a:rPr lang="en-US" dirty="0" smtClean="0">
                <a:latin typeface="Verdana" panose="020B0604030504040204" pitchFamily="34" charset="0"/>
                <a:ea typeface="Verdana" panose="020B0604030504040204" pitchFamily="34" charset="0"/>
                <a:cs typeface="Verdana" panose="020B0604030504040204" pitchFamily="34" charset="0"/>
              </a:rPr>
              <a:t>hurch </a:t>
            </a:r>
            <a:r>
              <a:rPr lang="en-US" dirty="0">
                <a:latin typeface="Verdana" panose="020B0604030504040204" pitchFamily="34" charset="0"/>
                <a:ea typeface="Verdana" panose="020B0604030504040204" pitchFamily="34" charset="0"/>
                <a:cs typeface="Verdana" panose="020B0604030504040204" pitchFamily="34" charset="0"/>
              </a:rPr>
              <a:t>C</a:t>
            </a:r>
            <a:r>
              <a:rPr lang="en-US" dirty="0" smtClean="0">
                <a:latin typeface="Verdana" panose="020B0604030504040204" pitchFamily="34" charset="0"/>
                <a:ea typeface="Verdana" panose="020B0604030504040204" pitchFamily="34" charset="0"/>
                <a:cs typeface="Verdana" panose="020B0604030504040204" pitchFamily="34" charset="0"/>
              </a:rPr>
              <a:t>are </a:t>
            </a:r>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bout </a:t>
            </a:r>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buse?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62000" y="2057400"/>
            <a:ext cx="7467600" cy="3886200"/>
          </a:xfrm>
        </p:spPr>
        <p:txBody>
          <a:bodyPr>
            <a:normAutofit/>
          </a:bodyPr>
          <a:lstStyle/>
          <a:p>
            <a:pPr marL="0" indent="0" algn="ctr">
              <a:buNone/>
            </a:pP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rPr>
              <a:t>It’s a Spiritual Thing </a:t>
            </a:r>
          </a:p>
          <a:p>
            <a:pPr marL="0" indent="0" algn="ctr">
              <a:buNone/>
            </a:pPr>
            <a:r>
              <a:rPr lang="en-US" sz="3200" i="1" dirty="0" smtClean="0">
                <a:latin typeface="Cambria" panose="02040503050406030204" pitchFamily="18" charset="0"/>
              </a:rPr>
              <a:t>Our </a:t>
            </a:r>
            <a:r>
              <a:rPr lang="en-US" sz="3200" i="1" dirty="0">
                <a:latin typeface="Cambria" panose="02040503050406030204" pitchFamily="18" charset="0"/>
              </a:rPr>
              <a:t>struggle is not against flesh and blood, but against the rulers, against the authorities, against the powers of this dark world and against the spiritual forces of evil in the heavenly </a:t>
            </a:r>
            <a:r>
              <a:rPr lang="en-US" sz="3200" i="1" dirty="0" smtClean="0">
                <a:latin typeface="Cambria" panose="02040503050406030204" pitchFamily="18" charset="0"/>
              </a:rPr>
              <a:t>realms.</a:t>
            </a:r>
          </a:p>
          <a:p>
            <a:pPr marL="0" indent="0">
              <a:buNone/>
            </a:pPr>
            <a:r>
              <a:rPr lang="en-US" sz="2400" dirty="0" smtClean="0">
                <a:latin typeface="Cambria" panose="02040503050406030204" pitchFamily="18" charset="0"/>
              </a:rPr>
              <a:t>-</a:t>
            </a:r>
            <a:r>
              <a:rPr lang="en-US" sz="2400" b="1" dirty="0" smtClean="0">
                <a:latin typeface="Cambria" panose="02040503050406030204" pitchFamily="18" charset="0"/>
              </a:rPr>
              <a:t>Ephesians 6:12</a:t>
            </a:r>
          </a:p>
        </p:txBody>
      </p:sp>
    </p:spTree>
    <p:extLst>
      <p:ext uri="{BB962C8B-B14F-4D97-AF65-F5344CB8AC3E}">
        <p14:creationId xmlns:p14="http://schemas.microsoft.com/office/powerpoint/2010/main" val="188066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pPr algn="ctr"/>
            <a:r>
              <a:rPr lang="en-US" dirty="0" smtClean="0">
                <a:latin typeface="Verdana" pitchFamily="34" charset="0"/>
                <a:ea typeface="Verdana" pitchFamily="34" charset="0"/>
                <a:cs typeface="Verdana" pitchFamily="34" charset="0"/>
              </a:rPr>
              <a:t>Bible Beginnings</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76400"/>
            <a:ext cx="8229600" cy="4800600"/>
          </a:xfrm>
        </p:spPr>
        <p:txBody>
          <a:bodyPr/>
          <a:lstStyle/>
          <a:p>
            <a:pPr marL="0" indent="0" algn="ctr">
              <a:buNone/>
            </a:pPr>
            <a:r>
              <a:rPr lang="en-US" sz="3200" i="1" dirty="0">
                <a:latin typeface="Cambria" panose="02040503050406030204" pitchFamily="18" charset="0"/>
              </a:rPr>
              <a:t>God created human beings in his own image,</a:t>
            </a:r>
            <a:br>
              <a:rPr lang="en-US" sz="3200" i="1" dirty="0">
                <a:latin typeface="Cambria" panose="02040503050406030204" pitchFamily="18" charset="0"/>
              </a:rPr>
            </a:br>
            <a:r>
              <a:rPr lang="en-US" sz="3200" i="1" dirty="0">
                <a:latin typeface="Cambria" panose="02040503050406030204" pitchFamily="18" charset="0"/>
              </a:rPr>
              <a:t>    in the image of God he created them;</a:t>
            </a:r>
            <a:br>
              <a:rPr lang="en-US" sz="3200" i="1" dirty="0">
                <a:latin typeface="Cambria" panose="02040503050406030204" pitchFamily="18" charset="0"/>
              </a:rPr>
            </a:br>
            <a:r>
              <a:rPr lang="en-US" sz="3200" i="1" dirty="0">
                <a:latin typeface="Cambria" panose="02040503050406030204" pitchFamily="18" charset="0"/>
              </a:rPr>
              <a:t>    male and female he created them</a:t>
            </a:r>
            <a:r>
              <a:rPr lang="en-US" sz="3200" i="1" dirty="0" smtClean="0">
                <a:latin typeface="Cambria" panose="02040503050406030204" pitchFamily="18" charset="0"/>
              </a:rPr>
              <a:t>. …</a:t>
            </a:r>
          </a:p>
          <a:p>
            <a:pPr marL="0" indent="0" algn="ctr">
              <a:buNone/>
            </a:pPr>
            <a:r>
              <a:rPr lang="en-US" sz="3200" i="1" dirty="0" smtClean="0">
                <a:latin typeface="Cambria" panose="02040503050406030204" pitchFamily="18" charset="0"/>
              </a:rPr>
              <a:t>And God saw all that he had made, and it was very good.</a:t>
            </a:r>
          </a:p>
          <a:p>
            <a:pPr marL="0" indent="0">
              <a:buNone/>
            </a:pPr>
            <a:r>
              <a:rPr lang="en-US" sz="2400" b="1" dirty="0" smtClean="0">
                <a:latin typeface="Cambria" panose="02040503050406030204" pitchFamily="18" charset="0"/>
              </a:rPr>
              <a:t>- Genesis 1:27 &amp; 31</a:t>
            </a:r>
            <a:endParaRPr lang="en-US" sz="2400" b="1" dirty="0">
              <a:latin typeface="Cambria" panose="02040503050406030204" pitchFamily="18" charset="0"/>
            </a:endParaRPr>
          </a:p>
          <a:p>
            <a:pPr marL="0" indent="0">
              <a:buNone/>
            </a:pPr>
            <a:endParaRPr lang="en-US" sz="1600" dirty="0" smtClean="0">
              <a:latin typeface="Cambria" panose="02040503050406030204" pitchFamily="18" charset="0"/>
            </a:endParaRPr>
          </a:p>
          <a:p>
            <a:pPr marL="0" indent="0" algn="ctr">
              <a:buNone/>
            </a:pP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rPr>
              <a:t>Humans, male and female, in God’s very image!</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5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dirty="0" smtClean="0">
                <a:latin typeface="Verdana" pitchFamily="34" charset="0"/>
                <a:ea typeface="Verdana" pitchFamily="34" charset="0"/>
                <a:cs typeface="Verdana" pitchFamily="34" charset="0"/>
              </a:rPr>
              <a:t>It’s Contrary to God’s Way</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752600"/>
            <a:ext cx="4114800" cy="4525963"/>
          </a:xfrm>
        </p:spPr>
        <p:txBody>
          <a:bodyPr>
            <a:normAutofit/>
          </a:bodyPr>
          <a:lstStyle/>
          <a:p>
            <a:pPr marL="0" lvl="0" indent="0" algn="ctr">
              <a:buNone/>
            </a:pPr>
            <a:r>
              <a:rPr lang="en-US" sz="3200" i="1" dirty="0" smtClean="0">
                <a:latin typeface="Cambria" panose="02040503050406030204" pitchFamily="18" charset="0"/>
              </a:rPr>
              <a:t>“In humility value others above yourselves,  not looking to your own interests but each of you to the interests of the others.” </a:t>
            </a:r>
          </a:p>
          <a:p>
            <a:pPr marL="0" lvl="0" indent="0">
              <a:buNone/>
            </a:pPr>
            <a:r>
              <a:rPr lang="en-US" sz="2400" i="1" dirty="0" smtClean="0">
                <a:latin typeface="Cambria" panose="02040503050406030204" pitchFamily="18" charset="0"/>
              </a:rPr>
              <a:t>- </a:t>
            </a:r>
            <a:r>
              <a:rPr lang="en-US" sz="2400" b="1" dirty="0" smtClean="0">
                <a:latin typeface="Cambria" panose="02040503050406030204" pitchFamily="18" charset="0"/>
              </a:rPr>
              <a:t>Philippians 2:3-4  </a:t>
            </a:r>
          </a:p>
          <a:p>
            <a:pPr marL="0" lvl="0" indent="0">
              <a:buNone/>
            </a:pPr>
            <a:endParaRPr lang="en-US" sz="1600" b="1" dirty="0" smtClean="0">
              <a:solidFill>
                <a:prstClr val="black"/>
              </a:solidFill>
              <a:latin typeface="Cambria" panose="02040503050406030204" pitchFamily="18" charset="0"/>
            </a:endParaRPr>
          </a:p>
        </p:txBody>
      </p:sp>
      <p:pic>
        <p:nvPicPr>
          <p:cNvPr id="4098" name="Picture 2" descr="\\CRCFS1\User$\bnicholas\My Documents\My Pictures\cros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447800"/>
            <a:ext cx="3419398" cy="522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3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dirty="0" smtClean="0">
                <a:latin typeface="Verdana" pitchFamily="34" charset="0"/>
                <a:ea typeface="Verdana" pitchFamily="34" charset="0"/>
                <a:cs typeface="Verdana" pitchFamily="34" charset="0"/>
              </a:rPr>
              <a:t>We Are One Body</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5029200"/>
          </a:xfrm>
        </p:spPr>
        <p:txBody>
          <a:bodyPr>
            <a:normAutofit/>
          </a:bodyPr>
          <a:lstStyle/>
          <a:p>
            <a:pPr marL="0" indent="0" algn="ctr">
              <a:buNone/>
            </a:pPr>
            <a:endParaRPr lang="en-US" sz="1600" i="1" dirty="0" smtClean="0"/>
          </a:p>
          <a:p>
            <a:pPr marL="0" indent="0" algn="ctr">
              <a:buNone/>
            </a:pPr>
            <a:r>
              <a:rPr lang="en-US" sz="3200" i="1" dirty="0" smtClean="0">
                <a:latin typeface="Cambria" panose="02040503050406030204" pitchFamily="18" charset="0"/>
              </a:rPr>
              <a:t>“From </a:t>
            </a:r>
            <a:r>
              <a:rPr lang="en-US" sz="3200" i="1" dirty="0">
                <a:latin typeface="Cambria" panose="02040503050406030204" pitchFamily="18" charset="0"/>
              </a:rPr>
              <a:t>him the whole body, joined and held together by every supporting ligament, grows and builds itself up in love, as each part does its </a:t>
            </a:r>
            <a:r>
              <a:rPr lang="en-US" sz="3200" i="1" dirty="0" smtClean="0">
                <a:latin typeface="Cambria" panose="02040503050406030204" pitchFamily="18" charset="0"/>
              </a:rPr>
              <a:t>work.” </a:t>
            </a:r>
            <a:r>
              <a:rPr lang="en-US" sz="3200" dirty="0" smtClean="0">
                <a:latin typeface="Cambria" panose="02040503050406030204" pitchFamily="18" charset="0"/>
              </a:rPr>
              <a:t> </a:t>
            </a:r>
          </a:p>
          <a:p>
            <a:pPr marL="0" indent="0">
              <a:buNone/>
            </a:pPr>
            <a:r>
              <a:rPr lang="en-US" sz="2400" b="1" dirty="0" smtClean="0">
                <a:latin typeface="Cambria" panose="02040503050406030204" pitchFamily="18" charset="0"/>
              </a:rPr>
              <a:t>- Ephesians 4:16</a:t>
            </a:r>
          </a:p>
          <a:p>
            <a:pPr marL="0" indent="0">
              <a:buNone/>
            </a:pPr>
            <a:endParaRPr lang="en-US" sz="1600" b="1" dirty="0">
              <a:latin typeface="Cambria" panose="02040503050406030204" pitchFamily="18" charset="0"/>
            </a:endParaRPr>
          </a:p>
          <a:p>
            <a:pPr marL="0" indent="0" algn="ctr">
              <a:buNone/>
            </a:pP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rPr>
              <a:t>When one member hurts, </a:t>
            </a:r>
          </a:p>
          <a:p>
            <a:pPr marL="0" indent="0" algn="ctr">
              <a:buNone/>
            </a:pPr>
            <a:r>
              <a:rPr lang="en-US" sz="3200" b="1" dirty="0" smtClean="0">
                <a:solidFill>
                  <a:srgbClr val="002060"/>
                </a:solidFill>
                <a:effectLst>
                  <a:outerShdw blurRad="38100" dist="38100" dir="2700000" algn="tl">
                    <a:srgbClr val="000000">
                      <a:alpha val="43137"/>
                    </a:srgbClr>
                  </a:outerShdw>
                </a:effectLst>
                <a:latin typeface="Cambria" panose="02040503050406030204" pitchFamily="18" charset="0"/>
              </a:rPr>
              <a:t>it affects the whole body. </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179158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dirty="0" smtClean="0">
                <a:latin typeface="Verdana" pitchFamily="34" charset="0"/>
                <a:ea typeface="Verdana" pitchFamily="34" charset="0"/>
                <a:cs typeface="Verdana" pitchFamily="34" charset="0"/>
              </a:rPr>
              <a:t>A Light to the World</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038600" y="1828800"/>
            <a:ext cx="4648200" cy="4648200"/>
          </a:xfrm>
        </p:spPr>
        <p:txBody>
          <a:bodyPr>
            <a:normAutofit/>
          </a:bodyPr>
          <a:lstStyle/>
          <a:p>
            <a:pPr marL="0" indent="0" algn="ctr">
              <a:buNone/>
            </a:pPr>
            <a:r>
              <a:rPr lang="en-US" sz="3200" i="1" dirty="0" smtClean="0">
                <a:latin typeface="Cambria" panose="02040503050406030204" pitchFamily="18" charset="0"/>
              </a:rPr>
              <a:t>“You </a:t>
            </a:r>
            <a:r>
              <a:rPr lang="en-US" sz="3200" i="1" dirty="0">
                <a:latin typeface="Cambria" panose="02040503050406030204" pitchFamily="18" charset="0"/>
              </a:rPr>
              <a:t>are the light of the world. A city on a hill cannot be </a:t>
            </a:r>
            <a:r>
              <a:rPr lang="en-US" sz="3200" i="1" dirty="0" smtClean="0">
                <a:latin typeface="Cambria" panose="02040503050406030204" pitchFamily="18" charset="0"/>
              </a:rPr>
              <a:t>hidden… </a:t>
            </a:r>
            <a:r>
              <a:rPr lang="en-US" sz="3200" i="1" dirty="0">
                <a:latin typeface="Cambria" panose="02040503050406030204" pitchFamily="18" charset="0"/>
              </a:rPr>
              <a:t>let your light shine before others, that they may see your good deeds and glorify your Father in heaven. </a:t>
            </a:r>
            <a:r>
              <a:rPr lang="en-US" sz="3200" i="1" dirty="0" smtClean="0">
                <a:latin typeface="Cambria" panose="02040503050406030204" pitchFamily="18" charset="0"/>
              </a:rPr>
              <a:t> </a:t>
            </a:r>
          </a:p>
          <a:p>
            <a:pPr marL="0" indent="0">
              <a:buNone/>
            </a:pPr>
            <a:r>
              <a:rPr lang="en-US" sz="3200" b="1" i="1" dirty="0" smtClean="0">
                <a:latin typeface="Cambria" panose="02040503050406030204" pitchFamily="18" charset="0"/>
              </a:rPr>
              <a:t>- </a:t>
            </a:r>
            <a:r>
              <a:rPr lang="en-US" sz="2400" b="1" i="1" dirty="0" smtClean="0">
                <a:latin typeface="Cambria" panose="02040503050406030204" pitchFamily="18" charset="0"/>
              </a:rPr>
              <a:t>Matthew 5:14-16</a:t>
            </a:r>
          </a:p>
          <a:p>
            <a:pPr marL="0" indent="0">
              <a:buNone/>
            </a:pPr>
            <a:endParaRPr lang="en-US" sz="2400" b="1" i="1" dirty="0" smtClean="0">
              <a:latin typeface="Cambria" panose="02040503050406030204" pitchFamily="18" charset="0"/>
            </a:endParaRPr>
          </a:p>
        </p:txBody>
      </p:sp>
      <p:pic>
        <p:nvPicPr>
          <p:cNvPr id="2051" name="Picture 3" descr="\\CRCFS1\User$\bnicholas\My Documents\My Pictures\Phone Pics 11-2015\20151018_0954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47"/>
          <a:stretch/>
        </p:blipFill>
        <p:spPr bwMode="auto">
          <a:xfrm rot="5400000">
            <a:off x="500204" y="1773096"/>
            <a:ext cx="3581402" cy="369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52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Verdana" pitchFamily="34" charset="0"/>
                <a:ea typeface="Verdana" pitchFamily="34" charset="0"/>
                <a:cs typeface="Verdana" pitchFamily="34" charset="0"/>
              </a:rPr>
              <a:t>Jesus Loves Children</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447800"/>
            <a:ext cx="8229600" cy="4876800"/>
          </a:xfrm>
        </p:spPr>
        <p:txBody>
          <a:bodyPr>
            <a:noAutofit/>
          </a:bodyPr>
          <a:lstStyle/>
          <a:p>
            <a:pPr marL="0" lvl="0" indent="0" algn="ctr">
              <a:buNone/>
            </a:pPr>
            <a:r>
              <a:rPr lang="en-US" sz="3200" i="1" dirty="0" smtClean="0">
                <a:solidFill>
                  <a:prstClr val="black"/>
                </a:solidFill>
                <a:latin typeface="Cambria" panose="02040503050406030204" pitchFamily="18" charset="0"/>
                <a:ea typeface="Verdana" pitchFamily="34" charset="0"/>
                <a:cs typeface="Verdana" pitchFamily="34" charset="0"/>
              </a:rPr>
              <a:t>“</a:t>
            </a:r>
            <a:r>
              <a:rPr lang="en-US" sz="3200" i="1" dirty="0">
                <a:solidFill>
                  <a:prstClr val="black"/>
                </a:solidFill>
                <a:latin typeface="Cambria" panose="02040503050406030204" pitchFamily="18" charset="0"/>
                <a:ea typeface="Verdana" pitchFamily="34" charset="0"/>
                <a:cs typeface="Verdana" pitchFamily="34" charset="0"/>
              </a:rPr>
              <a:t>If anyone causes one of these little ones—those who believe in me—to stumble, it would be better for them if a large millstone were hung around their neck and they were drowned in the d</a:t>
            </a:r>
            <a:r>
              <a:rPr lang="en-US" sz="3200" i="1" dirty="0" smtClean="0">
                <a:solidFill>
                  <a:prstClr val="black"/>
                </a:solidFill>
                <a:latin typeface="Cambria" panose="02040503050406030204" pitchFamily="18" charset="0"/>
                <a:ea typeface="Verdana" pitchFamily="34" charset="0"/>
                <a:cs typeface="Verdana" pitchFamily="34" charset="0"/>
              </a:rPr>
              <a:t>epths </a:t>
            </a:r>
            <a:r>
              <a:rPr lang="en-US" sz="3200" i="1" dirty="0">
                <a:solidFill>
                  <a:prstClr val="black"/>
                </a:solidFill>
                <a:latin typeface="Cambria" panose="02040503050406030204" pitchFamily="18" charset="0"/>
                <a:ea typeface="Verdana" pitchFamily="34" charset="0"/>
                <a:cs typeface="Verdana" pitchFamily="34" charset="0"/>
              </a:rPr>
              <a:t>of the </a:t>
            </a:r>
            <a:r>
              <a:rPr lang="en-US" sz="3200" i="1" dirty="0" smtClean="0">
                <a:solidFill>
                  <a:prstClr val="black"/>
                </a:solidFill>
                <a:latin typeface="Cambria" panose="02040503050406030204" pitchFamily="18" charset="0"/>
                <a:ea typeface="Verdana" pitchFamily="34" charset="0"/>
                <a:cs typeface="Verdana" pitchFamily="34" charset="0"/>
              </a:rPr>
              <a:t>sea.”</a:t>
            </a:r>
          </a:p>
          <a:p>
            <a:pPr marL="0" lvl="0" indent="0">
              <a:buNone/>
            </a:pPr>
            <a:r>
              <a:rPr lang="en-US" sz="2400" b="1" i="1" dirty="0" smtClean="0">
                <a:solidFill>
                  <a:prstClr val="black"/>
                </a:solidFill>
                <a:latin typeface="Cambria" panose="02040503050406030204" pitchFamily="18" charset="0"/>
                <a:ea typeface="Verdana" pitchFamily="34" charset="0"/>
                <a:cs typeface="Verdana" pitchFamily="34" charset="0"/>
              </a:rPr>
              <a:t>- </a:t>
            </a:r>
            <a:r>
              <a:rPr lang="en-US" sz="2400" b="1" dirty="0" smtClean="0">
                <a:solidFill>
                  <a:prstClr val="black"/>
                </a:solidFill>
                <a:latin typeface="Cambria" panose="02040503050406030204" pitchFamily="18" charset="0"/>
                <a:ea typeface="Verdana" pitchFamily="34" charset="0"/>
                <a:cs typeface="Verdana" pitchFamily="34" charset="0"/>
              </a:rPr>
              <a:t>Matthew 18:6</a:t>
            </a:r>
            <a:endParaRPr lang="en-US" sz="2400" b="1" i="1" dirty="0" smtClean="0">
              <a:solidFill>
                <a:prstClr val="black"/>
              </a:solidFill>
              <a:latin typeface="Cambria" panose="02040503050406030204" pitchFamily="18" charset="0"/>
              <a:ea typeface="Verdana" pitchFamily="34" charset="0"/>
              <a:cs typeface="Verdana" pitchFamily="34" charset="0"/>
            </a:endParaRPr>
          </a:p>
          <a:p>
            <a:pPr marL="0" lvl="0" indent="0">
              <a:buNone/>
            </a:pPr>
            <a:endParaRPr lang="en-US" sz="1600" b="1" i="1" dirty="0">
              <a:solidFill>
                <a:prstClr val="black"/>
              </a:solidFill>
              <a:latin typeface="Cambria" panose="02040503050406030204" pitchFamily="18" charset="0"/>
              <a:ea typeface="Verdana" pitchFamily="34" charset="0"/>
              <a:cs typeface="Verdana" pitchFamily="34" charset="0"/>
            </a:endParaRPr>
          </a:p>
        </p:txBody>
      </p:sp>
      <p:pic>
        <p:nvPicPr>
          <p:cNvPr id="5122" name="Picture 2" descr="\\CRCFS1\User$\bnicholas\My Documents\My Pictures\Jesus with Childre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01" t="51130" r="29037" b="1"/>
          <a:stretch/>
        </p:blipFill>
        <p:spPr bwMode="auto">
          <a:xfrm>
            <a:off x="3733800" y="4146959"/>
            <a:ext cx="4800600" cy="252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0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pPr algn="ctr"/>
            <a:r>
              <a:rPr lang="en-US" dirty="0" smtClean="0">
                <a:latin typeface="Verdana" pitchFamily="34" charset="0"/>
                <a:ea typeface="Verdana" pitchFamily="34" charset="0"/>
                <a:cs typeface="Verdana" pitchFamily="34" charset="0"/>
              </a:rPr>
              <a:t>It’s Real &amp; Has Real Impacts</a:t>
            </a:r>
            <a:endParaRPr lang="en-US"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4343400"/>
          </a:xfrm>
        </p:spPr>
        <p:txBody>
          <a:bodyPr>
            <a:normAutofit/>
          </a:bodyPr>
          <a:lstStyle/>
          <a:p>
            <a:r>
              <a:rPr lang="en-US" sz="3200" b="1" dirty="0" smtClean="0">
                <a:latin typeface="Cambria" panose="02040503050406030204" pitchFamily="18" charset="0"/>
              </a:rPr>
              <a:t>Child sexual abuse: </a:t>
            </a:r>
            <a:r>
              <a:rPr lang="en-US" sz="3200" dirty="0" smtClean="0">
                <a:latin typeface="Cambria" panose="02040503050406030204" pitchFamily="18" charset="0"/>
              </a:rPr>
              <a:t>1 in 4 girls, 1 in 6 boys</a:t>
            </a:r>
            <a:r>
              <a:rPr lang="en-US" sz="3200" dirty="0">
                <a:latin typeface="Cambria" panose="02040503050406030204" pitchFamily="18" charset="0"/>
              </a:rPr>
              <a:t> </a:t>
            </a:r>
          </a:p>
          <a:p>
            <a:r>
              <a:rPr lang="en-US" sz="3200" b="1" dirty="0" smtClean="0">
                <a:latin typeface="Cambria" panose="02040503050406030204" pitchFamily="18" charset="0"/>
              </a:rPr>
              <a:t>Rape: </a:t>
            </a:r>
            <a:r>
              <a:rPr lang="en-US" sz="3200" dirty="0" smtClean="0">
                <a:latin typeface="Cambria" panose="02040503050406030204" pitchFamily="18" charset="0"/>
              </a:rPr>
              <a:t>1 in 5 women, 1 in 71 men</a:t>
            </a:r>
            <a:r>
              <a:rPr lang="en-US" sz="3200" dirty="0">
                <a:latin typeface="Cambria" panose="02040503050406030204" pitchFamily="18" charset="0"/>
              </a:rPr>
              <a:t> </a:t>
            </a:r>
          </a:p>
          <a:p>
            <a:r>
              <a:rPr lang="en-US" sz="3200" b="1" dirty="0" smtClean="0">
                <a:latin typeface="Cambria" panose="02040503050406030204" pitchFamily="18" charset="0"/>
              </a:rPr>
              <a:t>Intimate partner violence: </a:t>
            </a:r>
            <a:r>
              <a:rPr lang="en-US" sz="3200" dirty="0" smtClean="0">
                <a:latin typeface="Cambria" panose="02040503050406030204" pitchFamily="18" charset="0"/>
              </a:rPr>
              <a:t>1 in 3 women, 1 in 4 men</a:t>
            </a:r>
            <a:endParaRPr lang="en-US" sz="3200" b="1" dirty="0" smtClean="0">
              <a:latin typeface="Cambria" panose="02040503050406030204" pitchFamily="18" charset="0"/>
            </a:endParaRPr>
          </a:p>
          <a:p>
            <a:r>
              <a:rPr lang="en-US" sz="3200" b="1" dirty="0" smtClean="0">
                <a:latin typeface="Cambria" panose="02040503050406030204" pitchFamily="18" charset="0"/>
              </a:rPr>
              <a:t>Teen dating violence: </a:t>
            </a:r>
            <a:r>
              <a:rPr lang="en-US" sz="3200" dirty="0" smtClean="0">
                <a:latin typeface="Cambria" panose="02040503050406030204" pitchFamily="18" charset="0"/>
              </a:rPr>
              <a:t>10</a:t>
            </a:r>
            <a:r>
              <a:rPr lang="en-US" sz="3200" dirty="0">
                <a:latin typeface="Cambria" panose="02040503050406030204" pitchFamily="18" charset="0"/>
              </a:rPr>
              <a:t>% </a:t>
            </a:r>
            <a:r>
              <a:rPr lang="en-US" sz="3200" dirty="0" smtClean="0">
                <a:latin typeface="Cambria" panose="02040503050406030204" pitchFamily="18" charset="0"/>
              </a:rPr>
              <a:t>of high school students hurt in the past </a:t>
            </a:r>
            <a:r>
              <a:rPr lang="en-US" sz="3200" dirty="0">
                <a:latin typeface="Cambria" panose="02040503050406030204" pitchFamily="18" charset="0"/>
              </a:rPr>
              <a:t>12 </a:t>
            </a:r>
            <a:r>
              <a:rPr lang="en-US" sz="3200" dirty="0" smtClean="0">
                <a:latin typeface="Cambria" panose="02040503050406030204" pitchFamily="18" charset="0"/>
              </a:rPr>
              <a:t>months</a:t>
            </a:r>
            <a:endParaRPr lang="en-US" sz="3200" b="1" dirty="0">
              <a:latin typeface="Cambria" panose="02040503050406030204" pitchFamily="18" charset="0"/>
            </a:endParaRPr>
          </a:p>
        </p:txBody>
      </p:sp>
    </p:spTree>
    <p:extLst>
      <p:ext uri="{BB962C8B-B14F-4D97-AF65-F5344CB8AC3E}">
        <p14:creationId xmlns:p14="http://schemas.microsoft.com/office/powerpoint/2010/main" val="392802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8430</TotalTime>
  <Words>2742</Words>
  <Application>Microsoft Office PowerPoint</Application>
  <PresentationFormat>On-screen Show (4:3)</PresentationFormat>
  <Paragraphs>252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Why Should My Church Care About Abuse?</vt:lpstr>
      <vt:lpstr>Bible Beginnings</vt:lpstr>
      <vt:lpstr>It’s Contrary to God’s Way</vt:lpstr>
      <vt:lpstr>We Are One Body</vt:lpstr>
      <vt:lpstr>A Light to the World</vt:lpstr>
      <vt:lpstr>Jesus Loves Children</vt:lpstr>
      <vt:lpstr>It’s Real &amp; Has Real Impacts</vt:lpstr>
      <vt:lpstr>Impacts on Children &amp; Adults</vt:lpstr>
      <vt:lpstr>Child Sexual Abuse at Church</vt:lpstr>
      <vt:lpstr>Not Just Children</vt:lpstr>
      <vt:lpstr>The Short Course on Abuse</vt:lpstr>
      <vt:lpstr>The Vision</vt:lpstr>
      <vt:lpstr>The Guiding Goals</vt:lpstr>
      <vt:lpstr>PowerPoint Presentation</vt:lpstr>
      <vt:lpstr>Structure Supports Vision</vt:lpstr>
      <vt:lpstr>Safe Church at Every Level</vt:lpstr>
      <vt:lpstr>Policy: A Place to Start  The #1 Prevention Strategy</vt:lpstr>
      <vt:lpstr>Rationale For a Policy</vt:lpstr>
      <vt:lpstr>Important Considerations</vt:lpstr>
      <vt:lpstr>Beyond Policy …</vt:lpstr>
      <vt:lpstr>Safe Church Ministry A Resource for YOU</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Ministry</dc:title>
  <dc:creator>Bonnie Nicholas</dc:creator>
  <cp:lastModifiedBy>Bonnie Nicholas</cp:lastModifiedBy>
  <cp:revision>437</cp:revision>
  <cp:lastPrinted>2016-09-15T19:25:16Z</cp:lastPrinted>
  <dcterms:created xsi:type="dcterms:W3CDTF">2011-07-18T17:41:57Z</dcterms:created>
  <dcterms:modified xsi:type="dcterms:W3CDTF">2017-02-17T20:04:51Z</dcterms:modified>
</cp:coreProperties>
</file>