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5"/>
  </p:notesMasterIdLst>
  <p:sldIdLst>
    <p:sldId id="256" r:id="rId2"/>
    <p:sldId id="258" r:id="rId3"/>
    <p:sldId id="284" r:id="rId4"/>
    <p:sldId id="278" r:id="rId5"/>
    <p:sldId id="267" r:id="rId6"/>
    <p:sldId id="280" r:id="rId7"/>
    <p:sldId id="292" r:id="rId8"/>
    <p:sldId id="279" r:id="rId9"/>
    <p:sldId id="260" r:id="rId10"/>
    <p:sldId id="291" r:id="rId11"/>
    <p:sldId id="263" r:id="rId12"/>
    <p:sldId id="281" r:id="rId13"/>
    <p:sldId id="286" r:id="rId14"/>
    <p:sldId id="299" r:id="rId15"/>
    <p:sldId id="282" r:id="rId16"/>
    <p:sldId id="269" r:id="rId17"/>
    <p:sldId id="271" r:id="rId18"/>
    <p:sldId id="294" r:id="rId19"/>
    <p:sldId id="283" r:id="rId20"/>
    <p:sldId id="298" r:id="rId21"/>
    <p:sldId id="272" r:id="rId22"/>
    <p:sldId id="296" r:id="rId23"/>
    <p:sldId id="297" r:id="rId24"/>
    <p:sldId id="274" r:id="rId25"/>
    <p:sldId id="302" r:id="rId26"/>
    <p:sldId id="290" r:id="rId27"/>
    <p:sldId id="295" r:id="rId28"/>
    <p:sldId id="273" r:id="rId29"/>
    <p:sldId id="301" r:id="rId30"/>
    <p:sldId id="285" r:id="rId31"/>
    <p:sldId id="300" r:id="rId32"/>
    <p:sldId id="276" r:id="rId33"/>
    <p:sldId id="289"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260649-7E13-4A16-B363-2485C0302D1C}">
          <p14:sldIdLst>
            <p14:sldId id="256"/>
            <p14:sldId id="258"/>
            <p14:sldId id="284"/>
            <p14:sldId id="278"/>
            <p14:sldId id="267"/>
            <p14:sldId id="280"/>
          </p14:sldIdLst>
        </p14:section>
        <p14:section name="Untitled Section" id="{BB2CBCE6-DAB9-419B-9F06-96D4D996B825}">
          <p14:sldIdLst>
            <p14:sldId id="292"/>
            <p14:sldId id="279"/>
            <p14:sldId id="260"/>
            <p14:sldId id="291"/>
            <p14:sldId id="263"/>
            <p14:sldId id="281"/>
            <p14:sldId id="286"/>
            <p14:sldId id="299"/>
            <p14:sldId id="282"/>
            <p14:sldId id="269"/>
            <p14:sldId id="271"/>
            <p14:sldId id="294"/>
            <p14:sldId id="283"/>
            <p14:sldId id="298"/>
            <p14:sldId id="272"/>
            <p14:sldId id="296"/>
            <p14:sldId id="297"/>
            <p14:sldId id="274"/>
            <p14:sldId id="302"/>
            <p14:sldId id="290"/>
            <p14:sldId id="295"/>
            <p14:sldId id="273"/>
            <p14:sldId id="301"/>
            <p14:sldId id="285"/>
            <p14:sldId id="300"/>
            <p14:sldId id="276"/>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6" autoAdjust="0"/>
    <p:restoredTop sz="92114" autoAdjust="0"/>
  </p:normalViewPr>
  <p:slideViewPr>
    <p:cSldViewPr>
      <p:cViewPr>
        <p:scale>
          <a:sx n="92" d="100"/>
          <a:sy n="92" d="100"/>
        </p:scale>
        <p:origin x="-93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277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13BFBD4-2877-40E8-ABAE-E8BCDCF34F57}" type="datetimeFigureOut">
              <a:rPr lang="en-US" smtClean="0"/>
              <a:t>2/5/2013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AFFA34-99D3-46AB-98EF-0245FF1ADBD2}" type="slidenum">
              <a:rPr lang="en-US" smtClean="0"/>
              <a:t>‹#›</a:t>
            </a:fld>
            <a:endParaRPr lang="en-US" dirty="0"/>
          </a:p>
        </p:txBody>
      </p:sp>
    </p:spTree>
    <p:extLst>
      <p:ext uri="{BB962C8B-B14F-4D97-AF65-F5344CB8AC3E}">
        <p14:creationId xmlns:p14="http://schemas.microsoft.com/office/powerpoint/2010/main" val="268474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1</a:t>
            </a:fld>
            <a:endParaRPr lang="en-US" dirty="0"/>
          </a:p>
        </p:txBody>
      </p:sp>
    </p:spTree>
    <p:extLst>
      <p:ext uri="{BB962C8B-B14F-4D97-AF65-F5344CB8AC3E}">
        <p14:creationId xmlns:p14="http://schemas.microsoft.com/office/powerpoint/2010/main" val="328750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For</a:t>
            </a:r>
            <a:r>
              <a:rPr lang="en-US" baseline="0" dirty="0" smtClean="0"/>
              <a:t> example, </a:t>
            </a:r>
            <a:r>
              <a:rPr lang="en-US" dirty="0" smtClean="0"/>
              <a:t>the behaviors and feelings that may lead up to sexual intercourse</a:t>
            </a:r>
            <a:r>
              <a:rPr lang="en-US" baseline="0" dirty="0" smtClean="0"/>
              <a:t> such as, sexual touch, tickling, prolonged hug, kissing on lips, inappropriate gift such as lingerie.  In addition, innuendo or suggestive comments, tales of sexual experiences, questions about intimate details of other’s relationship and looking for sympathy about partner’s </a:t>
            </a:r>
            <a:r>
              <a:rPr lang="en-US" baseline="0" dirty="0" smtClean="0"/>
              <a:t>inadequacies</a:t>
            </a:r>
            <a:r>
              <a:rPr lang="en-US" baseline="0" dirty="0" smtClean="0"/>
              <a:t>.  Sexual behavior within a pastoral relationship is a violation of professional ethics.  </a:t>
            </a:r>
          </a:p>
          <a:p>
            <a:pPr defTabSz="931774"/>
            <a:r>
              <a:rPr lang="en-US" dirty="0" smtClean="0"/>
              <a:t>Is it</a:t>
            </a:r>
            <a:r>
              <a:rPr lang="en-US" baseline="0" dirty="0" smtClean="0"/>
              <a:t> ever permissible for a single church leader to date a member of the congregation? Probably not. </a:t>
            </a:r>
          </a:p>
          <a:p>
            <a:pPr defTabSz="931774"/>
            <a:r>
              <a:rPr lang="en-US" baseline="0" dirty="0" smtClean="0"/>
              <a:t>“The greatest loss a person suffers is not the sexual violation per se, as traumatic as that is, but the loss of dignity and personhood through the violation”   </a:t>
            </a:r>
            <a:r>
              <a:rPr lang="en-US" i="1" baseline="0" dirty="0" smtClean="0"/>
              <a:t>Sexual Misconduct  </a:t>
            </a:r>
            <a:r>
              <a:rPr lang="en-US" i="0" baseline="0" dirty="0" smtClean="0"/>
              <a:t>Peter Mosgofian and George Ohlschlager</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7BAFFA34-99D3-46AB-98EF-0245FF1ADBD2}" type="slidenum">
              <a:rPr lang="en-US" smtClean="0"/>
              <a:t>10</a:t>
            </a:fld>
            <a:endParaRPr lang="en-US" dirty="0"/>
          </a:p>
        </p:txBody>
      </p:sp>
    </p:spTree>
    <p:extLst>
      <p:ext uri="{BB962C8B-B14F-4D97-AF65-F5344CB8AC3E}">
        <p14:creationId xmlns:p14="http://schemas.microsoft.com/office/powerpoint/2010/main" val="209249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Clip Art/ We</a:t>
            </a:r>
            <a:r>
              <a:rPr lang="en-US" baseline="0" dirty="0" smtClean="0"/>
              <a:t> tend to think of boundary violations as sexual, what could some non-sexual boundary crossings be? Lending money, physical abuse, put downs, etc.</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11</a:t>
            </a:fld>
            <a:endParaRPr lang="en-US" dirty="0"/>
          </a:p>
        </p:txBody>
      </p:sp>
    </p:spTree>
    <p:extLst>
      <p:ext uri="{BB962C8B-B14F-4D97-AF65-F5344CB8AC3E}">
        <p14:creationId xmlns:p14="http://schemas.microsoft.com/office/powerpoint/2010/main" val="1859726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12</a:t>
            </a:fld>
            <a:endParaRPr lang="en-US" dirty="0"/>
          </a:p>
        </p:txBody>
      </p:sp>
    </p:spTree>
    <p:extLst>
      <p:ext uri="{BB962C8B-B14F-4D97-AF65-F5344CB8AC3E}">
        <p14:creationId xmlns:p14="http://schemas.microsoft.com/office/powerpoint/2010/main" val="288252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Break into small groups or with a partner to discuss</a:t>
            </a:r>
            <a:r>
              <a:rPr lang="en-US" baseline="0" dirty="0" smtClean="0"/>
              <a:t> and then discuss as a large group. Or break into groups and have each group discuss one and then bring back to large group. Questions to consider: why or why not? Are there ever exceptions?  Have print out of questions. </a:t>
            </a:r>
            <a:endParaRPr lang="en-US" dirty="0" smtClean="0"/>
          </a:p>
          <a:p>
            <a:r>
              <a:rPr lang="en-US" dirty="0" smtClean="0"/>
              <a:t>Loans</a:t>
            </a:r>
            <a:r>
              <a:rPr lang="en-US" baseline="0" dirty="0" smtClean="0"/>
              <a:t> should not be given. It would give the leader an additional sense of power. The pastor or church leader needs to find their own counselor if they are having marital issues. Leaders do not need to know intimate details, this could be an aspect of voyeurism.  If there are concerns about the relationship, refer on to a trained therapist. </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13</a:t>
            </a:fld>
            <a:endParaRPr lang="en-US" dirty="0"/>
          </a:p>
        </p:txBody>
      </p:sp>
    </p:spTree>
    <p:extLst>
      <p:ext uri="{BB962C8B-B14F-4D97-AF65-F5344CB8AC3E}">
        <p14:creationId xmlns:p14="http://schemas.microsoft.com/office/powerpoint/2010/main" val="2393694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more than three counseling sessions, puts the relationship</a:t>
            </a:r>
            <a:r>
              <a:rPr lang="en-US" baseline="0" dirty="0" smtClean="0"/>
              <a:t> at risk. Refer hurting students to a counselor.  It depends on the boundary violation. Refer to church order handout. Healthy angry is justifiable. If a student is being harmed, is threatening to harm someone else or themselves then you may break confidentiality? In cases of self harm you will need to weigh the pros and cons. Get advise from a counselor. </a:t>
            </a:r>
            <a:endParaRPr lang="en-US" baseline="0" dirty="0" smtClean="0"/>
          </a:p>
          <a:p>
            <a:endParaRPr lang="en-US" dirty="0"/>
          </a:p>
          <a:p>
            <a:r>
              <a:rPr lang="en-US" dirty="0" smtClean="0"/>
              <a:t>Mandated reporting of suspected child abuse when a minor is involved </a:t>
            </a:r>
            <a:r>
              <a:rPr lang="en-US" dirty="0" smtClean="0"/>
              <a:t>is </a:t>
            </a:r>
            <a:r>
              <a:rPr lang="en-US" dirty="0" smtClean="0"/>
              <a:t>another time it is acceptable to break confidentiality</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14</a:t>
            </a:fld>
            <a:endParaRPr lang="en-US" dirty="0"/>
          </a:p>
        </p:txBody>
      </p:sp>
    </p:spTree>
    <p:extLst>
      <p:ext uri="{BB962C8B-B14F-4D97-AF65-F5344CB8AC3E}">
        <p14:creationId xmlns:p14="http://schemas.microsoft.com/office/powerpoint/2010/main" val="2069797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Example</a:t>
            </a:r>
            <a:r>
              <a:rPr lang="en-US" dirty="0"/>
              <a:t>: visiting someone is not a secret; the topics of conversation are private; specifics comments may be confidential. Why should visits not be secret? Who would need to know? </a:t>
            </a:r>
            <a:r>
              <a:rPr lang="en-US" dirty="0" smtClean="0"/>
              <a:t>Should </a:t>
            </a:r>
            <a:r>
              <a:rPr lang="en-US" dirty="0"/>
              <a:t>everything be confidential? Are there exceptions? </a:t>
            </a:r>
            <a:r>
              <a:rPr lang="en-US" dirty="0" smtClean="0"/>
              <a:t> Harm</a:t>
            </a:r>
            <a:r>
              <a:rPr lang="en-US" baseline="0" dirty="0" smtClean="0"/>
              <a:t> to self or others. </a:t>
            </a:r>
            <a:r>
              <a:rPr lang="en-US" dirty="0" smtClean="0"/>
              <a:t>Examples:</a:t>
            </a:r>
            <a:r>
              <a:rPr lang="en-US" baseline="0" dirty="0" smtClean="0"/>
              <a:t>  Secrecy- telling elders or spouse about a visit. Privacy- sharing info with elders and spouse about the general purpose of the visit. Confidentiality- not sharing specific details with other members about the conversation. If confidentiality is going to be broken, let the person know you need to break confidentiality and work out a plan with them. </a:t>
            </a:r>
            <a:endParaRPr lang="en-US" dirty="0"/>
          </a:p>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15</a:t>
            </a:fld>
            <a:endParaRPr lang="en-US" dirty="0"/>
          </a:p>
        </p:txBody>
      </p:sp>
    </p:spTree>
    <p:extLst>
      <p:ext uri="{BB962C8B-B14F-4D97-AF65-F5344CB8AC3E}">
        <p14:creationId xmlns:p14="http://schemas.microsoft.com/office/powerpoint/2010/main" val="1251884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might a church</a:t>
            </a:r>
            <a:r>
              <a:rPr lang="en-US" baseline="0" dirty="0" smtClean="0"/>
              <a:t> leader act like a parent or a spouse? Should a church leader ever take on the role of therapist? Most pastors have not had extensive training in counseling. Why or why not? Difficulty of having a dual-relationship with a parishioner.? Should church leaders give financial or legal advice? Why would this be dangerous?</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16</a:t>
            </a:fld>
            <a:endParaRPr lang="en-US" dirty="0"/>
          </a:p>
        </p:txBody>
      </p:sp>
    </p:spTree>
    <p:extLst>
      <p:ext uri="{BB962C8B-B14F-4D97-AF65-F5344CB8AC3E}">
        <p14:creationId xmlns:p14="http://schemas.microsoft.com/office/powerpoint/2010/main" val="337698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should church leaders talk to about their own needs? How do church leaders neglect caring for themselves? What are some ways they can care for themselves? How has scripture been used in this way? “God has brought us together”. Temptation is inevitable, all leaders need to be prepared, no matter how respected, how old, or how uninterested in sex. </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17</a:t>
            </a:fld>
            <a:endParaRPr lang="en-US" dirty="0"/>
          </a:p>
        </p:txBody>
      </p:sp>
    </p:spTree>
    <p:extLst>
      <p:ext uri="{BB962C8B-B14F-4D97-AF65-F5344CB8AC3E}">
        <p14:creationId xmlns:p14="http://schemas.microsoft.com/office/powerpoint/2010/main" val="302569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smtClean="0"/>
              <a:t>Why is it a risk to spend time alone and frequently? What should a church leader do if a boundary is crossed? </a:t>
            </a:r>
            <a:endParaRPr lang="en-US" dirty="0" smtClean="0"/>
          </a:p>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18</a:t>
            </a:fld>
            <a:endParaRPr lang="en-US" dirty="0"/>
          </a:p>
        </p:txBody>
      </p:sp>
    </p:spTree>
    <p:extLst>
      <p:ext uri="{BB962C8B-B14F-4D97-AF65-F5344CB8AC3E}">
        <p14:creationId xmlns:p14="http://schemas.microsoft.com/office/powerpoint/2010/main" val="1577878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Openly discuss the threats to those boundaries. What keeps</a:t>
            </a:r>
            <a:r>
              <a:rPr lang="en-US" baseline="0" dirty="0" smtClean="0"/>
              <a:t> church leaders from accountability? Difficulty finding someone they can fully trust and be vulnerable with. Pride. Overconfidence. Embarrassment. </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19</a:t>
            </a:fld>
            <a:endParaRPr lang="en-US" dirty="0"/>
          </a:p>
        </p:txBody>
      </p:sp>
    </p:spTree>
    <p:extLst>
      <p:ext uri="{BB962C8B-B14F-4D97-AF65-F5344CB8AC3E}">
        <p14:creationId xmlns:p14="http://schemas.microsoft.com/office/powerpoint/2010/main" val="285056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2</a:t>
            </a:fld>
            <a:endParaRPr lang="en-US" dirty="0"/>
          </a:p>
        </p:txBody>
      </p:sp>
    </p:spTree>
    <p:extLst>
      <p:ext uri="{BB962C8B-B14F-4D97-AF65-F5344CB8AC3E}">
        <p14:creationId xmlns:p14="http://schemas.microsoft.com/office/powerpoint/2010/main" val="2340747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20</a:t>
            </a:fld>
            <a:endParaRPr lang="en-US" dirty="0"/>
          </a:p>
        </p:txBody>
      </p:sp>
    </p:spTree>
    <p:extLst>
      <p:ext uri="{BB962C8B-B14F-4D97-AF65-F5344CB8AC3E}">
        <p14:creationId xmlns:p14="http://schemas.microsoft.com/office/powerpoint/2010/main" val="2535687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 at church or restaurant. Have an elder or</a:t>
            </a:r>
            <a:r>
              <a:rPr lang="en-US" baseline="0" dirty="0" smtClean="0"/>
              <a:t> trusted member of the church come along. Do not meet alone at night. </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21</a:t>
            </a:fld>
            <a:endParaRPr lang="en-US" dirty="0"/>
          </a:p>
        </p:txBody>
      </p:sp>
    </p:spTree>
    <p:extLst>
      <p:ext uri="{BB962C8B-B14F-4D97-AF65-F5344CB8AC3E}">
        <p14:creationId xmlns:p14="http://schemas.microsoft.com/office/powerpoint/2010/main" val="2589195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the member know up front</a:t>
            </a:r>
            <a:r>
              <a:rPr lang="en-US" baseline="0" dirty="0" smtClean="0"/>
              <a:t> you will be meeting for only an hour or less. Have a list of counselors to refer to. Do not meet alone with a member in their home. Sit a healthy distance away from the member. Keep in mind your personal bubble. </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22</a:t>
            </a:fld>
            <a:endParaRPr lang="en-US" dirty="0"/>
          </a:p>
        </p:txBody>
      </p:sp>
    </p:spTree>
    <p:extLst>
      <p:ext uri="{BB962C8B-B14F-4D97-AF65-F5344CB8AC3E}">
        <p14:creationId xmlns:p14="http://schemas.microsoft.com/office/powerpoint/2010/main" val="1734055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do not need to share specific details, just where you are. If there is not a window in your office, have one installed or leave the door open. </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23</a:t>
            </a:fld>
            <a:endParaRPr lang="en-US" dirty="0"/>
          </a:p>
        </p:txBody>
      </p:sp>
    </p:spTree>
    <p:extLst>
      <p:ext uri="{BB962C8B-B14F-4D97-AF65-F5344CB8AC3E}">
        <p14:creationId xmlns:p14="http://schemas.microsoft.com/office/powerpoint/2010/main" val="643263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Technology creates new forms of communication, i.e. text messaging, emails, phone calls, Facebook, etc. and each one is a form of visitation that can increase daily or weekly contact beyond what is healthy. Share social network sites with a supervisor or accountability partner. Social Network sites gi</a:t>
            </a:r>
            <a:r>
              <a:rPr lang="en-US" baseline="0" dirty="0" smtClean="0"/>
              <a:t>ve a false sense of anonymity.  There are few boundaries in Social Media due to the nature of it. </a:t>
            </a:r>
            <a:r>
              <a:rPr lang="en-US" dirty="0" smtClean="0"/>
              <a:t>E</a:t>
            </a:r>
            <a:r>
              <a:rPr lang="en-US" baseline="0" dirty="0" smtClean="0"/>
              <a:t>xamples </a:t>
            </a:r>
            <a:r>
              <a:rPr lang="en-US" dirty="0" smtClean="0"/>
              <a:t>of a personal gift,</a:t>
            </a:r>
            <a:r>
              <a:rPr lang="en-US" baseline="0" dirty="0" smtClean="0"/>
              <a:t> </a:t>
            </a:r>
            <a:r>
              <a:rPr lang="en-US" baseline="0" dirty="0" smtClean="0"/>
              <a:t>perfume, jewelry, lingerie,</a:t>
            </a:r>
            <a:r>
              <a:rPr lang="en-US" dirty="0" smtClean="0"/>
              <a:t> or other clothing (unless there is a dire need for clothing).</a:t>
            </a:r>
            <a:endParaRPr lang="en-US" dirty="0" smtClean="0"/>
          </a:p>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24</a:t>
            </a:fld>
            <a:endParaRPr lang="en-US" dirty="0"/>
          </a:p>
        </p:txBody>
      </p:sp>
    </p:spTree>
    <p:extLst>
      <p:ext uri="{BB962C8B-B14F-4D97-AF65-F5344CB8AC3E}">
        <p14:creationId xmlns:p14="http://schemas.microsoft.com/office/powerpoint/2010/main" val="1428582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FFA34-99D3-46AB-98EF-0245FF1ADBD2}" type="slidenum">
              <a:rPr lang="en-US" smtClean="0"/>
              <a:t>25</a:t>
            </a:fld>
            <a:endParaRPr lang="en-US" dirty="0"/>
          </a:p>
        </p:txBody>
      </p:sp>
    </p:spTree>
    <p:extLst>
      <p:ext uri="{BB962C8B-B14F-4D97-AF65-F5344CB8AC3E}">
        <p14:creationId xmlns:p14="http://schemas.microsoft.com/office/powerpoint/2010/main" val="396940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should</a:t>
            </a:r>
            <a:r>
              <a:rPr lang="en-US" baseline="0" dirty="0" smtClean="0"/>
              <a:t> threats be reported to? What is your states mandated reporter policy in terms of ministers? Other church leaders? </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26</a:t>
            </a:fld>
            <a:endParaRPr lang="en-US" dirty="0"/>
          </a:p>
        </p:txBody>
      </p:sp>
    </p:spTree>
    <p:extLst>
      <p:ext uri="{BB962C8B-B14F-4D97-AF65-F5344CB8AC3E}">
        <p14:creationId xmlns:p14="http://schemas.microsoft.com/office/powerpoint/2010/main" val="454713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27</a:t>
            </a:fld>
            <a:endParaRPr lang="en-US" dirty="0"/>
          </a:p>
        </p:txBody>
      </p:sp>
    </p:spTree>
    <p:extLst>
      <p:ext uri="{BB962C8B-B14F-4D97-AF65-F5344CB8AC3E}">
        <p14:creationId xmlns:p14="http://schemas.microsoft.com/office/powerpoint/2010/main" val="124644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Inform the parents whenever you schedule a visit and report to them on the general nature of the conversation. When transporting youth, preferably 2 adults should be in the vehicle. Meeting at a restaurant</a:t>
            </a:r>
            <a:r>
              <a:rPr lang="en-US" baseline="0" dirty="0" smtClean="0"/>
              <a:t> may be a non-threatening way to meet with teens. </a:t>
            </a:r>
            <a:endParaRPr lang="en-US" dirty="0" smtClean="0"/>
          </a:p>
          <a:p>
            <a:pPr defTabSz="931774"/>
            <a:endParaRPr lang="en-US" dirty="0" smtClean="0"/>
          </a:p>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28</a:t>
            </a:fld>
            <a:endParaRPr lang="en-US" dirty="0"/>
          </a:p>
        </p:txBody>
      </p:sp>
    </p:spTree>
    <p:extLst>
      <p:ext uri="{BB962C8B-B14F-4D97-AF65-F5344CB8AC3E}">
        <p14:creationId xmlns:p14="http://schemas.microsoft.com/office/powerpoint/2010/main" val="685138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29</a:t>
            </a:fld>
            <a:endParaRPr lang="en-US" dirty="0"/>
          </a:p>
        </p:txBody>
      </p:sp>
    </p:spTree>
    <p:extLst>
      <p:ext uri="{BB962C8B-B14F-4D97-AF65-F5344CB8AC3E}">
        <p14:creationId xmlns:p14="http://schemas.microsoft.com/office/powerpoint/2010/main" val="292036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is having healthy boundaries so difficult? Use illustration of personal bubble. We all have an invisible barrier around us. </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3</a:t>
            </a:fld>
            <a:endParaRPr lang="en-US" dirty="0"/>
          </a:p>
        </p:txBody>
      </p:sp>
    </p:spTree>
    <p:extLst>
      <p:ext uri="{BB962C8B-B14F-4D97-AF65-F5344CB8AC3E}">
        <p14:creationId xmlns:p14="http://schemas.microsoft.com/office/powerpoint/2010/main" val="3005959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you do if you notice this happening with a church leader? </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30</a:t>
            </a:fld>
            <a:endParaRPr lang="en-US" dirty="0"/>
          </a:p>
        </p:txBody>
      </p:sp>
    </p:spTree>
    <p:extLst>
      <p:ext uri="{BB962C8B-B14F-4D97-AF65-F5344CB8AC3E}">
        <p14:creationId xmlns:p14="http://schemas.microsoft.com/office/powerpoint/2010/main" val="377482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gifts</a:t>
            </a:r>
            <a:r>
              <a:rPr lang="en-US" baseline="0" dirty="0" smtClean="0"/>
              <a:t> ever acceptable? Gifts of food, etc. Personal items such as lingerie are not ok. </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31</a:t>
            </a:fld>
            <a:endParaRPr lang="en-US" dirty="0"/>
          </a:p>
        </p:txBody>
      </p:sp>
    </p:spTree>
    <p:extLst>
      <p:ext uri="{BB962C8B-B14F-4D97-AF65-F5344CB8AC3E}">
        <p14:creationId xmlns:p14="http://schemas.microsoft.com/office/powerpoint/2010/main" val="806123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a:t>
            </a:r>
            <a:r>
              <a:rPr lang="en-US" baseline="0" dirty="0" smtClean="0"/>
              <a:t> out Self Assessment for personal and private use. Encourage finding someone they trust to discuss any concerns they may have about themselves. </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32</a:t>
            </a:fld>
            <a:endParaRPr lang="en-US" dirty="0"/>
          </a:p>
        </p:txBody>
      </p:sp>
    </p:spTree>
    <p:extLst>
      <p:ext uri="{BB962C8B-B14F-4D97-AF65-F5344CB8AC3E}">
        <p14:creationId xmlns:p14="http://schemas.microsoft.com/office/powerpoint/2010/main" val="766578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33</a:t>
            </a:fld>
            <a:endParaRPr lang="en-US" dirty="0"/>
          </a:p>
        </p:txBody>
      </p:sp>
    </p:spTree>
    <p:extLst>
      <p:ext uri="{BB962C8B-B14F-4D97-AF65-F5344CB8AC3E}">
        <p14:creationId xmlns:p14="http://schemas.microsoft.com/office/powerpoint/2010/main" val="217772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the foundational principle governing relationships between church member and church leader.</a:t>
            </a:r>
          </a:p>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4</a:t>
            </a:fld>
            <a:endParaRPr lang="en-US" dirty="0"/>
          </a:p>
        </p:txBody>
      </p:sp>
    </p:spTree>
    <p:extLst>
      <p:ext uri="{BB962C8B-B14F-4D97-AF65-F5344CB8AC3E}">
        <p14:creationId xmlns:p14="http://schemas.microsoft.com/office/powerpoint/2010/main" val="360869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what Safe Church Ministry is all about. The responsibility for assuring that no abusive behavior takes place or boundary is crossed always belongs to the church leader.</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5</a:t>
            </a:fld>
            <a:endParaRPr lang="en-US" dirty="0"/>
          </a:p>
        </p:txBody>
      </p:sp>
    </p:spTree>
    <p:extLst>
      <p:ext uri="{BB962C8B-B14F-4D97-AF65-F5344CB8AC3E}">
        <p14:creationId xmlns:p14="http://schemas.microsoft.com/office/powerpoint/2010/main" val="22562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By virtue of their office, ministerial personnel have authority to lead, protect, and enhance the spiritual lives of those in their care. To abuse that authority disregards a person’s dignity in a relationship of unequal power at a time when that person is vulnerable. Those who are vulnerable often</a:t>
            </a:r>
            <a:r>
              <a:rPr lang="en-US" baseline="0" dirty="0" smtClean="0"/>
              <a:t> come to a church leader for guidance. What might be some examples of vulnerability? Seeking support from a pastor during a time of stress or crisis, especially in own relationships. </a:t>
            </a:r>
            <a:endParaRPr lang="en-US" dirty="0" smtClean="0"/>
          </a:p>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6</a:t>
            </a:fld>
            <a:endParaRPr lang="en-US" dirty="0"/>
          </a:p>
        </p:txBody>
      </p:sp>
    </p:spTree>
    <p:extLst>
      <p:ext uri="{BB962C8B-B14F-4D97-AF65-F5344CB8AC3E}">
        <p14:creationId xmlns:p14="http://schemas.microsoft.com/office/powerpoint/2010/main" val="4046378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setting a boundary is to take care of others and yourself. Some people are afraid to set boundaries because they fear abandonment. If you find that you are unable to set boundaries and follow through, seek professional help for yourself. People that grow up in a dysfunctional family system often have difficulty setting boundaries. </a:t>
            </a:r>
          </a:p>
          <a:p>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7</a:t>
            </a:fld>
            <a:endParaRPr lang="en-US" dirty="0"/>
          </a:p>
        </p:txBody>
      </p:sp>
    </p:spTree>
    <p:extLst>
      <p:ext uri="{BB962C8B-B14F-4D97-AF65-F5344CB8AC3E}">
        <p14:creationId xmlns:p14="http://schemas.microsoft.com/office/powerpoint/2010/main" val="3166439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could churches do a better job</a:t>
            </a:r>
            <a:r>
              <a:rPr lang="en-US" baseline="0" dirty="0" smtClean="0"/>
              <a:t> in this? Pair up and bring back two possibilities to the large group. </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8</a:t>
            </a:fld>
            <a:endParaRPr lang="en-US" dirty="0"/>
          </a:p>
        </p:txBody>
      </p:sp>
    </p:spTree>
    <p:extLst>
      <p:ext uri="{BB962C8B-B14F-4D97-AF65-F5344CB8AC3E}">
        <p14:creationId xmlns:p14="http://schemas.microsoft.com/office/powerpoint/2010/main" val="4149243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Permissible intrusions can occur among friends, colleagues, family members, and intimate partners. Due</a:t>
            </a:r>
            <a:r>
              <a:rPr lang="en-US" baseline="0" dirty="0" smtClean="0"/>
              <a:t> to the imbalance in power between a church leader and member, boundary crossings risk becoming a violation. </a:t>
            </a:r>
            <a:endParaRPr lang="en-US" dirty="0"/>
          </a:p>
        </p:txBody>
      </p:sp>
      <p:sp>
        <p:nvSpPr>
          <p:cNvPr id="4" name="Slide Number Placeholder 3"/>
          <p:cNvSpPr>
            <a:spLocks noGrp="1"/>
          </p:cNvSpPr>
          <p:nvPr>
            <p:ph type="sldNum" sz="quarter" idx="10"/>
          </p:nvPr>
        </p:nvSpPr>
        <p:spPr/>
        <p:txBody>
          <a:bodyPr/>
          <a:lstStyle/>
          <a:p>
            <a:fld id="{7BAFFA34-99D3-46AB-98EF-0245FF1ADBD2}" type="slidenum">
              <a:rPr lang="en-US" smtClean="0"/>
              <a:t>9</a:t>
            </a:fld>
            <a:endParaRPr lang="en-US" dirty="0"/>
          </a:p>
        </p:txBody>
      </p:sp>
    </p:spTree>
    <p:extLst>
      <p:ext uri="{BB962C8B-B14F-4D97-AF65-F5344CB8AC3E}">
        <p14:creationId xmlns:p14="http://schemas.microsoft.com/office/powerpoint/2010/main" val="211906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4DFC64-A485-4563-B06A-9CDE470B141B}" type="datetimeFigureOut">
              <a:rPr lang="en-US" smtClean="0"/>
              <a:pPr/>
              <a:t>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EAF11A-C2AF-4817-88F9-36B73D3CF1C1}" type="slidenum">
              <a:rPr lang="en-US" smtClean="0"/>
              <a:pPr/>
              <a:t>‹#›</a:t>
            </a:fld>
            <a:endParaRPr lang="en-US" dirty="0"/>
          </a:p>
        </p:txBody>
      </p:sp>
    </p:spTree>
    <p:extLst>
      <p:ext uri="{BB962C8B-B14F-4D97-AF65-F5344CB8AC3E}">
        <p14:creationId xmlns:p14="http://schemas.microsoft.com/office/powerpoint/2010/main" val="1233622021"/>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DFC64-A485-4563-B06A-9CDE470B141B}" type="datetimeFigureOut">
              <a:rPr lang="en-US" smtClean="0"/>
              <a:pPr/>
              <a:t>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EAF11A-C2AF-4817-88F9-36B73D3CF1C1}" type="slidenum">
              <a:rPr lang="en-US" smtClean="0"/>
              <a:pPr/>
              <a:t>‹#›</a:t>
            </a:fld>
            <a:endParaRPr lang="en-US" dirty="0"/>
          </a:p>
        </p:txBody>
      </p:sp>
    </p:spTree>
    <p:extLst>
      <p:ext uri="{BB962C8B-B14F-4D97-AF65-F5344CB8AC3E}">
        <p14:creationId xmlns:p14="http://schemas.microsoft.com/office/powerpoint/2010/main" val="3212852143"/>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DFC64-A485-4563-B06A-9CDE470B141B}" type="datetimeFigureOut">
              <a:rPr lang="en-US" smtClean="0"/>
              <a:pPr/>
              <a:t>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EAF11A-C2AF-4817-88F9-36B73D3CF1C1}" type="slidenum">
              <a:rPr lang="en-US" smtClean="0"/>
              <a:pPr/>
              <a:t>‹#›</a:t>
            </a:fld>
            <a:endParaRPr lang="en-US" dirty="0"/>
          </a:p>
        </p:txBody>
      </p:sp>
    </p:spTree>
    <p:extLst>
      <p:ext uri="{BB962C8B-B14F-4D97-AF65-F5344CB8AC3E}">
        <p14:creationId xmlns:p14="http://schemas.microsoft.com/office/powerpoint/2010/main" val="2404703517"/>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DFC64-A485-4563-B06A-9CDE470B141B}" type="datetimeFigureOut">
              <a:rPr lang="en-US" smtClean="0"/>
              <a:pPr/>
              <a:t>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EAF11A-C2AF-4817-88F9-36B73D3CF1C1}" type="slidenum">
              <a:rPr lang="en-US" smtClean="0"/>
              <a:pPr/>
              <a:t>‹#›</a:t>
            </a:fld>
            <a:endParaRPr lang="en-US" dirty="0"/>
          </a:p>
        </p:txBody>
      </p:sp>
    </p:spTree>
    <p:extLst>
      <p:ext uri="{BB962C8B-B14F-4D97-AF65-F5344CB8AC3E}">
        <p14:creationId xmlns:p14="http://schemas.microsoft.com/office/powerpoint/2010/main" val="3991324787"/>
      </p:ext>
    </p:extLst>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DFC64-A485-4563-B06A-9CDE470B141B}" type="datetimeFigureOut">
              <a:rPr lang="en-US" smtClean="0"/>
              <a:pPr/>
              <a:t>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EAF11A-C2AF-4817-88F9-36B73D3CF1C1}" type="slidenum">
              <a:rPr lang="en-US" smtClean="0"/>
              <a:pPr/>
              <a:t>‹#›</a:t>
            </a:fld>
            <a:endParaRPr lang="en-US" dirty="0"/>
          </a:p>
        </p:txBody>
      </p:sp>
    </p:spTree>
    <p:extLst>
      <p:ext uri="{BB962C8B-B14F-4D97-AF65-F5344CB8AC3E}">
        <p14:creationId xmlns:p14="http://schemas.microsoft.com/office/powerpoint/2010/main" val="75449499"/>
      </p:ext>
    </p:extLst>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4DFC64-A485-4563-B06A-9CDE470B141B}" type="datetimeFigureOut">
              <a:rPr lang="en-US" smtClean="0"/>
              <a:pPr/>
              <a:t>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EAF11A-C2AF-4817-88F9-36B73D3CF1C1}" type="slidenum">
              <a:rPr lang="en-US" smtClean="0"/>
              <a:pPr/>
              <a:t>‹#›</a:t>
            </a:fld>
            <a:endParaRPr lang="en-US" dirty="0"/>
          </a:p>
        </p:txBody>
      </p:sp>
    </p:spTree>
    <p:extLst>
      <p:ext uri="{BB962C8B-B14F-4D97-AF65-F5344CB8AC3E}">
        <p14:creationId xmlns:p14="http://schemas.microsoft.com/office/powerpoint/2010/main" val="2095748724"/>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4DFC64-A485-4563-B06A-9CDE470B141B}" type="datetimeFigureOut">
              <a:rPr lang="en-US" smtClean="0"/>
              <a:pPr/>
              <a:t>2/5/2013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EAF11A-C2AF-4817-88F9-36B73D3CF1C1}" type="slidenum">
              <a:rPr lang="en-US" smtClean="0"/>
              <a:pPr/>
              <a:t>‹#›</a:t>
            </a:fld>
            <a:endParaRPr lang="en-US" dirty="0"/>
          </a:p>
        </p:txBody>
      </p:sp>
    </p:spTree>
    <p:extLst>
      <p:ext uri="{BB962C8B-B14F-4D97-AF65-F5344CB8AC3E}">
        <p14:creationId xmlns:p14="http://schemas.microsoft.com/office/powerpoint/2010/main" val="2493717223"/>
      </p:ext>
    </p:extLst>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4DFC64-A485-4563-B06A-9CDE470B141B}" type="datetimeFigureOut">
              <a:rPr lang="en-US" smtClean="0"/>
              <a:pPr/>
              <a:t>2/5/2013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EAF11A-C2AF-4817-88F9-36B73D3CF1C1}" type="slidenum">
              <a:rPr lang="en-US" smtClean="0"/>
              <a:pPr/>
              <a:t>‹#›</a:t>
            </a:fld>
            <a:endParaRPr lang="en-US" dirty="0"/>
          </a:p>
        </p:txBody>
      </p:sp>
    </p:spTree>
    <p:extLst>
      <p:ext uri="{BB962C8B-B14F-4D97-AF65-F5344CB8AC3E}">
        <p14:creationId xmlns:p14="http://schemas.microsoft.com/office/powerpoint/2010/main" val="4200447163"/>
      </p:ext>
    </p:extLst>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DFC64-A485-4563-B06A-9CDE470B141B}" type="datetimeFigureOut">
              <a:rPr lang="en-US" smtClean="0"/>
              <a:pPr/>
              <a:t>2/5/2013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EAF11A-C2AF-4817-88F9-36B73D3CF1C1}" type="slidenum">
              <a:rPr lang="en-US" smtClean="0"/>
              <a:pPr/>
              <a:t>‹#›</a:t>
            </a:fld>
            <a:endParaRPr lang="en-US" dirty="0"/>
          </a:p>
        </p:txBody>
      </p:sp>
    </p:spTree>
    <p:extLst>
      <p:ext uri="{BB962C8B-B14F-4D97-AF65-F5344CB8AC3E}">
        <p14:creationId xmlns:p14="http://schemas.microsoft.com/office/powerpoint/2010/main" val="2466866533"/>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DFC64-A485-4563-B06A-9CDE470B141B}" type="datetimeFigureOut">
              <a:rPr lang="en-US" smtClean="0"/>
              <a:pPr/>
              <a:t>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EAF11A-C2AF-4817-88F9-36B73D3CF1C1}" type="slidenum">
              <a:rPr lang="en-US" smtClean="0"/>
              <a:pPr/>
              <a:t>‹#›</a:t>
            </a:fld>
            <a:endParaRPr lang="en-US" dirty="0"/>
          </a:p>
        </p:txBody>
      </p:sp>
    </p:spTree>
    <p:extLst>
      <p:ext uri="{BB962C8B-B14F-4D97-AF65-F5344CB8AC3E}">
        <p14:creationId xmlns:p14="http://schemas.microsoft.com/office/powerpoint/2010/main" val="1468421930"/>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DFC64-A485-4563-B06A-9CDE470B141B}" type="datetimeFigureOut">
              <a:rPr lang="en-US" smtClean="0"/>
              <a:pPr/>
              <a:t>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EAF11A-C2AF-4817-88F9-36B73D3CF1C1}" type="slidenum">
              <a:rPr lang="en-US" smtClean="0"/>
              <a:pPr/>
              <a:t>‹#›</a:t>
            </a:fld>
            <a:endParaRPr lang="en-US" dirty="0"/>
          </a:p>
        </p:txBody>
      </p:sp>
    </p:spTree>
    <p:extLst>
      <p:ext uri="{BB962C8B-B14F-4D97-AF65-F5344CB8AC3E}">
        <p14:creationId xmlns:p14="http://schemas.microsoft.com/office/powerpoint/2010/main" val="2596662381"/>
      </p:ext>
    </p:extLst>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DFC64-A485-4563-B06A-9CDE470B141B}" type="datetimeFigureOut">
              <a:rPr lang="en-US" smtClean="0"/>
              <a:pPr/>
              <a:t>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AF11A-C2AF-4817-88F9-36B73D3CF1C1}" type="slidenum">
              <a:rPr lang="en-US" smtClean="0"/>
              <a:pPr/>
              <a:t>‹#›</a:t>
            </a:fld>
            <a:endParaRPr lang="en-US" dirty="0"/>
          </a:p>
        </p:txBody>
      </p:sp>
    </p:spTree>
    <p:extLst>
      <p:ext uri="{BB962C8B-B14F-4D97-AF65-F5344CB8AC3E}">
        <p14:creationId xmlns:p14="http://schemas.microsoft.com/office/powerpoint/2010/main" val="35638383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ipe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t="11552" b="11552"/>
          <a:stretch>
            <a:fillRect/>
          </a:stretch>
        </p:blipFill>
        <p:spPr/>
      </p:pic>
      <p:sp>
        <p:nvSpPr>
          <p:cNvPr id="5" name="Text Placeholder 4"/>
          <p:cNvSpPr>
            <a:spLocks noGrp="1"/>
          </p:cNvSpPr>
          <p:nvPr>
            <p:ph type="body" sz="half" idx="2"/>
          </p:nvPr>
        </p:nvSpPr>
        <p:spPr/>
        <p:txBody>
          <a:bodyPr>
            <a:normAutofit/>
          </a:bodyPr>
          <a:lstStyle/>
          <a:p>
            <a:pPr algn="ctr"/>
            <a:r>
              <a:rPr lang="en-US" sz="4400" b="1" dirty="0" smtClean="0">
                <a:latin typeface="+mj-lt"/>
                <a:ea typeface="Verdana" pitchFamily="34" charset="0"/>
                <a:cs typeface="Verdana" pitchFamily="34" charset="0"/>
              </a:rPr>
              <a:t>BOUNDARIES</a:t>
            </a:r>
            <a:endParaRPr lang="en-US" sz="4400" b="1" dirty="0">
              <a:latin typeface="+mj-lt"/>
              <a:ea typeface="Verdana" pitchFamily="34" charset="0"/>
              <a:cs typeface="Verdana"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ea typeface="Verdana" pitchFamily="34" charset="0"/>
                <a:cs typeface="Verdana" pitchFamily="34" charset="0"/>
              </a:rPr>
              <a:t>Sexual Misconduct is…</a:t>
            </a:r>
            <a:endParaRPr lang="en-US" b="1" dirty="0">
              <a:ea typeface="Verdana" pitchFamily="34" charset="0"/>
              <a:cs typeface="Verdana" pitchFamily="34" charset="0"/>
            </a:endParaRPr>
          </a:p>
        </p:txBody>
      </p:sp>
      <p:sp>
        <p:nvSpPr>
          <p:cNvPr id="6" name="Content Placeholder 5"/>
          <p:cNvSpPr>
            <a:spLocks noGrp="1"/>
          </p:cNvSpPr>
          <p:nvPr>
            <p:ph idx="1"/>
          </p:nvPr>
        </p:nvSpPr>
        <p:spPr/>
        <p:txBody>
          <a:bodyPr>
            <a:noAutofit/>
          </a:bodyPr>
          <a:lstStyle/>
          <a:p>
            <a:pPr marL="0" indent="0" algn="ctr">
              <a:buNone/>
            </a:pPr>
            <a:r>
              <a:rPr lang="en-US" sz="4000" dirty="0" smtClean="0"/>
              <a:t>Having a sexual relationship with a church member or counselee. This includes sexual talk, emotional intimacy, sexual jokes, discussions about </a:t>
            </a:r>
            <a:r>
              <a:rPr lang="en-US" sz="4000" dirty="0" smtClean="0"/>
              <a:t>one’s own</a:t>
            </a:r>
            <a:r>
              <a:rPr lang="en-US" sz="4000" dirty="0" smtClean="0"/>
              <a:t> </a:t>
            </a:r>
            <a:r>
              <a:rPr lang="en-US" sz="4000" dirty="0" smtClean="0"/>
              <a:t>or another’s sexual practices or behaviors, sexual fantasies, sexual touch. </a:t>
            </a:r>
            <a:endParaRPr lang="en-US" sz="4000" dirty="0"/>
          </a:p>
        </p:txBody>
      </p:sp>
    </p:spTree>
    <p:extLst>
      <p:ext uri="{BB962C8B-B14F-4D97-AF65-F5344CB8AC3E}">
        <p14:creationId xmlns:p14="http://schemas.microsoft.com/office/powerpoint/2010/main" val="3273867920"/>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r>
            <a:br>
              <a:rPr lang="en-US" dirty="0" smtClean="0"/>
            </a:br>
            <a:endParaRPr lang="en-US" dirty="0"/>
          </a:p>
        </p:txBody>
      </p:sp>
      <p:sp>
        <p:nvSpPr>
          <p:cNvPr id="10" name="Text Placeholder 9"/>
          <p:cNvSpPr>
            <a:spLocks noGrp="1"/>
          </p:cNvSpPr>
          <p:nvPr>
            <p:ph type="subTitle" idx="1"/>
          </p:nvPr>
        </p:nvSpPr>
        <p:spPr>
          <a:xfrm>
            <a:off x="1447800" y="914400"/>
            <a:ext cx="6400800" cy="4495800"/>
          </a:xfrm>
        </p:spPr>
        <p:txBody>
          <a:bodyPr>
            <a:normAutofit/>
          </a:bodyPr>
          <a:lstStyle/>
          <a:p>
            <a:r>
              <a:rPr lang="en-US" sz="4400" dirty="0">
                <a:solidFill>
                  <a:schemeClr val="tx1"/>
                </a:solidFill>
                <a:latin typeface="+mj-lt"/>
              </a:rPr>
              <a:t>Not all boundary violations </a:t>
            </a:r>
            <a:br>
              <a:rPr lang="en-US" sz="4400" dirty="0">
                <a:solidFill>
                  <a:schemeClr val="tx1"/>
                </a:solidFill>
                <a:latin typeface="+mj-lt"/>
              </a:rPr>
            </a:br>
            <a:r>
              <a:rPr lang="en-US" sz="4400" dirty="0">
                <a:solidFill>
                  <a:schemeClr val="tx1"/>
                </a:solidFill>
                <a:latin typeface="+mj-lt"/>
              </a:rPr>
              <a:t>are sexual in nature.</a:t>
            </a:r>
          </a:p>
        </p:txBody>
      </p:sp>
      <p:pic>
        <p:nvPicPr>
          <p:cNvPr id="2051" name="Picture 3" descr="C:\Users\amannes\AppData\Local\Microsoft\Windows\Temporary Internet Files\Content.IE5\I63F7OTC\MP9001824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4800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sz="4900" dirty="0" smtClean="0">
                <a:solidFill>
                  <a:prstClr val="black"/>
                </a:solidFill>
              </a:rPr>
              <a:t>A </a:t>
            </a:r>
            <a:r>
              <a:rPr lang="en-US" sz="4900" dirty="0">
                <a:solidFill>
                  <a:prstClr val="black"/>
                </a:solidFill>
              </a:rPr>
              <a:t>Good Relationship</a:t>
            </a:r>
            <a:br>
              <a:rPr lang="en-US" sz="4900" dirty="0">
                <a:solidFill>
                  <a:prstClr val="black"/>
                </a:solidFill>
              </a:rPr>
            </a:br>
            <a:r>
              <a:rPr lang="en-US" sz="4900" dirty="0">
                <a:solidFill>
                  <a:prstClr val="black"/>
                </a:solidFill>
              </a:rPr>
              <a:t>has Good Boundaries</a:t>
            </a:r>
            <a:r>
              <a:rPr lang="en-US" dirty="0" smtClean="0"/>
              <a:t/>
            </a:r>
            <a:br>
              <a:rPr lang="en-US" dirty="0" smtClean="0"/>
            </a:br>
            <a:r>
              <a:rPr lang="en-US" dirty="0"/>
              <a:t/>
            </a:r>
            <a:br>
              <a:rPr lang="en-US" dirty="0"/>
            </a:br>
            <a:r>
              <a:rPr lang="en-US" dirty="0" smtClean="0"/>
              <a:t/>
            </a:r>
            <a:br>
              <a:rPr lang="en-US" dirty="0" smtClean="0"/>
            </a:br>
            <a:endParaRPr lang="en-US" sz="4900" dirty="0"/>
          </a:p>
        </p:txBody>
      </p:sp>
      <p:pic>
        <p:nvPicPr>
          <p:cNvPr id="5124" name="Picture 4" descr="C:\Users\amannes\Downloads\photo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971800"/>
            <a:ext cx="5127145" cy="287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441126"/>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5638800"/>
          </a:xfrm>
        </p:spPr>
        <p:txBody>
          <a:bodyPr>
            <a:noAutofit/>
          </a:bodyPr>
          <a:lstStyle/>
          <a:p>
            <a:endParaRPr lang="en-US" dirty="0" smtClean="0"/>
          </a:p>
          <a:p>
            <a:r>
              <a:rPr lang="en-US" sz="3000" dirty="0" smtClean="0"/>
              <a:t>It is acceptable to make a personal loan to a member of the church or youth group.</a:t>
            </a:r>
          </a:p>
          <a:p>
            <a:endParaRPr lang="en-US" sz="3000" dirty="0" smtClean="0"/>
          </a:p>
          <a:p>
            <a:r>
              <a:rPr lang="en-US" sz="3000" dirty="0" smtClean="0"/>
              <a:t>Sharing intimate details about your marriage will help a person being counseled.</a:t>
            </a:r>
          </a:p>
          <a:p>
            <a:endParaRPr lang="en-US" sz="3000" dirty="0" smtClean="0"/>
          </a:p>
          <a:p>
            <a:r>
              <a:rPr lang="en-US" sz="3000" dirty="0" smtClean="0"/>
              <a:t>Encouraging a student to share intimate details about his/her relationship is helpful.</a:t>
            </a:r>
          </a:p>
          <a:p>
            <a:endParaRPr lang="en-US" dirty="0" smtClean="0"/>
          </a:p>
        </p:txBody>
      </p:sp>
      <p:sp>
        <p:nvSpPr>
          <p:cNvPr id="5" name="TextBox 4"/>
          <p:cNvSpPr txBox="1"/>
          <p:nvPr/>
        </p:nvSpPr>
        <p:spPr>
          <a:xfrm>
            <a:off x="762000" y="457200"/>
            <a:ext cx="7315200" cy="769441"/>
          </a:xfrm>
          <a:prstGeom prst="rect">
            <a:avLst/>
          </a:prstGeom>
          <a:noFill/>
        </p:spPr>
        <p:txBody>
          <a:bodyPr wrap="square" rtlCol="0">
            <a:spAutoFit/>
          </a:bodyPr>
          <a:lstStyle/>
          <a:p>
            <a:pPr algn="ctr"/>
            <a:r>
              <a:rPr lang="en-US" sz="4400" b="1" dirty="0" smtClean="0">
                <a:latin typeface="+mj-lt"/>
                <a:ea typeface="Verdana" pitchFamily="34" charset="0"/>
                <a:cs typeface="Verdana" pitchFamily="34" charset="0"/>
              </a:rPr>
              <a:t>True or False</a:t>
            </a:r>
            <a:endParaRPr lang="en-US" sz="4400" b="1" dirty="0">
              <a:latin typeface="+mj-lt"/>
              <a:ea typeface="Verdana" pitchFamily="34" charset="0"/>
              <a:cs typeface="Verdana" pitchFamily="34" charset="0"/>
            </a:endParaRPr>
          </a:p>
        </p:txBody>
      </p:sp>
    </p:spTree>
    <p:extLst>
      <p:ext uri="{BB962C8B-B14F-4D97-AF65-F5344CB8AC3E}">
        <p14:creationId xmlns:p14="http://schemas.microsoft.com/office/powerpoint/2010/main" val="1794724131"/>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a typeface="Verdana" pitchFamily="34" charset="0"/>
                <a:cs typeface="Verdana" pitchFamily="34" charset="0"/>
              </a:rPr>
              <a:t>True or False …</a:t>
            </a:r>
            <a:endParaRPr lang="en-US" b="1" dirty="0">
              <a:ea typeface="Verdana" pitchFamily="34" charset="0"/>
              <a:cs typeface="Verdana" pitchFamily="34" charset="0"/>
            </a:endParaRPr>
          </a:p>
        </p:txBody>
      </p:sp>
      <p:sp>
        <p:nvSpPr>
          <p:cNvPr id="3" name="Content Placeholder 2"/>
          <p:cNvSpPr>
            <a:spLocks noGrp="1"/>
          </p:cNvSpPr>
          <p:nvPr>
            <p:ph idx="1"/>
          </p:nvPr>
        </p:nvSpPr>
        <p:spPr>
          <a:xfrm>
            <a:off x="457200" y="1295400"/>
            <a:ext cx="8229600" cy="5334000"/>
          </a:xfrm>
        </p:spPr>
        <p:txBody>
          <a:bodyPr>
            <a:noAutofit/>
          </a:bodyPr>
          <a:lstStyle/>
          <a:p>
            <a:r>
              <a:rPr lang="en-US" sz="3000" dirty="0"/>
              <a:t>A youth leader should spend as much time as possible with a hurting student</a:t>
            </a:r>
            <a:r>
              <a:rPr lang="en-US" sz="3000" dirty="0" smtClean="0"/>
              <a:t>.</a:t>
            </a:r>
          </a:p>
          <a:p>
            <a:endParaRPr lang="en-US" sz="1400" dirty="0"/>
          </a:p>
          <a:p>
            <a:r>
              <a:rPr lang="en-US" sz="3000" dirty="0"/>
              <a:t>Church leaders who violate boundaries should be permanently banned from serving in an office again</a:t>
            </a:r>
            <a:r>
              <a:rPr lang="en-US" sz="3000" dirty="0" smtClean="0"/>
              <a:t>.</a:t>
            </a:r>
          </a:p>
          <a:p>
            <a:pPr marL="0" indent="0">
              <a:buNone/>
            </a:pPr>
            <a:endParaRPr lang="en-US" sz="1400" dirty="0"/>
          </a:p>
          <a:p>
            <a:r>
              <a:rPr lang="en-US" sz="3000" dirty="0"/>
              <a:t>Church leader misconduct is sin; anger is justifiable</a:t>
            </a:r>
            <a:r>
              <a:rPr lang="en-US" sz="3000" dirty="0" smtClean="0"/>
              <a:t>.</a:t>
            </a:r>
          </a:p>
          <a:p>
            <a:endParaRPr lang="en-US" sz="1400" dirty="0" smtClean="0"/>
          </a:p>
          <a:p>
            <a:r>
              <a:rPr lang="en-US" sz="3000" dirty="0"/>
              <a:t>It is acceptable to break confidentiality when helping a student</a:t>
            </a:r>
            <a:r>
              <a:rPr lang="en-US" sz="3000" dirty="0" smtClean="0"/>
              <a:t>.</a:t>
            </a:r>
          </a:p>
        </p:txBody>
      </p:sp>
    </p:spTree>
    <p:extLst>
      <p:ext uri="{BB962C8B-B14F-4D97-AF65-F5344CB8AC3E}">
        <p14:creationId xmlns:p14="http://schemas.microsoft.com/office/powerpoint/2010/main" val="753192391"/>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685800"/>
            <a:ext cx="8839200" cy="1371600"/>
          </a:xfrm>
        </p:spPr>
        <p:txBody>
          <a:bodyPr>
            <a:normAutofit fontScale="90000"/>
          </a:bodyPr>
          <a:lstStyle/>
          <a:p>
            <a:r>
              <a:rPr lang="en-US" sz="4900" b="1" dirty="0" smtClean="0">
                <a:ea typeface="Verdana" pitchFamily="34" charset="0"/>
                <a:cs typeface="Verdana" pitchFamily="34" charset="0"/>
              </a:rPr>
              <a:t>Know the difference between privacy and confidentiality</a:t>
            </a:r>
            <a:r>
              <a:rPr lang="en-US" dirty="0" smtClean="0"/>
              <a:t/>
            </a:r>
            <a:br>
              <a:rPr lang="en-US" dirty="0" smtClean="0"/>
            </a:br>
            <a:endParaRPr lang="en-US" dirty="0"/>
          </a:p>
        </p:txBody>
      </p:sp>
      <p:sp>
        <p:nvSpPr>
          <p:cNvPr id="3" name="Content Placeholder 2"/>
          <p:cNvSpPr>
            <a:spLocks noGrp="1"/>
          </p:cNvSpPr>
          <p:nvPr>
            <p:ph idx="1"/>
          </p:nvPr>
        </p:nvSpPr>
        <p:spPr>
          <a:xfrm>
            <a:off x="533400" y="2133600"/>
            <a:ext cx="7924800" cy="3657600"/>
          </a:xfrm>
        </p:spPr>
        <p:txBody>
          <a:bodyPr>
            <a:normAutofit fontScale="32500" lnSpcReduction="20000"/>
          </a:bodyPr>
          <a:lstStyle/>
          <a:p>
            <a:r>
              <a:rPr lang="en-US" sz="9200" dirty="0" smtClean="0"/>
              <a:t>Secrecy raises suspicion and is unhealthy.</a:t>
            </a:r>
          </a:p>
          <a:p>
            <a:endParaRPr lang="en-US" sz="4300" dirty="0" smtClean="0"/>
          </a:p>
          <a:p>
            <a:r>
              <a:rPr lang="en-US" sz="9200" dirty="0" smtClean="0"/>
              <a:t>Privacy means sharing information only with those who have a need to know.</a:t>
            </a:r>
          </a:p>
          <a:p>
            <a:endParaRPr lang="en-US" sz="9200" dirty="0" smtClean="0"/>
          </a:p>
          <a:p>
            <a:endParaRPr lang="en-US" dirty="0"/>
          </a:p>
          <a:p>
            <a:endParaRPr lang="en-US" dirty="0" smtClean="0"/>
          </a:p>
          <a:p>
            <a:pPr>
              <a:buNone/>
            </a:pPr>
            <a:r>
              <a:rPr lang="en-US" dirty="0"/>
              <a:t>	</a:t>
            </a:r>
          </a:p>
          <a:p>
            <a:pPr>
              <a:buNone/>
            </a:pPr>
            <a:endParaRPr lang="en-US" dirty="0"/>
          </a:p>
        </p:txBody>
      </p:sp>
      <p:pic>
        <p:nvPicPr>
          <p:cNvPr id="5" name="Picture 2" descr="C:\Users\amannes\AppData\Local\Microsoft\Windows\Temporary Internet Files\Content.IE5\I63F7OTC\MP9003096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7196" y="3657600"/>
            <a:ext cx="2823404"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886200"/>
            <a:ext cx="5257800" cy="1938992"/>
          </a:xfrm>
          <a:prstGeom prst="rect">
            <a:avLst/>
          </a:prstGeom>
          <a:noFill/>
        </p:spPr>
        <p:txBody>
          <a:bodyPr wrap="square" rtlCol="0">
            <a:spAutoFit/>
          </a:bodyPr>
          <a:lstStyle/>
          <a:p>
            <a:pPr marL="342900" lvl="0" indent="-342900">
              <a:spcBef>
                <a:spcPct val="20000"/>
              </a:spcBef>
              <a:buFont typeface="Arial" pitchFamily="34" charset="0"/>
              <a:buChar char="•"/>
            </a:pPr>
            <a:r>
              <a:rPr lang="en-US" sz="3000" dirty="0">
                <a:solidFill>
                  <a:prstClr val="black"/>
                </a:solidFill>
              </a:rPr>
              <a:t>Confidentiality means the individual has an expectation that information is not shared.	</a:t>
            </a:r>
          </a:p>
        </p:txBody>
      </p:sp>
    </p:spTree>
    <p:extLst>
      <p:ext uri="{BB962C8B-B14F-4D97-AF65-F5344CB8AC3E}">
        <p14:creationId xmlns:p14="http://schemas.microsoft.com/office/powerpoint/2010/main" val="2365452932"/>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a typeface="Verdana" pitchFamily="34" charset="0"/>
                <a:cs typeface="Verdana" pitchFamily="34" charset="0"/>
              </a:rPr>
              <a:t>General Guidelines</a:t>
            </a:r>
            <a:endParaRPr lang="en-US" b="1" dirty="0">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r>
              <a:rPr lang="en-US" dirty="0" smtClean="0"/>
              <a:t>The church leader is always responsible to safeguard the relationship.</a:t>
            </a:r>
          </a:p>
          <a:p>
            <a:r>
              <a:rPr lang="en-US" dirty="0" smtClean="0"/>
              <a:t>The church leader must always act and talk in such a way as to prevent harm to the other.</a:t>
            </a:r>
          </a:p>
          <a:p>
            <a:r>
              <a:rPr lang="en-US" dirty="0" smtClean="0"/>
              <a:t>A church leader is not a surrogate: not a father, not a mother, not a spouse, not a child, not a therapist, not an accountant, not a lawyer.</a:t>
            </a:r>
          </a:p>
          <a:p>
            <a:endParaRPr lang="en-US" dirty="0" smtClean="0"/>
          </a:p>
          <a:p>
            <a:pPr algn="r"/>
            <a:endParaRPr lang="en-US" dirty="0"/>
          </a:p>
          <a:p>
            <a:endParaRPr lang="en-US"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a typeface="Verdana" pitchFamily="34" charset="0"/>
                <a:cs typeface="Verdana" pitchFamily="34" charset="0"/>
              </a:rPr>
              <a:t>Guidelines ….</a:t>
            </a:r>
            <a:endParaRPr lang="en-US" b="1" dirty="0">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r>
              <a:rPr lang="en-US" dirty="0"/>
              <a:t>Be sensitive and </a:t>
            </a:r>
            <a:r>
              <a:rPr lang="en-US" dirty="0" smtClean="0"/>
              <a:t>honest with yourself </a:t>
            </a:r>
            <a:r>
              <a:rPr lang="en-US" dirty="0"/>
              <a:t>about your sexuality and </a:t>
            </a:r>
            <a:r>
              <a:rPr lang="en-US" dirty="0" smtClean="0"/>
              <a:t>personal needs </a:t>
            </a:r>
            <a:r>
              <a:rPr lang="en-US" dirty="0"/>
              <a:t>and about appropriate avenues for proper fulfillment.</a:t>
            </a:r>
          </a:p>
          <a:p>
            <a:r>
              <a:rPr lang="en-US" dirty="0" smtClean="0"/>
              <a:t>Take </a:t>
            </a:r>
            <a:r>
              <a:rPr lang="en-US" dirty="0"/>
              <a:t>care of yourself. Give adequate attention to your spiritual, emotional and physical well-being. </a:t>
            </a:r>
            <a:endParaRPr lang="en-US" dirty="0" smtClean="0"/>
          </a:p>
          <a:p>
            <a:r>
              <a:rPr lang="en-US" dirty="0" smtClean="0"/>
              <a:t>Scriptures do not justify, minimize or rationalize misconduct.</a:t>
            </a:r>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Guidelines…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lnSpcReduction="10000"/>
          </a:bodyPr>
          <a:lstStyle/>
          <a:p>
            <a:r>
              <a:rPr lang="en-US" dirty="0" smtClean="0"/>
              <a:t>Spending </a:t>
            </a:r>
            <a:r>
              <a:rPr lang="en-US" dirty="0"/>
              <a:t>time alone and frequently with a parishioner is the highest risk for the church leader and for the </a:t>
            </a:r>
            <a:r>
              <a:rPr lang="en-US" dirty="0" smtClean="0"/>
              <a:t>parishioner.</a:t>
            </a:r>
            <a:endParaRPr lang="en-US" dirty="0"/>
          </a:p>
          <a:p>
            <a:r>
              <a:rPr lang="en-US" dirty="0" smtClean="0"/>
              <a:t>Consider </a:t>
            </a:r>
            <a:r>
              <a:rPr lang="en-US" dirty="0"/>
              <a:t>every relationship like a body of </a:t>
            </a:r>
            <a:r>
              <a:rPr lang="en-US" dirty="0" smtClean="0"/>
              <a:t>water - don’t </a:t>
            </a:r>
            <a:r>
              <a:rPr lang="en-US" dirty="0"/>
              <a:t>get in over your head. Drowning in poor judgment is still drowning</a:t>
            </a:r>
            <a:r>
              <a:rPr lang="en-US" dirty="0" smtClean="0"/>
              <a:t>.</a:t>
            </a:r>
          </a:p>
          <a:p>
            <a:r>
              <a:rPr lang="en-US" dirty="0" smtClean="0"/>
              <a:t>Once </a:t>
            </a:r>
            <a:r>
              <a:rPr lang="en-US" dirty="0"/>
              <a:t>a healthy boundary is crossed, the relationship changes; many times the relationship deteriorates or ends.</a:t>
            </a:r>
          </a:p>
          <a:p>
            <a:endParaRPr lang="en-US" dirty="0"/>
          </a:p>
          <a:p>
            <a:endParaRPr lang="en-US" dirty="0"/>
          </a:p>
          <a:p>
            <a:endParaRPr lang="en-US" dirty="0"/>
          </a:p>
        </p:txBody>
      </p:sp>
    </p:spTree>
    <p:extLst>
      <p:ext uri="{BB962C8B-B14F-4D97-AF65-F5344CB8AC3E}">
        <p14:creationId xmlns:p14="http://schemas.microsoft.com/office/powerpoint/2010/main" val="1874441440"/>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Accountability</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fontScale="92500"/>
          </a:bodyPr>
          <a:lstStyle/>
          <a:p>
            <a:r>
              <a:rPr lang="en-US" dirty="0" smtClean="0"/>
              <a:t>Be accountable to a colleague, spouse or peer to ensure that you are maintaining proper boundaries in your interpersonal relationships. </a:t>
            </a:r>
          </a:p>
          <a:p>
            <a:r>
              <a:rPr lang="en-US" dirty="0" smtClean="0"/>
              <a:t>Participate in an annual evaluation process which discusses healthy boundaries.</a:t>
            </a:r>
          </a:p>
          <a:p>
            <a:r>
              <a:rPr lang="en-US" dirty="0" smtClean="0"/>
              <a:t>Listen earnestly to the feedback and counsel of others who supervise you when they express concern about your behaviors and attitudes.</a:t>
            </a:r>
          </a:p>
          <a:p>
            <a:r>
              <a:rPr lang="en-US" dirty="0"/>
              <a:t>Accountability is not a hassle-it is a </a:t>
            </a:r>
            <a:r>
              <a:rPr lang="en-US" b="1" dirty="0"/>
              <a:t>necessity</a:t>
            </a:r>
            <a:r>
              <a:rPr lang="en-US" dirty="0"/>
              <a:t>.</a:t>
            </a:r>
          </a:p>
          <a:p>
            <a:endParaRPr lang="en-US" dirty="0" smtClean="0"/>
          </a:p>
          <a:p>
            <a:endParaRPr lang="en-US" dirty="0"/>
          </a:p>
        </p:txBody>
      </p:sp>
    </p:spTree>
    <p:extLst>
      <p:ext uri="{BB962C8B-B14F-4D97-AF65-F5344CB8AC3E}">
        <p14:creationId xmlns:p14="http://schemas.microsoft.com/office/powerpoint/2010/main" val="1179373872"/>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a typeface="Verdana" pitchFamily="34" charset="0"/>
                <a:cs typeface="Verdana" pitchFamily="34" charset="0"/>
              </a:rPr>
              <a:t>A Definition</a:t>
            </a:r>
            <a:endParaRPr lang="en-US" b="1" dirty="0">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t>“Boundaries are norms, rules or codes that characterize an individual’s personal space or environment and his or her sense of security and safety. Healthy boundaries provide a nurturing and safe physical, emotional, sexual and spiritual environment for individuals.”</a:t>
            </a:r>
          </a:p>
          <a:p>
            <a:pPr marL="0" indent="0">
              <a:buNone/>
            </a:pPr>
            <a:endParaRPr lang="en-US" dirty="0" smtClean="0"/>
          </a:p>
          <a:p>
            <a:pPr marL="0" indent="0">
              <a:buNone/>
            </a:pPr>
            <a:r>
              <a:rPr lang="en-US" sz="2000" dirty="0" smtClean="0"/>
              <a:t>Len Sperry, MD, PhD, </a:t>
            </a:r>
            <a:r>
              <a:rPr lang="en-US" sz="2000" i="1" dirty="0" smtClean="0"/>
              <a:t>Sex, Priestly Ministry, and the Church</a:t>
            </a:r>
            <a:r>
              <a:rPr lang="en-US" sz="2000" dirty="0" smtClean="0"/>
              <a:t>, 2003, page 10 </a:t>
            </a:r>
            <a:endParaRPr lang="en-US" sz="2000"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t>Specific Guidelines </a:t>
            </a:r>
            <a:r>
              <a:rPr lang="en-US" b="1" dirty="0" smtClean="0"/>
              <a:t/>
            </a:r>
            <a:br>
              <a:rPr lang="en-US" b="1" dirty="0" smtClean="0"/>
            </a:br>
            <a:r>
              <a:rPr lang="en-US" b="1" dirty="0" smtClean="0"/>
              <a:t>for </a:t>
            </a:r>
            <a:r>
              <a:rPr lang="en-US" b="1" dirty="0"/>
              <a:t>establishing clearly defined boundaries </a:t>
            </a:r>
            <a:r>
              <a:rPr lang="en-US" b="1" dirty="0" smtClean="0"/>
              <a:t>in a pastoral relationship</a:t>
            </a:r>
            <a:endParaRPr lang="en-US" dirty="0"/>
          </a:p>
        </p:txBody>
      </p:sp>
      <p:pic>
        <p:nvPicPr>
          <p:cNvPr id="1026" name="Picture 2" descr="C:\Users\amannes\AppData\Local\Microsoft\Windows\Temporary Internet Files\Content.IE5\EUZ7C3HW\MP9000490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8415"/>
            <a:ext cx="7620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010931"/>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a typeface="Verdana" pitchFamily="34" charset="0"/>
                <a:cs typeface="Verdana" pitchFamily="34" charset="0"/>
              </a:rPr>
              <a:t>Specific Guidelines</a:t>
            </a:r>
            <a:endParaRPr lang="en-US" b="1" dirty="0">
              <a:ea typeface="Verdana" pitchFamily="34" charset="0"/>
              <a:cs typeface="Verdana" pitchFamily="34" charset="0"/>
            </a:endParaRPr>
          </a:p>
        </p:txBody>
      </p:sp>
      <p:sp>
        <p:nvSpPr>
          <p:cNvPr id="3" name="Content Placeholder 2"/>
          <p:cNvSpPr>
            <a:spLocks noGrp="1"/>
          </p:cNvSpPr>
          <p:nvPr>
            <p:ph idx="1"/>
          </p:nvPr>
        </p:nvSpPr>
        <p:spPr/>
        <p:txBody>
          <a:bodyPr>
            <a:normAutofit lnSpcReduction="10000"/>
          </a:bodyPr>
          <a:lstStyle/>
          <a:p>
            <a:r>
              <a:rPr lang="en-US" dirty="0" smtClean="0"/>
              <a:t>Visit a member in public or in a formal setting whenever possible.</a:t>
            </a:r>
          </a:p>
          <a:p>
            <a:r>
              <a:rPr lang="en-US" dirty="0" smtClean="0"/>
              <a:t>Visit a member with another person present whenever you can.</a:t>
            </a:r>
          </a:p>
          <a:p>
            <a:r>
              <a:rPr lang="en-US" dirty="0" smtClean="0"/>
              <a:t>Conduct counseling appointments within normally scheduled daytime hours; have evening appointments only if others are present in the building or present at the appointment. </a:t>
            </a:r>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a typeface="Verdana" pitchFamily="34" charset="0"/>
                <a:cs typeface="Verdana" pitchFamily="34" charset="0"/>
              </a:rPr>
              <a:t>Specifics</a:t>
            </a:r>
            <a:r>
              <a:rPr lang="en-US" sz="4000" b="1" dirty="0" smtClean="0">
                <a:latin typeface="Verdana" pitchFamily="34" charset="0"/>
                <a:ea typeface="Verdana" pitchFamily="34" charset="0"/>
                <a:cs typeface="Verdana" pitchFamily="34" charset="0"/>
              </a:rPr>
              <a:t>…</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lnSpcReduction="10000"/>
          </a:bodyPr>
          <a:lstStyle/>
          <a:p>
            <a:r>
              <a:rPr lang="en-US" dirty="0"/>
              <a:t>Restrict home or office visits to no longer than an hour per time and no more than once per week; after 3 visits refer to a professional.</a:t>
            </a:r>
          </a:p>
          <a:p>
            <a:r>
              <a:rPr lang="en-US" dirty="0"/>
              <a:t>Acknowledge the risk of meeting alone in a member’s or leader’s home.</a:t>
            </a:r>
          </a:p>
          <a:p>
            <a:r>
              <a:rPr lang="en-US" dirty="0"/>
              <a:t>Visit a member of the same gender whenever you can.</a:t>
            </a:r>
          </a:p>
          <a:p>
            <a:r>
              <a:rPr lang="en-US" dirty="0"/>
              <a:t>When counseling, do not share a couch with the member. </a:t>
            </a:r>
          </a:p>
          <a:p>
            <a:endParaRPr lang="en-US" dirty="0"/>
          </a:p>
        </p:txBody>
      </p:sp>
    </p:spTree>
    <p:extLst>
      <p:ext uri="{BB962C8B-B14F-4D97-AF65-F5344CB8AC3E}">
        <p14:creationId xmlns:p14="http://schemas.microsoft.com/office/powerpoint/2010/main" val="4068096481"/>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a typeface="Verdana" pitchFamily="34" charset="0"/>
                <a:cs typeface="Verdana" pitchFamily="34" charset="0"/>
              </a:rPr>
              <a:t>Specifics …</a:t>
            </a:r>
            <a:endParaRPr lang="en-US" b="1" dirty="0">
              <a:ea typeface="Verdana" pitchFamily="34" charset="0"/>
              <a:cs typeface="Verdana" pitchFamily="34" charset="0"/>
            </a:endParaRPr>
          </a:p>
        </p:txBody>
      </p:sp>
      <p:sp>
        <p:nvSpPr>
          <p:cNvPr id="3" name="Content Placeholder 2"/>
          <p:cNvSpPr>
            <a:spLocks noGrp="1"/>
          </p:cNvSpPr>
          <p:nvPr>
            <p:ph idx="1"/>
          </p:nvPr>
        </p:nvSpPr>
        <p:spPr/>
        <p:txBody>
          <a:bodyPr/>
          <a:lstStyle/>
          <a:p>
            <a:r>
              <a:rPr lang="en-US" dirty="0"/>
              <a:t>Inform a secretary and/or your spouse of your schedule. Report visits to your council.</a:t>
            </a:r>
          </a:p>
          <a:p>
            <a:r>
              <a:rPr lang="en-US" dirty="0"/>
              <a:t>When visiting a member in a hospital, do not close the door; remain visible from the doorway.</a:t>
            </a:r>
          </a:p>
          <a:p>
            <a:r>
              <a:rPr lang="en-US" dirty="0"/>
              <a:t>For office visits, the door should be fitted with a window and you should be visible through the window. </a:t>
            </a:r>
          </a:p>
          <a:p>
            <a:endParaRPr lang="en-US" dirty="0"/>
          </a:p>
        </p:txBody>
      </p:sp>
    </p:spTree>
    <p:extLst>
      <p:ext uri="{BB962C8B-B14F-4D97-AF65-F5344CB8AC3E}">
        <p14:creationId xmlns:p14="http://schemas.microsoft.com/office/powerpoint/2010/main" val="649738737"/>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a typeface="Verdana" pitchFamily="34" charset="0"/>
                <a:cs typeface="Verdana" pitchFamily="34" charset="0"/>
              </a:rPr>
              <a:t>Specifics…</a:t>
            </a:r>
            <a:endParaRPr lang="en-US" b="1" dirty="0">
              <a:ea typeface="Verdana" pitchFamily="34" charset="0"/>
              <a:cs typeface="Verdana"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t>Do not borrow money </a:t>
            </a:r>
            <a:r>
              <a:rPr lang="en-US" sz="3100" dirty="0" smtClean="0"/>
              <a:t>from or loan money </a:t>
            </a:r>
            <a:r>
              <a:rPr lang="en-US" dirty="0" smtClean="0"/>
              <a:t>to a member.</a:t>
            </a:r>
          </a:p>
          <a:p>
            <a:r>
              <a:rPr lang="en-US" dirty="0" smtClean="0"/>
              <a:t>Do not give or accept gifts of a personal or intimate nature, this could be a misinterpretation of affection.</a:t>
            </a:r>
          </a:p>
          <a:p>
            <a:r>
              <a:rPr lang="en-US" dirty="0" smtClean="0"/>
              <a:t>Limit the display of physical affection to a brief hug or pat on the back or arm. Offering or accepting more than that is putting the relationship at risk .</a:t>
            </a:r>
          </a:p>
          <a:p>
            <a:r>
              <a:rPr lang="en-US" dirty="0" smtClean="0"/>
              <a:t>Observe technological boundaries. </a:t>
            </a:r>
          </a:p>
          <a:p>
            <a:endParaRPr lang="en-US" dirty="0" smtClean="0"/>
          </a:p>
          <a:p>
            <a:endParaRPr lang="en-US" dirty="0"/>
          </a:p>
        </p:txBody>
      </p:sp>
      <p:pic>
        <p:nvPicPr>
          <p:cNvPr id="2050" name="Picture 2" descr="C:\Users\amannes\AppData\Local\Microsoft\Windows\Temporary Internet Files\Content.IE5\EUZ7C3HW\MP9004053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6661" y="5105400"/>
            <a:ext cx="2092571"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417638"/>
          </a:xfrm>
        </p:spPr>
        <p:txBody>
          <a:bodyPr>
            <a:normAutofit/>
          </a:bodyPr>
          <a:lstStyle/>
          <a:p>
            <a:r>
              <a:rPr lang="en-US" b="1" dirty="0" smtClean="0">
                <a:ea typeface="Verdana" pitchFamily="34" charset="0"/>
                <a:cs typeface="Verdana" pitchFamily="34" charset="0"/>
              </a:rPr>
              <a:t>Social Media</a:t>
            </a:r>
            <a:endParaRPr lang="en-US" b="1" dirty="0">
              <a:ea typeface="Verdana" pitchFamily="34" charset="0"/>
              <a:cs typeface="Verdana" pitchFamily="34" charset="0"/>
            </a:endParaRPr>
          </a:p>
        </p:txBody>
      </p:sp>
      <p:sp>
        <p:nvSpPr>
          <p:cNvPr id="5" name="Content Placeholder 4"/>
          <p:cNvSpPr>
            <a:spLocks noGrp="1"/>
          </p:cNvSpPr>
          <p:nvPr>
            <p:ph sz="half" idx="1"/>
          </p:nvPr>
        </p:nvSpPr>
        <p:spPr>
          <a:xfrm>
            <a:off x="457200" y="1066800"/>
            <a:ext cx="4038600" cy="5715000"/>
          </a:xfrm>
        </p:spPr>
        <p:txBody>
          <a:bodyPr>
            <a:noAutofit/>
          </a:bodyPr>
          <a:lstStyle/>
          <a:p>
            <a:pPr marL="0" indent="0">
              <a:buNone/>
            </a:pPr>
            <a:r>
              <a:rPr lang="en-US" b="1" dirty="0" smtClean="0"/>
              <a:t>Personal Assessment:</a:t>
            </a:r>
          </a:p>
          <a:p>
            <a:pPr marL="0" indent="0">
              <a:buNone/>
            </a:pPr>
            <a:endParaRPr lang="en-US" dirty="0" smtClean="0"/>
          </a:p>
          <a:p>
            <a:pPr marL="0" indent="0">
              <a:buNone/>
            </a:pPr>
            <a:r>
              <a:rPr lang="en-US" dirty="0" smtClean="0"/>
              <a:t>Are you neglecting personal and family relationships?</a:t>
            </a:r>
          </a:p>
          <a:p>
            <a:pPr marL="0" indent="0">
              <a:buNone/>
            </a:pPr>
            <a:r>
              <a:rPr lang="en-US" dirty="0" smtClean="0"/>
              <a:t>Are you online all the time?</a:t>
            </a:r>
          </a:p>
          <a:p>
            <a:pPr marL="0" indent="0">
              <a:buNone/>
            </a:pPr>
            <a:r>
              <a:rPr lang="en-US" dirty="0" smtClean="0"/>
              <a:t>Are you using the internet for mostly recreation?</a:t>
            </a:r>
          </a:p>
          <a:p>
            <a:pPr marL="0" indent="0">
              <a:buNone/>
            </a:pPr>
            <a:r>
              <a:rPr lang="en-US" dirty="0" smtClean="0"/>
              <a:t>Are you engaging in risky online behavior?</a:t>
            </a:r>
          </a:p>
        </p:txBody>
      </p:sp>
      <p:sp>
        <p:nvSpPr>
          <p:cNvPr id="6" name="Content Placeholder 5"/>
          <p:cNvSpPr>
            <a:spLocks noGrp="1"/>
          </p:cNvSpPr>
          <p:nvPr>
            <p:ph sz="half" idx="2"/>
          </p:nvPr>
        </p:nvSpPr>
        <p:spPr>
          <a:xfrm>
            <a:off x="4648200" y="1143000"/>
            <a:ext cx="4038600" cy="5257800"/>
          </a:xfrm>
        </p:spPr>
        <p:txBody>
          <a:bodyPr>
            <a:normAutofit fontScale="70000" lnSpcReduction="20000"/>
          </a:bodyPr>
          <a:lstStyle/>
          <a:p>
            <a:pPr marL="0" indent="0">
              <a:buNone/>
            </a:pPr>
            <a:r>
              <a:rPr lang="en-US" sz="4000" b="1" dirty="0" smtClean="0"/>
              <a:t>Potential Consequences:</a:t>
            </a:r>
          </a:p>
          <a:p>
            <a:pPr marL="0" indent="0">
              <a:buNone/>
            </a:pPr>
            <a:endParaRPr lang="en-US" sz="4000" dirty="0" smtClean="0"/>
          </a:p>
          <a:p>
            <a:pPr marL="0" indent="0">
              <a:buNone/>
            </a:pPr>
            <a:r>
              <a:rPr lang="en-US" sz="4000" dirty="0" smtClean="0"/>
              <a:t>Loss of pastoral integrity</a:t>
            </a:r>
          </a:p>
          <a:p>
            <a:pPr marL="0" indent="0">
              <a:buNone/>
            </a:pPr>
            <a:endParaRPr lang="en-US" sz="4000" dirty="0" smtClean="0"/>
          </a:p>
          <a:p>
            <a:pPr marL="0" indent="0">
              <a:buNone/>
            </a:pPr>
            <a:r>
              <a:rPr lang="en-US" sz="4000" dirty="0" smtClean="0"/>
              <a:t>Isolation</a:t>
            </a:r>
          </a:p>
          <a:p>
            <a:pPr marL="0" indent="0">
              <a:buNone/>
            </a:pPr>
            <a:endParaRPr lang="en-US" sz="4000" dirty="0" smtClean="0"/>
          </a:p>
          <a:p>
            <a:pPr marL="0" indent="0">
              <a:buNone/>
            </a:pPr>
            <a:r>
              <a:rPr lang="en-US" sz="4000" dirty="0" smtClean="0"/>
              <a:t>Wasting Time</a:t>
            </a:r>
          </a:p>
          <a:p>
            <a:pPr marL="0" indent="0">
              <a:buNone/>
            </a:pPr>
            <a:endParaRPr lang="en-US" sz="4000" dirty="0" smtClean="0"/>
          </a:p>
          <a:p>
            <a:pPr marL="0" indent="0">
              <a:buNone/>
            </a:pPr>
            <a:r>
              <a:rPr lang="en-US" sz="4000" dirty="0" smtClean="0"/>
              <a:t>Procrastination</a:t>
            </a:r>
          </a:p>
          <a:p>
            <a:pPr marL="0" indent="0">
              <a:buNone/>
            </a:pPr>
            <a:endParaRPr lang="en-US" sz="4000" dirty="0" smtClean="0"/>
          </a:p>
          <a:p>
            <a:pPr marL="0" indent="0">
              <a:buNone/>
            </a:pPr>
            <a:r>
              <a:rPr lang="en-US" sz="4000" dirty="0" smtClean="0"/>
              <a:t>Breaking down of relationships</a:t>
            </a:r>
          </a:p>
          <a:p>
            <a:pPr marL="0" indent="0">
              <a:buNone/>
            </a:pPr>
            <a:endParaRPr lang="en-US" dirty="0"/>
          </a:p>
        </p:txBody>
      </p:sp>
    </p:spTree>
    <p:extLst>
      <p:ext uri="{BB962C8B-B14F-4D97-AF65-F5344CB8AC3E}">
        <p14:creationId xmlns:p14="http://schemas.microsoft.com/office/powerpoint/2010/main" val="2255680111"/>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Additional Policies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r>
              <a:rPr lang="en-US" dirty="0" smtClean="0"/>
              <a:t>Establish a policy that threats of suicide or homicide are reportable.</a:t>
            </a:r>
          </a:p>
          <a:p>
            <a:endParaRPr lang="en-US" dirty="0" smtClean="0"/>
          </a:p>
          <a:p>
            <a:r>
              <a:rPr lang="en-US" dirty="0" smtClean="0"/>
              <a:t>Establish a policy that allegations of abuse to a minor (by victim or offender) are reportable. Many states make pastors mandated reporters. </a:t>
            </a:r>
          </a:p>
          <a:p>
            <a:endParaRPr lang="en-US" dirty="0"/>
          </a:p>
        </p:txBody>
      </p:sp>
    </p:spTree>
    <p:extLst>
      <p:ext uri="{BB962C8B-B14F-4D97-AF65-F5344CB8AC3E}">
        <p14:creationId xmlns:p14="http://schemas.microsoft.com/office/powerpoint/2010/main" val="3357075730"/>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Verdana" pitchFamily="34" charset="0"/>
                <a:ea typeface="Verdana" pitchFamily="34" charset="0"/>
                <a:cs typeface="Verdana" pitchFamily="34" charset="0"/>
              </a:rPr>
              <a:t>Guidelines for Youth</a:t>
            </a:r>
          </a:p>
        </p:txBody>
      </p:sp>
      <p:pic>
        <p:nvPicPr>
          <p:cNvPr id="6146" name="Picture 2" descr="C:\Users\amannes\AppData\Local\Microsoft\Windows\Temporary Internet Files\Content.IE5\I63F7OTC\MP900439424[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717389"/>
            <a:ext cx="6400800" cy="429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56997"/>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Youth Guidelines</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fontScale="92500"/>
          </a:bodyPr>
          <a:lstStyle/>
          <a:p>
            <a:r>
              <a:rPr lang="en-US" dirty="0" smtClean="0"/>
              <a:t>Meet with a minor child or adolescent once or twice and thereafter only with the consent and knowledge of their parent or guardian. </a:t>
            </a:r>
          </a:p>
          <a:p>
            <a:r>
              <a:rPr lang="en-US" dirty="0"/>
              <a:t>When meeting with a youth, the meeting should take place in a room with an open door or in a public </a:t>
            </a:r>
            <a:r>
              <a:rPr lang="en-US" dirty="0" smtClean="0"/>
              <a:t>place.</a:t>
            </a:r>
            <a:endParaRPr lang="en-US" dirty="0"/>
          </a:p>
          <a:p>
            <a:r>
              <a:rPr lang="en-US" dirty="0" smtClean="0"/>
              <a:t>Avoid one-to-one meetings with youth in homes/cars/offices when no one else is present.</a:t>
            </a:r>
          </a:p>
          <a:p>
            <a:r>
              <a:rPr lang="en-US" dirty="0" smtClean="0"/>
              <a:t>Do </a:t>
            </a:r>
            <a:r>
              <a:rPr lang="en-US" dirty="0"/>
              <a:t>not transport a minor alone. </a:t>
            </a:r>
          </a:p>
          <a:p>
            <a:endParaRPr lang="en-US" dirty="0" smtClean="0"/>
          </a:p>
          <a:p>
            <a:endParaRPr lang="en-US" dirty="0" smtClean="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a:bodyPr>
          <a:lstStyle/>
          <a:p>
            <a:r>
              <a:rPr lang="en-US" sz="6000" b="1" dirty="0" smtClean="0"/>
              <a:t>WARNING SIGNS</a:t>
            </a:r>
            <a:r>
              <a:rPr lang="en-US" dirty="0" smtClean="0"/>
              <a:t/>
            </a:r>
            <a:br>
              <a:rPr lang="en-US" dirty="0" smtClean="0"/>
            </a:br>
            <a:endParaRPr lang="en-US" dirty="0"/>
          </a:p>
        </p:txBody>
      </p:sp>
      <p:pic>
        <p:nvPicPr>
          <p:cNvPr id="1026" name="Picture 2" descr="C:\Users\amannes\AppData\Local\Microsoft\Windows\Temporary Internet Files\Content.IE5\YVLV21P1\MP900439284[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743200"/>
            <a:ext cx="6096000" cy="33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897561"/>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b="1" dirty="0" smtClean="0">
                <a:ea typeface="Verdana" pitchFamily="34" charset="0"/>
                <a:cs typeface="Verdana" pitchFamily="34" charset="0"/>
              </a:rPr>
              <a:t>Boundaries…</a:t>
            </a:r>
            <a:endParaRPr lang="en-US" b="1" dirty="0">
              <a:ea typeface="Verdana" pitchFamily="34" charset="0"/>
              <a:cs typeface="Verdana" pitchFamily="34" charset="0"/>
            </a:endParaRPr>
          </a:p>
        </p:txBody>
      </p:sp>
      <p:sp>
        <p:nvSpPr>
          <p:cNvPr id="3" name="Content Placeholder 2"/>
          <p:cNvSpPr>
            <a:spLocks noGrp="1"/>
          </p:cNvSpPr>
          <p:nvPr>
            <p:ph sz="half" idx="1"/>
          </p:nvPr>
        </p:nvSpPr>
        <p:spPr>
          <a:xfrm>
            <a:off x="457200" y="1066800"/>
            <a:ext cx="4191000" cy="5791200"/>
          </a:xfrm>
        </p:spPr>
        <p:txBody>
          <a:bodyPr>
            <a:normAutofit fontScale="92500" lnSpcReduction="10000"/>
          </a:bodyPr>
          <a:lstStyle/>
          <a:p>
            <a:r>
              <a:rPr lang="en-US" dirty="0"/>
              <a:t>a</a:t>
            </a:r>
            <a:r>
              <a:rPr lang="en-US" dirty="0" smtClean="0"/>
              <a:t>re a physical or emotional limit that a person defines as safe or appropriate.</a:t>
            </a:r>
          </a:p>
          <a:p>
            <a:r>
              <a:rPr lang="en-US" dirty="0"/>
              <a:t>a</a:t>
            </a:r>
            <a:r>
              <a:rPr lang="en-US" dirty="0" smtClean="0"/>
              <a:t>re consistent, reliable, and establish that certain behaviors cannot come in or will not go out.</a:t>
            </a:r>
          </a:p>
          <a:p>
            <a:r>
              <a:rPr lang="en-US" dirty="0"/>
              <a:t>t</a:t>
            </a:r>
            <a:r>
              <a:rPr lang="en-US" dirty="0" smtClean="0"/>
              <a:t>ake time and effort to maintain.</a:t>
            </a:r>
          </a:p>
          <a:p>
            <a:r>
              <a:rPr lang="en-US" dirty="0"/>
              <a:t>a</a:t>
            </a:r>
            <a:r>
              <a:rPr lang="en-US" dirty="0" smtClean="0"/>
              <a:t>re high maintenance for people who have them; people with unhealthy boundaries are high maintenance for others who interact with them.</a:t>
            </a:r>
          </a:p>
          <a:p>
            <a:endParaRPr lang="en-US"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3000" y="2743200"/>
            <a:ext cx="4038600" cy="2241353"/>
          </a:xfrm>
        </p:spPr>
      </p:pic>
    </p:spTree>
    <p:extLst>
      <p:ext uri="{BB962C8B-B14F-4D97-AF65-F5344CB8AC3E}">
        <p14:creationId xmlns:p14="http://schemas.microsoft.com/office/powerpoint/2010/main" val="3387833080"/>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a typeface="Verdana" pitchFamily="34" charset="0"/>
                <a:cs typeface="Verdana" pitchFamily="34" charset="0"/>
              </a:rPr>
              <a:t>Youth…</a:t>
            </a:r>
            <a:endParaRPr lang="en-US" b="1" dirty="0">
              <a:ea typeface="Verdana" pitchFamily="34" charset="0"/>
              <a:cs typeface="Verdana" pitchFamily="34" charset="0"/>
            </a:endParaRPr>
          </a:p>
        </p:txBody>
      </p:sp>
      <p:sp>
        <p:nvSpPr>
          <p:cNvPr id="3" name="Content Placeholder 2"/>
          <p:cNvSpPr>
            <a:spLocks noGrp="1"/>
          </p:cNvSpPr>
          <p:nvPr>
            <p:ph idx="1"/>
          </p:nvPr>
        </p:nvSpPr>
        <p:spPr/>
        <p:txBody>
          <a:bodyPr>
            <a:normAutofit fontScale="92500" lnSpcReduction="10000"/>
          </a:bodyPr>
          <a:lstStyle/>
          <a:p>
            <a:r>
              <a:rPr lang="en-US" sz="3900" dirty="0" smtClean="0"/>
              <a:t>Makes special or secret arrangements to be with someone.</a:t>
            </a:r>
          </a:p>
          <a:p>
            <a:r>
              <a:rPr lang="en-US" sz="3900" dirty="0" smtClean="0"/>
              <a:t>Changes normal practices or routines to be with someone.</a:t>
            </a:r>
          </a:p>
          <a:p>
            <a:r>
              <a:rPr lang="en-US" sz="3900" dirty="0" smtClean="0"/>
              <a:t>Excessive self disclosure.</a:t>
            </a:r>
          </a:p>
          <a:p>
            <a:r>
              <a:rPr lang="en-US" sz="3900" dirty="0" smtClean="0"/>
              <a:t>Creates emotional intimacy by whispering, flirting, touching, etc.</a:t>
            </a:r>
          </a:p>
          <a:p>
            <a:r>
              <a:rPr lang="en-US" sz="3900" dirty="0" smtClean="0"/>
              <a:t>Manipulates another’s emotions.</a:t>
            </a:r>
          </a:p>
          <a:p>
            <a:endParaRPr lang="en-US" sz="7600" dirty="0"/>
          </a:p>
          <a:p>
            <a:endParaRPr lang="en-US" dirty="0"/>
          </a:p>
        </p:txBody>
      </p:sp>
    </p:spTree>
    <p:extLst>
      <p:ext uri="{BB962C8B-B14F-4D97-AF65-F5344CB8AC3E}">
        <p14:creationId xmlns:p14="http://schemas.microsoft.com/office/powerpoint/2010/main" val="3712708296"/>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a typeface="Verdana" pitchFamily="34" charset="0"/>
                <a:cs typeface="Verdana" pitchFamily="34" charset="0"/>
              </a:rPr>
              <a:t>Youth…</a:t>
            </a:r>
            <a:endParaRPr lang="en-US" b="1" dirty="0">
              <a:ea typeface="Verdana" pitchFamily="34" charset="0"/>
              <a:cs typeface="Verdana" pitchFamily="34" charset="0"/>
            </a:endParaRPr>
          </a:p>
        </p:txBody>
      </p:sp>
      <p:sp>
        <p:nvSpPr>
          <p:cNvPr id="3" name="Content Placeholder 2"/>
          <p:cNvSpPr>
            <a:spLocks noGrp="1"/>
          </p:cNvSpPr>
          <p:nvPr>
            <p:ph idx="1"/>
          </p:nvPr>
        </p:nvSpPr>
        <p:spPr/>
        <p:txBody>
          <a:bodyPr>
            <a:normAutofit fontScale="92500" lnSpcReduction="20000"/>
          </a:bodyPr>
          <a:lstStyle/>
          <a:p>
            <a:r>
              <a:rPr lang="en-US" sz="3800" dirty="0"/>
              <a:t>Uses rationalization, justification, minimizing, spiritualizing to continue unhealthy relationship.</a:t>
            </a:r>
          </a:p>
          <a:p>
            <a:r>
              <a:rPr lang="en-US" sz="3800" dirty="0"/>
              <a:t>Allows marriage to diminish so that someone else fills the void too easily.</a:t>
            </a:r>
          </a:p>
          <a:p>
            <a:r>
              <a:rPr lang="en-US" sz="3800" dirty="0"/>
              <a:t>If </a:t>
            </a:r>
            <a:r>
              <a:rPr lang="en-US" sz="3800" dirty="0" smtClean="0"/>
              <a:t>the leader or parishioner </a:t>
            </a:r>
            <a:r>
              <a:rPr lang="en-US" sz="3800" dirty="0"/>
              <a:t>cannot or will not report on </a:t>
            </a:r>
            <a:r>
              <a:rPr lang="en-US" sz="3800" dirty="0" smtClean="0"/>
              <a:t>their </a:t>
            </a:r>
            <a:r>
              <a:rPr lang="en-US" sz="3800" dirty="0"/>
              <a:t>conversation or visit, then a boundary was likely crossed.</a:t>
            </a:r>
          </a:p>
          <a:p>
            <a:r>
              <a:rPr lang="en-US" sz="3800" dirty="0"/>
              <a:t>Personal gifts are given. </a:t>
            </a:r>
          </a:p>
          <a:p>
            <a:endParaRPr lang="en-US" dirty="0"/>
          </a:p>
        </p:txBody>
      </p:sp>
    </p:spTree>
    <p:extLst>
      <p:ext uri="{BB962C8B-B14F-4D97-AF65-F5344CB8AC3E}">
        <p14:creationId xmlns:p14="http://schemas.microsoft.com/office/powerpoint/2010/main" val="1771955768"/>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32166"/>
            <a:ext cx="6477000" cy="800219"/>
          </a:xfrm>
          <a:prstGeom prst="rect">
            <a:avLst/>
          </a:prstGeom>
        </p:spPr>
        <p:txBody>
          <a:bodyPr wrap="square">
            <a:spAutoFit/>
          </a:bodyPr>
          <a:lstStyle/>
          <a:p>
            <a:endParaRPr lang="en-US" sz="2800" dirty="0" smtClean="0"/>
          </a:p>
          <a:p>
            <a:endParaRPr lang="en-US" dirty="0" smtClean="0"/>
          </a:p>
        </p:txBody>
      </p:sp>
      <p:sp>
        <p:nvSpPr>
          <p:cNvPr id="3" name="Title 2"/>
          <p:cNvSpPr>
            <a:spLocks noGrp="1"/>
          </p:cNvSpPr>
          <p:nvPr>
            <p:ph type="title"/>
          </p:nvPr>
        </p:nvSpPr>
        <p:spPr>
          <a:xfrm>
            <a:off x="457200" y="273050"/>
            <a:ext cx="7696200" cy="1555750"/>
          </a:xfrm>
        </p:spPr>
        <p:txBody>
          <a:bodyPr>
            <a:normAutofit/>
          </a:bodyPr>
          <a:lstStyle/>
          <a:p>
            <a:pPr algn="ctr"/>
            <a:r>
              <a:rPr lang="en-US" sz="4400" dirty="0" smtClean="0">
                <a:ea typeface="Verdana" pitchFamily="34" charset="0"/>
                <a:cs typeface="Verdana" pitchFamily="34" charset="0"/>
              </a:rPr>
              <a:t>Self Assessment</a:t>
            </a:r>
            <a:r>
              <a:rPr lang="en-US" sz="4000" dirty="0" smtClean="0">
                <a:latin typeface="Verdana" pitchFamily="34" charset="0"/>
                <a:ea typeface="Verdana" pitchFamily="34" charset="0"/>
                <a:cs typeface="Verdana" pitchFamily="34" charset="0"/>
              </a:rPr>
              <a:t/>
            </a:r>
            <a:br>
              <a:rPr lang="en-US" sz="4000" dirty="0" smtClean="0">
                <a:latin typeface="Verdana" pitchFamily="34" charset="0"/>
                <a:ea typeface="Verdana" pitchFamily="34" charset="0"/>
                <a:cs typeface="Verdana" pitchFamily="34" charset="0"/>
              </a:rPr>
            </a:br>
            <a:endParaRPr lang="en-US" sz="4000" dirty="0">
              <a:latin typeface="Verdana" pitchFamily="34" charset="0"/>
              <a:ea typeface="Verdana" pitchFamily="34" charset="0"/>
              <a:cs typeface="Verdana" pitchFamily="34" charset="0"/>
            </a:endParaRPr>
          </a:p>
        </p:txBody>
      </p:sp>
      <p:sp>
        <p:nvSpPr>
          <p:cNvPr id="4" name="Content Placeholder 3"/>
          <p:cNvSpPr>
            <a:spLocks noGrp="1"/>
          </p:cNvSpPr>
          <p:nvPr>
            <p:ph idx="1"/>
          </p:nvPr>
        </p:nvSpPr>
        <p:spPr/>
        <p:txBody>
          <a:bodyPr>
            <a:normAutofit/>
          </a:bodyPr>
          <a:lstStyle/>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5" name="Text Placeholder 4"/>
          <p:cNvSpPr>
            <a:spLocks noGrp="1"/>
          </p:cNvSpPr>
          <p:nvPr>
            <p:ph type="body" sz="half" idx="2"/>
          </p:nvPr>
        </p:nvSpPr>
        <p:spPr>
          <a:xfrm>
            <a:off x="762000" y="1456520"/>
            <a:ext cx="3008313" cy="3992563"/>
          </a:xfrm>
        </p:spPr>
        <p:txBody>
          <a:bodyPr>
            <a:normAutofit/>
          </a:bodyPr>
          <a:lstStyle/>
          <a:p>
            <a:r>
              <a:rPr lang="en-US" sz="3600" dirty="0"/>
              <a:t>These questions may be used to </a:t>
            </a:r>
            <a:r>
              <a:rPr lang="en-US" sz="3600" dirty="0" smtClean="0"/>
              <a:t>assess </a:t>
            </a:r>
            <a:r>
              <a:rPr lang="en-US" sz="3600" dirty="0"/>
              <a:t>your own risk for violating boundaries.</a:t>
            </a:r>
          </a:p>
        </p:txBody>
      </p:sp>
      <p:pic>
        <p:nvPicPr>
          <p:cNvPr id="3081" name="Picture 9" descr="C:\Users\amannes\AppData\Local\Microsoft\Windows\Temporary Internet Files\Content.IE5\YVLV21P1\MP9002273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194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181600"/>
            <a:ext cx="5486400" cy="10668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i="1" dirty="0" smtClean="0"/>
              <a:t/>
            </a:r>
            <a:br>
              <a:rPr lang="en-US" i="1" dirty="0" smtClean="0"/>
            </a:br>
            <a:endParaRPr lang="en-US" dirty="0"/>
          </a:p>
        </p:txBody>
      </p:sp>
      <p:sp>
        <p:nvSpPr>
          <p:cNvPr id="3" name="Content Placeholder 2"/>
          <p:cNvSpPr>
            <a:spLocks noGrp="1"/>
          </p:cNvSpPr>
          <p:nvPr>
            <p:ph type="body" sz="half" idx="2"/>
          </p:nvPr>
        </p:nvSpPr>
        <p:spPr>
          <a:xfrm>
            <a:off x="381000" y="4191000"/>
            <a:ext cx="8077200" cy="2286000"/>
          </a:xfrm>
        </p:spPr>
        <p:txBody>
          <a:bodyPr>
            <a:normAutofit fontScale="25000" lnSpcReduction="20000"/>
          </a:bodyPr>
          <a:lstStyle/>
          <a:p>
            <a:r>
              <a:rPr lang="en-US" sz="7400" dirty="0" smtClean="0"/>
              <a:t>Adapted </a:t>
            </a:r>
            <a:r>
              <a:rPr lang="en-US" sz="7400" dirty="0"/>
              <a:t>from </a:t>
            </a:r>
            <a:r>
              <a:rPr lang="en-US" sz="7400" i="1" dirty="0"/>
              <a:t>Preventing Child Abuse </a:t>
            </a:r>
            <a:r>
              <a:rPr lang="en-US" sz="7400" dirty="0"/>
              <a:t>and a presentation by Beth A. Swagman, MSW, ACSE, </a:t>
            </a:r>
            <a:r>
              <a:rPr lang="en-US" sz="7400" dirty="0" smtClean="0"/>
              <a:t>JD, </a:t>
            </a:r>
            <a:r>
              <a:rPr lang="en-US" sz="7400" dirty="0"/>
              <a:t>Former Director of Safe Church Ministry for the </a:t>
            </a:r>
            <a:r>
              <a:rPr lang="en-US" sz="7400" dirty="0" smtClean="0"/>
              <a:t>CRCNA</a:t>
            </a:r>
          </a:p>
          <a:p>
            <a:endParaRPr lang="en-US" sz="5600" i="1" dirty="0"/>
          </a:p>
          <a:p>
            <a:r>
              <a:rPr lang="en-US" sz="7400" i="1" dirty="0" smtClean="0"/>
              <a:t>Sexual Misconduct In Counseling and Ministry, </a:t>
            </a:r>
            <a:r>
              <a:rPr lang="en-US" sz="7400" dirty="0" smtClean="0"/>
              <a:t>Peter Mosgofian and </a:t>
            </a:r>
          </a:p>
          <a:p>
            <a:r>
              <a:rPr lang="en-US" sz="7400" dirty="0" smtClean="0"/>
              <a:t>George </a:t>
            </a:r>
            <a:r>
              <a:rPr lang="en-US" sz="7400" dirty="0" err="1" smtClean="0"/>
              <a:t>Ohlschlager</a:t>
            </a:r>
            <a:endParaRPr lang="en-US" sz="7400" dirty="0" smtClean="0"/>
          </a:p>
          <a:p>
            <a:r>
              <a:rPr lang="en-US" sz="7400" i="1" dirty="0"/>
              <a:t/>
            </a:r>
            <a:br>
              <a:rPr lang="en-US" sz="7400" i="1" dirty="0"/>
            </a:br>
            <a:r>
              <a:rPr lang="en-US" i="1" dirty="0"/>
              <a:t/>
            </a:r>
            <a:br>
              <a:rPr lang="en-US" i="1" dirty="0"/>
            </a:br>
            <a:r>
              <a:rPr lang="en-US" sz="8000" i="1" dirty="0"/>
              <a:t>What You Need to Know: Healthy Boundaries and Social Networking, </a:t>
            </a:r>
            <a:r>
              <a:rPr lang="en-US" sz="8000" dirty="0"/>
              <a:t>Faith and Trust Institute</a:t>
            </a:r>
          </a:p>
          <a:p>
            <a:r>
              <a:rPr lang="en-US" i="1" dirty="0"/>
              <a:t/>
            </a:r>
            <a:br>
              <a:rPr lang="en-US" i="1" dirty="0"/>
            </a:br>
            <a:endParaRPr lang="en-US" dirty="0"/>
          </a:p>
          <a:p>
            <a:endParaRPr lang="en-US" dirty="0" smtClean="0"/>
          </a:p>
          <a:p>
            <a:endParaRPr lang="en-US" dirty="0"/>
          </a:p>
          <a:p>
            <a:endParaRPr lang="en-US" dirty="0" smtClean="0"/>
          </a:p>
          <a:p>
            <a:endParaRPr lang="en-US" dirty="0"/>
          </a:p>
          <a:p>
            <a:endParaRPr lang="en-US" dirty="0" smtClean="0"/>
          </a:p>
          <a:p>
            <a:endParaRPr lang="en-US" i="1" dirty="0"/>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t="11552" b="11552"/>
          <a:stretch>
            <a:fillRect/>
          </a:stretch>
        </p:blipFill>
        <p:spPr>
          <a:xfrm>
            <a:off x="1295400" y="609600"/>
            <a:ext cx="6547804" cy="3276370"/>
          </a:xfrm>
        </p:spPr>
      </p:pic>
    </p:spTree>
    <p:extLst>
      <p:ext uri="{BB962C8B-B14F-4D97-AF65-F5344CB8AC3E}">
        <p14:creationId xmlns:p14="http://schemas.microsoft.com/office/powerpoint/2010/main" val="2123338391"/>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0" y="585984"/>
            <a:ext cx="2420098" cy="5540179"/>
          </a:xfrm>
        </p:spPr>
      </p:pic>
      <p:sp>
        <p:nvSpPr>
          <p:cNvPr id="2" name="Text Placeholder 1"/>
          <p:cNvSpPr>
            <a:spLocks noGrp="1"/>
          </p:cNvSpPr>
          <p:nvPr>
            <p:ph type="body" sz="half" idx="2"/>
          </p:nvPr>
        </p:nvSpPr>
        <p:spPr>
          <a:xfrm>
            <a:off x="381000" y="762000"/>
            <a:ext cx="3084513" cy="4419600"/>
          </a:xfrm>
        </p:spPr>
        <p:txBody>
          <a:bodyPr>
            <a:noAutofit/>
          </a:bodyPr>
          <a:lstStyle/>
          <a:p>
            <a:r>
              <a:rPr lang="en-US" sz="4000" dirty="0"/>
              <a:t>In the Church, all power and authority come from Christ and are entrusted to those </a:t>
            </a:r>
            <a:r>
              <a:rPr lang="en-US" sz="4000" dirty="0" smtClean="0"/>
              <a:t>in leadership. </a:t>
            </a:r>
            <a:endParaRPr lang="en-US" sz="4000" dirty="0"/>
          </a:p>
        </p:txBody>
      </p:sp>
    </p:spTree>
    <p:extLst>
      <p:ext uri="{BB962C8B-B14F-4D97-AF65-F5344CB8AC3E}">
        <p14:creationId xmlns:p14="http://schemas.microsoft.com/office/powerpoint/2010/main" val="299504222"/>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ea typeface="Verdana" pitchFamily="34" charset="0"/>
                <a:cs typeface="Verdana" pitchFamily="34" charset="0"/>
              </a:rPr>
              <a:t>A Question of Power</a:t>
            </a:r>
            <a:endParaRPr lang="en-US" b="1" dirty="0">
              <a:ea typeface="Verdana" pitchFamily="34" charset="0"/>
              <a:cs typeface="Verdana" pitchFamily="34" charset="0"/>
            </a:endParaRPr>
          </a:p>
        </p:txBody>
      </p:sp>
      <p:sp>
        <p:nvSpPr>
          <p:cNvPr id="5" name="Content Placeholder 4"/>
          <p:cNvSpPr>
            <a:spLocks noGrp="1"/>
          </p:cNvSpPr>
          <p:nvPr>
            <p:ph idx="1"/>
          </p:nvPr>
        </p:nvSpPr>
        <p:spPr/>
        <p:txBody>
          <a:bodyPr>
            <a:normAutofit/>
          </a:bodyPr>
          <a:lstStyle/>
          <a:p>
            <a:pPr marL="0" indent="0">
              <a:buNone/>
            </a:pPr>
            <a:r>
              <a:rPr lang="en-US" sz="4000" dirty="0">
                <a:solidFill>
                  <a:prstClr val="black"/>
                </a:solidFill>
                <a:ea typeface="+mj-ea"/>
                <a:cs typeface="+mj-cs"/>
              </a:rPr>
              <a:t>When a person in position of power interacts with a person subject to that power or position, then the person with power should honor and support the boundaries of the other person.</a:t>
            </a:r>
            <a:endParaRPr lang="en-US" sz="4000"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Abuse of Authority</a:t>
            </a:r>
            <a:endParaRPr lang="en-US" sz="40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pPr marL="0" indent="0" algn="ctr">
              <a:buNone/>
            </a:pPr>
            <a:r>
              <a:rPr lang="en-US" sz="4300" dirty="0" smtClean="0"/>
              <a:t>Abuse committed by a pastor or a church leader is always abuse of authority committed to them by the Church, as well as a serious betrayal of the trust invested in them by those who need pastoral care and spiritual direction. </a:t>
            </a:r>
            <a:endParaRPr lang="en-US" sz="4300" dirty="0"/>
          </a:p>
        </p:txBody>
      </p:sp>
    </p:spTree>
    <p:extLst>
      <p:ext uri="{BB962C8B-B14F-4D97-AF65-F5344CB8AC3E}">
        <p14:creationId xmlns:p14="http://schemas.microsoft.com/office/powerpoint/2010/main" val="3147899237"/>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762000"/>
            <a:ext cx="3886200" cy="5715000"/>
          </a:xfrm>
        </p:spPr>
        <p:txBody>
          <a:bodyPr>
            <a:normAutofit fontScale="77500" lnSpcReduction="20000"/>
          </a:bodyPr>
          <a:lstStyle/>
          <a:p>
            <a:pPr marL="0" indent="0">
              <a:buNone/>
            </a:pPr>
            <a:r>
              <a:rPr lang="en-US" sz="4600" b="1" dirty="0" smtClean="0">
                <a:latin typeface="+mj-lt"/>
                <a:ea typeface="Verdana" pitchFamily="34" charset="0"/>
                <a:cs typeface="Verdana" pitchFamily="34" charset="0"/>
              </a:rPr>
              <a:t>People with healthy boundaries….</a:t>
            </a:r>
          </a:p>
          <a:p>
            <a:endParaRPr lang="en-US" dirty="0" smtClean="0"/>
          </a:p>
          <a:p>
            <a:r>
              <a:rPr lang="en-US" sz="3500" dirty="0"/>
              <a:t>h</a:t>
            </a:r>
            <a:r>
              <a:rPr lang="en-US" sz="3500" dirty="0" smtClean="0"/>
              <a:t>ave limits and recognize what they are.</a:t>
            </a:r>
          </a:p>
          <a:p>
            <a:endParaRPr lang="en-US" sz="3500" dirty="0" smtClean="0"/>
          </a:p>
          <a:p>
            <a:r>
              <a:rPr lang="en-US" sz="3500" dirty="0"/>
              <a:t>k</a:t>
            </a:r>
            <a:r>
              <a:rPr lang="en-US" sz="3500" dirty="0" smtClean="0"/>
              <a:t>now what they will or will not do.</a:t>
            </a:r>
          </a:p>
          <a:p>
            <a:endParaRPr lang="en-US" sz="3500" dirty="0" smtClean="0"/>
          </a:p>
          <a:p>
            <a:r>
              <a:rPr lang="en-US" sz="3500" dirty="0"/>
              <a:t>k</a:t>
            </a:r>
            <a:r>
              <a:rPr lang="en-US" sz="3500" dirty="0" smtClean="0"/>
              <a:t>now what they will allow others to do or not do.</a:t>
            </a:r>
          </a:p>
        </p:txBody>
      </p:sp>
      <p:sp>
        <p:nvSpPr>
          <p:cNvPr id="6" name="Content Placeholder 5"/>
          <p:cNvSpPr>
            <a:spLocks noGrp="1"/>
          </p:cNvSpPr>
          <p:nvPr>
            <p:ph sz="half" idx="2"/>
          </p:nvPr>
        </p:nvSpPr>
        <p:spPr>
          <a:xfrm>
            <a:off x="4648200" y="762000"/>
            <a:ext cx="4038600" cy="5791200"/>
          </a:xfrm>
        </p:spPr>
        <p:txBody>
          <a:bodyPr>
            <a:normAutofit fontScale="77500" lnSpcReduction="20000"/>
          </a:bodyPr>
          <a:lstStyle/>
          <a:p>
            <a:pPr marL="0" indent="0">
              <a:buNone/>
            </a:pPr>
            <a:r>
              <a:rPr lang="en-US" sz="4600" b="1" dirty="0" smtClean="0">
                <a:latin typeface="+mj-lt"/>
                <a:ea typeface="Verdana" pitchFamily="34" charset="0"/>
                <a:cs typeface="Verdana" pitchFamily="34" charset="0"/>
              </a:rPr>
              <a:t>People with unhealthy boundaries….</a:t>
            </a:r>
          </a:p>
          <a:p>
            <a:endParaRPr lang="en-US" dirty="0" smtClean="0"/>
          </a:p>
          <a:p>
            <a:r>
              <a:rPr lang="en-US" sz="3500" dirty="0"/>
              <a:t>d</a:t>
            </a:r>
            <a:r>
              <a:rPr lang="en-US" sz="3500" dirty="0" smtClean="0"/>
              <a:t>on’t know what information to share.</a:t>
            </a:r>
          </a:p>
          <a:p>
            <a:endParaRPr lang="en-US" sz="3500" dirty="0" smtClean="0"/>
          </a:p>
          <a:p>
            <a:r>
              <a:rPr lang="en-US" sz="3500" dirty="0"/>
              <a:t>t</a:t>
            </a:r>
            <a:r>
              <a:rPr lang="en-US" sz="3500" dirty="0" smtClean="0"/>
              <a:t>rust too easily.</a:t>
            </a:r>
          </a:p>
          <a:p>
            <a:endParaRPr lang="en-US" sz="3500" dirty="0" smtClean="0"/>
          </a:p>
          <a:p>
            <a:r>
              <a:rPr lang="en-US" sz="3500" dirty="0"/>
              <a:t>h</a:t>
            </a:r>
            <a:r>
              <a:rPr lang="en-US" sz="3500" dirty="0" smtClean="0"/>
              <a:t>ave poorly defined limits.</a:t>
            </a:r>
          </a:p>
          <a:p>
            <a:endParaRPr lang="en-US" sz="3500" dirty="0" smtClean="0"/>
          </a:p>
          <a:p>
            <a:r>
              <a:rPr lang="en-US" sz="3500" dirty="0"/>
              <a:t>a</a:t>
            </a:r>
            <a:r>
              <a:rPr lang="en-US" sz="3500" dirty="0" smtClean="0"/>
              <a:t>re overly tolerant of inappropriate behaviors.</a:t>
            </a:r>
            <a:endParaRPr lang="en-US" sz="3500" dirty="0"/>
          </a:p>
        </p:txBody>
      </p:sp>
    </p:spTree>
    <p:extLst>
      <p:ext uri="{BB962C8B-B14F-4D97-AF65-F5344CB8AC3E}">
        <p14:creationId xmlns:p14="http://schemas.microsoft.com/office/powerpoint/2010/main" val="4163476801"/>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3810000" cy="5440363"/>
          </a:xfrm>
        </p:spPr>
        <p:txBody>
          <a:bodyPr>
            <a:normAutofit lnSpcReduction="10000"/>
          </a:bodyPr>
          <a:lstStyle/>
          <a:p>
            <a:pPr marL="0" indent="0">
              <a:buNone/>
            </a:pPr>
            <a:r>
              <a:rPr lang="en-US" sz="3600" dirty="0" smtClean="0"/>
              <a:t>Preventing the abuse of authority requires the dedicated self-discipline of the leader and the guidance of the church of which the leader is a member. </a:t>
            </a:r>
            <a:endParaRPr lang="en-US" sz="3600" dirty="0"/>
          </a:p>
        </p:txBody>
      </p:sp>
      <p:sp>
        <p:nvSpPr>
          <p:cNvPr id="8" name="Rectangle 7"/>
          <p:cNvSpPr/>
          <p:nvPr/>
        </p:nvSpPr>
        <p:spPr>
          <a:xfrm>
            <a:off x="4648200" y="2438400"/>
            <a:ext cx="4038600" cy="4038600"/>
          </a:xfrm>
          <a:prstGeom prst="rect">
            <a:avLst/>
          </a:prstGeom>
        </p:spPr>
        <p:txBody>
          <a:bodyPr/>
          <a:lstStyle/>
          <a:p>
            <a:endParaRPr lang="en-US" dirty="0" smtClean="0"/>
          </a:p>
          <a:p>
            <a:endParaRPr lang="en-US" dirty="0"/>
          </a:p>
        </p:txBody>
      </p:sp>
      <p:pic>
        <p:nvPicPr>
          <p:cNvPr id="1030" name="Picture 6" descr="C:\Users\amannes\AppData\Local\Microsoft\Windows\Temporary Internet Files\Content.IE5\E93304AY\MP900401517[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514600"/>
            <a:ext cx="4187190" cy="334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138574"/>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52400" y="762001"/>
            <a:ext cx="4344988" cy="685800"/>
          </a:xfrm>
        </p:spPr>
        <p:txBody>
          <a:bodyPr>
            <a:noAutofit/>
          </a:bodyPr>
          <a:lstStyle/>
          <a:p>
            <a:r>
              <a:rPr lang="en-US" sz="3600" dirty="0" smtClean="0">
                <a:latin typeface="+mj-lt"/>
                <a:ea typeface="Verdana" pitchFamily="34" charset="0"/>
                <a:cs typeface="Verdana" pitchFamily="34" charset="0"/>
              </a:rPr>
              <a:t>Boundary Crossing</a:t>
            </a:r>
            <a:endParaRPr lang="en-US" sz="3600" dirty="0">
              <a:latin typeface="+mj-lt"/>
              <a:ea typeface="Verdana" pitchFamily="34" charset="0"/>
              <a:cs typeface="Verdana" pitchFamily="34" charset="0"/>
            </a:endParaRPr>
          </a:p>
        </p:txBody>
      </p:sp>
      <p:sp>
        <p:nvSpPr>
          <p:cNvPr id="3" name="Content Placeholder 2"/>
          <p:cNvSpPr>
            <a:spLocks noGrp="1"/>
          </p:cNvSpPr>
          <p:nvPr>
            <p:ph sz="half" idx="2"/>
          </p:nvPr>
        </p:nvSpPr>
        <p:spPr>
          <a:xfrm>
            <a:off x="457200" y="1676400"/>
            <a:ext cx="4040188" cy="4449763"/>
          </a:xfrm>
        </p:spPr>
        <p:txBody>
          <a:bodyPr>
            <a:normAutofit/>
          </a:bodyPr>
          <a:lstStyle/>
          <a:p>
            <a:r>
              <a:rPr lang="en-US" sz="3000" dirty="0" smtClean="0"/>
              <a:t>A </a:t>
            </a:r>
            <a:r>
              <a:rPr lang="en-US" sz="3000" u="sng" dirty="0" smtClean="0"/>
              <a:t>permissible intrusion </a:t>
            </a:r>
            <a:r>
              <a:rPr lang="en-US" sz="3000" dirty="0" smtClean="0"/>
              <a:t>into the physical or emotional limits that a person defines as safe or appropriate </a:t>
            </a:r>
            <a:endParaRPr lang="en-US" sz="3000" dirty="0"/>
          </a:p>
        </p:txBody>
      </p:sp>
      <p:sp>
        <p:nvSpPr>
          <p:cNvPr id="5" name="Text Placeholder 4"/>
          <p:cNvSpPr>
            <a:spLocks noGrp="1"/>
          </p:cNvSpPr>
          <p:nvPr>
            <p:ph type="body" sz="quarter" idx="3"/>
          </p:nvPr>
        </p:nvSpPr>
        <p:spPr>
          <a:xfrm>
            <a:off x="4648200" y="609600"/>
            <a:ext cx="4343400" cy="838199"/>
          </a:xfrm>
        </p:spPr>
        <p:txBody>
          <a:bodyPr>
            <a:normAutofit/>
          </a:bodyPr>
          <a:lstStyle/>
          <a:p>
            <a:r>
              <a:rPr lang="en-US" sz="3600" dirty="0" smtClean="0">
                <a:latin typeface="+mj-lt"/>
                <a:ea typeface="Verdana" pitchFamily="34" charset="0"/>
                <a:cs typeface="Verdana" pitchFamily="34" charset="0"/>
              </a:rPr>
              <a:t>Boundary Violation</a:t>
            </a:r>
            <a:endParaRPr lang="en-US" sz="3600" dirty="0">
              <a:latin typeface="+mj-lt"/>
              <a:ea typeface="Verdana" pitchFamily="34" charset="0"/>
              <a:cs typeface="Verdana" pitchFamily="34" charset="0"/>
            </a:endParaRPr>
          </a:p>
        </p:txBody>
      </p:sp>
      <p:sp>
        <p:nvSpPr>
          <p:cNvPr id="6" name="Content Placeholder 5"/>
          <p:cNvSpPr>
            <a:spLocks noGrp="1"/>
          </p:cNvSpPr>
          <p:nvPr>
            <p:ph sz="quarter" idx="4"/>
          </p:nvPr>
        </p:nvSpPr>
        <p:spPr>
          <a:xfrm>
            <a:off x="4648200" y="1676400"/>
            <a:ext cx="4041775" cy="3951288"/>
          </a:xfrm>
        </p:spPr>
        <p:txBody>
          <a:bodyPr/>
          <a:lstStyle/>
          <a:p>
            <a:r>
              <a:rPr lang="en-US" sz="3000" dirty="0" smtClean="0"/>
              <a:t>An </a:t>
            </a:r>
            <a:r>
              <a:rPr lang="en-US" sz="3000" u="sng" dirty="0" smtClean="0"/>
              <a:t>intrusion</a:t>
            </a:r>
            <a:r>
              <a:rPr lang="en-US" sz="3000" dirty="0" smtClean="0"/>
              <a:t> into the physical or emotional limits that a person defines as safe or appropriate</a:t>
            </a:r>
          </a:p>
          <a:p>
            <a:endParaRPr lang="en-US" dirty="0"/>
          </a:p>
        </p:txBody>
      </p:sp>
      <p:pic>
        <p:nvPicPr>
          <p:cNvPr id="4099" name="Picture 3" descr="C:\Users\amannes\AppData\Local\Microsoft\Windows\Temporary Internet Files\Content.IE5\I63F7OTC\MP9003417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416878" y="3754962"/>
            <a:ext cx="2395485" cy="32675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1821</TotalTime>
  <Words>2721</Words>
  <Application>Microsoft Office PowerPoint</Application>
  <PresentationFormat>On-screen Show (4:3)</PresentationFormat>
  <Paragraphs>226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vt:lpstr>
      <vt:lpstr>A Definition</vt:lpstr>
      <vt:lpstr>Boundaries…</vt:lpstr>
      <vt:lpstr>PowerPoint Presentation</vt:lpstr>
      <vt:lpstr>A Question of Power</vt:lpstr>
      <vt:lpstr>Abuse of Authority</vt:lpstr>
      <vt:lpstr>PowerPoint Presentation</vt:lpstr>
      <vt:lpstr>PowerPoint Presentation</vt:lpstr>
      <vt:lpstr>PowerPoint Presentation</vt:lpstr>
      <vt:lpstr>Sexual Misconduct is…</vt:lpstr>
      <vt:lpstr> </vt:lpstr>
      <vt:lpstr>    A Good Relationship has Good Boundaries   </vt:lpstr>
      <vt:lpstr>PowerPoint Presentation</vt:lpstr>
      <vt:lpstr>True or False …</vt:lpstr>
      <vt:lpstr>Know the difference between privacy and confidentiality </vt:lpstr>
      <vt:lpstr>General Guidelines</vt:lpstr>
      <vt:lpstr>Guidelines ….</vt:lpstr>
      <vt:lpstr>Guidelines…</vt:lpstr>
      <vt:lpstr>Accountability</vt:lpstr>
      <vt:lpstr>Specific Guidelines  for establishing clearly defined boundaries in a pastoral relationship</vt:lpstr>
      <vt:lpstr>Specific Guidelines</vt:lpstr>
      <vt:lpstr>Specifics…</vt:lpstr>
      <vt:lpstr>Specifics …</vt:lpstr>
      <vt:lpstr>Specifics…</vt:lpstr>
      <vt:lpstr>Social Media</vt:lpstr>
      <vt:lpstr>Additional Policies</vt:lpstr>
      <vt:lpstr>Guidelines for Youth</vt:lpstr>
      <vt:lpstr>Youth Guidelines</vt:lpstr>
      <vt:lpstr>WARNING SIGNS </vt:lpstr>
      <vt:lpstr>Youth…</vt:lpstr>
      <vt:lpstr>Youth…</vt:lpstr>
      <vt:lpstr>Self Assessment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BOUNDARIES</dc:title>
  <dc:creator>amannes</dc:creator>
  <cp:lastModifiedBy>Bonnie Nicholas</cp:lastModifiedBy>
  <cp:revision>103</cp:revision>
  <cp:lastPrinted>2012-12-17T21:03:48Z</cp:lastPrinted>
  <dcterms:created xsi:type="dcterms:W3CDTF">2009-09-26T13:54:15Z</dcterms:created>
  <dcterms:modified xsi:type="dcterms:W3CDTF">2013-02-05T22:42:49Z</dcterms:modified>
</cp:coreProperties>
</file>