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4" r:id="rId3"/>
    <p:sldId id="281" r:id="rId4"/>
    <p:sldId id="259" r:id="rId5"/>
    <p:sldId id="261" r:id="rId6"/>
    <p:sldId id="287" r:id="rId7"/>
    <p:sldId id="263" r:id="rId8"/>
    <p:sldId id="264" r:id="rId9"/>
    <p:sldId id="265" r:id="rId10"/>
    <p:sldId id="266" r:id="rId11"/>
    <p:sldId id="267" r:id="rId12"/>
    <p:sldId id="268" r:id="rId13"/>
    <p:sldId id="269" r:id="rId14"/>
    <p:sldId id="270" r:id="rId15"/>
    <p:sldId id="271" r:id="rId16"/>
    <p:sldId id="288" r:id="rId17"/>
    <p:sldId id="273" r:id="rId18"/>
    <p:sldId id="274" r:id="rId19"/>
    <p:sldId id="275" r:id="rId20"/>
    <p:sldId id="276" r:id="rId21"/>
    <p:sldId id="277"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6052" autoAdjust="0"/>
  </p:normalViewPr>
  <p:slideViewPr>
    <p:cSldViewPr>
      <p:cViewPr varScale="1">
        <p:scale>
          <a:sx n="31" d="100"/>
          <a:sy n="31" d="100"/>
        </p:scale>
        <p:origin x="-103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6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4966D0-8ED1-416B-9985-680517D859B9}"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37CD4969-FA39-42FF-9076-A8B3B7608244}">
      <dgm:prSet phldrT="[Text]"/>
      <dgm:spPr/>
      <dgm:t>
        <a:bodyPr/>
        <a:lstStyle/>
        <a:p>
          <a:r>
            <a:rPr lang="en-US" b="1" dirty="0" smtClean="0">
              <a:latin typeface="Palatino Linotype" pitchFamily="18" charset="0"/>
            </a:rPr>
            <a:t>From a </a:t>
          </a:r>
          <a:br>
            <a:rPr lang="en-US" b="1" dirty="0" smtClean="0">
              <a:latin typeface="Palatino Linotype" pitchFamily="18" charset="0"/>
            </a:rPr>
          </a:br>
          <a:r>
            <a:rPr lang="en-US" b="1" dirty="0" smtClean="0">
              <a:latin typeface="Palatino Linotype" pitchFamily="18" charset="0"/>
            </a:rPr>
            <a:t>“trusted adult”</a:t>
          </a:r>
          <a:endParaRPr lang="en-US" b="1" dirty="0">
            <a:latin typeface="Palatino Linotype" pitchFamily="18" charset="0"/>
          </a:endParaRPr>
        </a:p>
      </dgm:t>
    </dgm:pt>
    <dgm:pt modelId="{EDAAF9D4-99EF-44C9-8E3E-535BE65E2122}" type="parTrans" cxnId="{3A5A84EF-5815-4955-8994-38B60CE227EF}">
      <dgm:prSet/>
      <dgm:spPr/>
      <dgm:t>
        <a:bodyPr/>
        <a:lstStyle/>
        <a:p>
          <a:endParaRPr lang="en-US"/>
        </a:p>
      </dgm:t>
    </dgm:pt>
    <dgm:pt modelId="{628C9164-76C8-48DD-AC17-D72E66C0E306}" type="sibTrans" cxnId="{3A5A84EF-5815-4955-8994-38B60CE227EF}">
      <dgm:prSet/>
      <dgm:spPr/>
      <dgm:t>
        <a:bodyPr/>
        <a:lstStyle/>
        <a:p>
          <a:endParaRPr lang="en-US"/>
        </a:p>
      </dgm:t>
    </dgm:pt>
    <dgm:pt modelId="{3A8C96A4-2488-4585-BC5A-F61524C81E2B}">
      <dgm:prSet phldrT="[Text]"/>
      <dgm:spPr/>
      <dgm:t>
        <a:bodyPr/>
        <a:lstStyle/>
        <a:p>
          <a:r>
            <a:rPr lang="en-US" b="1" dirty="0" smtClean="0">
              <a:latin typeface="Palatino Linotype" pitchFamily="18" charset="0"/>
            </a:rPr>
            <a:t>And seek help</a:t>
          </a:r>
          <a:endParaRPr lang="en-US" b="1" dirty="0">
            <a:latin typeface="Palatino Linotype" pitchFamily="18" charset="0"/>
          </a:endParaRPr>
        </a:p>
      </dgm:t>
    </dgm:pt>
    <dgm:pt modelId="{D1049AB3-6C69-401B-9B5F-70A0CE1CD7FA}" type="parTrans" cxnId="{DD710204-5F14-4DEF-933C-54A2A657B996}">
      <dgm:prSet/>
      <dgm:spPr/>
      <dgm:t>
        <a:bodyPr/>
        <a:lstStyle/>
        <a:p>
          <a:endParaRPr lang="en-US"/>
        </a:p>
      </dgm:t>
    </dgm:pt>
    <dgm:pt modelId="{EB56E5EA-F25D-46F4-BA8B-01B84855DD82}" type="sibTrans" cxnId="{DD710204-5F14-4DEF-933C-54A2A657B996}">
      <dgm:prSet/>
      <dgm:spPr/>
      <dgm:t>
        <a:bodyPr/>
        <a:lstStyle/>
        <a:p>
          <a:endParaRPr lang="en-US"/>
        </a:p>
      </dgm:t>
    </dgm:pt>
    <dgm:pt modelId="{041D01B9-C90E-45F6-8993-DD45C3364395}">
      <dgm:prSet phldrT="[Text]" custT="1"/>
      <dgm:spPr/>
      <dgm:t>
        <a:bodyPr/>
        <a:lstStyle/>
        <a:p>
          <a:r>
            <a:rPr lang="en-US" sz="1400" b="1" dirty="0" smtClean="0">
              <a:latin typeface="Palatino Linotype" pitchFamily="18" charset="0"/>
            </a:rPr>
            <a:t>To listen to the “uncomfortable feeling”</a:t>
          </a:r>
          <a:endParaRPr lang="en-US" sz="1400" b="1" dirty="0">
            <a:latin typeface="Palatino Linotype" pitchFamily="18" charset="0"/>
          </a:endParaRPr>
        </a:p>
      </dgm:t>
    </dgm:pt>
    <dgm:pt modelId="{75BE1114-CFF1-4C37-B4DF-5D13FBA1CD35}" type="parTrans" cxnId="{797ACA39-2624-454B-8B67-4D1B66F4C47B}">
      <dgm:prSet/>
      <dgm:spPr/>
      <dgm:t>
        <a:bodyPr/>
        <a:lstStyle/>
        <a:p>
          <a:endParaRPr lang="en-US"/>
        </a:p>
      </dgm:t>
    </dgm:pt>
    <dgm:pt modelId="{B00D95E2-217C-41E0-89E4-A59F8E174FCB}" type="sibTrans" cxnId="{797ACA39-2624-454B-8B67-4D1B66F4C47B}">
      <dgm:prSet/>
      <dgm:spPr/>
      <dgm:t>
        <a:bodyPr/>
        <a:lstStyle/>
        <a:p>
          <a:endParaRPr lang="en-US"/>
        </a:p>
      </dgm:t>
    </dgm:pt>
    <dgm:pt modelId="{44B2D538-65FB-4E0F-A255-38523F3F4DB9}">
      <dgm:prSet phldrT="[Text]"/>
      <dgm:spPr/>
      <dgm:t>
        <a:bodyPr/>
        <a:lstStyle/>
        <a:p>
          <a:r>
            <a:rPr lang="en-US" b="1" dirty="0" smtClean="0">
              <a:latin typeface="Palatino Linotype" pitchFamily="18" charset="0"/>
            </a:rPr>
            <a:t>Holy Spirit Prompting </a:t>
          </a:r>
          <a:endParaRPr lang="en-US" b="1" dirty="0">
            <a:latin typeface="Palatino Linotype" pitchFamily="18" charset="0"/>
          </a:endParaRPr>
        </a:p>
      </dgm:t>
    </dgm:pt>
    <dgm:pt modelId="{B790FC96-DCE9-4F3D-B33F-294D1A34B84D}" type="parTrans" cxnId="{002520B0-477B-40CA-B921-26D4D844A78B}">
      <dgm:prSet/>
      <dgm:spPr/>
      <dgm:t>
        <a:bodyPr/>
        <a:lstStyle/>
        <a:p>
          <a:endParaRPr lang="en-US"/>
        </a:p>
      </dgm:t>
    </dgm:pt>
    <dgm:pt modelId="{C96A0F4A-8F7B-4FB3-B9BF-8D07349E198D}" type="sibTrans" cxnId="{002520B0-477B-40CA-B921-26D4D844A78B}">
      <dgm:prSet/>
      <dgm:spPr/>
      <dgm:t>
        <a:bodyPr/>
        <a:lstStyle/>
        <a:p>
          <a:endParaRPr lang="en-US"/>
        </a:p>
      </dgm:t>
    </dgm:pt>
    <dgm:pt modelId="{DAF83D26-C809-40CD-B97A-C926BD35C98F}" type="pres">
      <dgm:prSet presAssocID="{404966D0-8ED1-416B-9985-680517D859B9}" presName="Name0" presStyleCnt="0">
        <dgm:presLayoutVars>
          <dgm:chMax val="7"/>
          <dgm:resizeHandles val="exact"/>
        </dgm:presLayoutVars>
      </dgm:prSet>
      <dgm:spPr/>
      <dgm:t>
        <a:bodyPr/>
        <a:lstStyle/>
        <a:p>
          <a:endParaRPr lang="en-US"/>
        </a:p>
      </dgm:t>
    </dgm:pt>
    <dgm:pt modelId="{4CF39B9B-7697-45E2-8A0B-BC2C6AD23260}" type="pres">
      <dgm:prSet presAssocID="{404966D0-8ED1-416B-9985-680517D859B9}" presName="comp1" presStyleCnt="0"/>
      <dgm:spPr/>
    </dgm:pt>
    <dgm:pt modelId="{4320C7E1-BFF9-45BE-80EF-6EC5BE6A13F6}" type="pres">
      <dgm:prSet presAssocID="{404966D0-8ED1-416B-9985-680517D859B9}" presName="circle1" presStyleLbl="node1" presStyleIdx="0" presStyleCnt="4" custScaleX="105714"/>
      <dgm:spPr/>
      <dgm:t>
        <a:bodyPr/>
        <a:lstStyle/>
        <a:p>
          <a:endParaRPr lang="en-US"/>
        </a:p>
      </dgm:t>
    </dgm:pt>
    <dgm:pt modelId="{DE366D0E-C85C-4BF7-9910-9ADDD5A80E27}" type="pres">
      <dgm:prSet presAssocID="{404966D0-8ED1-416B-9985-680517D859B9}" presName="c1text" presStyleLbl="node1" presStyleIdx="0" presStyleCnt="4">
        <dgm:presLayoutVars>
          <dgm:bulletEnabled val="1"/>
        </dgm:presLayoutVars>
      </dgm:prSet>
      <dgm:spPr/>
      <dgm:t>
        <a:bodyPr/>
        <a:lstStyle/>
        <a:p>
          <a:endParaRPr lang="en-US"/>
        </a:p>
      </dgm:t>
    </dgm:pt>
    <dgm:pt modelId="{A7CEEE72-B75B-4E9A-8219-4160F1982EA6}" type="pres">
      <dgm:prSet presAssocID="{404966D0-8ED1-416B-9985-680517D859B9}" presName="comp2" presStyleCnt="0"/>
      <dgm:spPr/>
    </dgm:pt>
    <dgm:pt modelId="{060CC8D3-9987-4610-81D0-BAEEFFB6C165}" type="pres">
      <dgm:prSet presAssocID="{404966D0-8ED1-416B-9985-680517D859B9}" presName="circle2" presStyleLbl="node1" presStyleIdx="1" presStyleCnt="4" custLinFactNeighborX="-1786" custLinFactNeighborY="0"/>
      <dgm:spPr/>
      <dgm:t>
        <a:bodyPr/>
        <a:lstStyle/>
        <a:p>
          <a:endParaRPr lang="en-US"/>
        </a:p>
      </dgm:t>
    </dgm:pt>
    <dgm:pt modelId="{1898A0AA-83A7-48AD-B23B-4BC0CDF9AE1B}" type="pres">
      <dgm:prSet presAssocID="{404966D0-8ED1-416B-9985-680517D859B9}" presName="c2text" presStyleLbl="node1" presStyleIdx="1" presStyleCnt="4">
        <dgm:presLayoutVars>
          <dgm:bulletEnabled val="1"/>
        </dgm:presLayoutVars>
      </dgm:prSet>
      <dgm:spPr/>
      <dgm:t>
        <a:bodyPr/>
        <a:lstStyle/>
        <a:p>
          <a:endParaRPr lang="en-US"/>
        </a:p>
      </dgm:t>
    </dgm:pt>
    <dgm:pt modelId="{AE9AD729-F1E2-4938-BECD-5BA93D7823AC}" type="pres">
      <dgm:prSet presAssocID="{404966D0-8ED1-416B-9985-680517D859B9}" presName="comp3" presStyleCnt="0"/>
      <dgm:spPr/>
    </dgm:pt>
    <dgm:pt modelId="{CAE7994A-15E7-458F-A44D-5775E1682F68}" type="pres">
      <dgm:prSet presAssocID="{404966D0-8ED1-416B-9985-680517D859B9}" presName="circle3" presStyleLbl="node1" presStyleIdx="2" presStyleCnt="4"/>
      <dgm:spPr/>
      <dgm:t>
        <a:bodyPr/>
        <a:lstStyle/>
        <a:p>
          <a:endParaRPr lang="en-US"/>
        </a:p>
      </dgm:t>
    </dgm:pt>
    <dgm:pt modelId="{56E76FE9-6061-4073-A7A4-A0D15FA3D5F5}" type="pres">
      <dgm:prSet presAssocID="{404966D0-8ED1-416B-9985-680517D859B9}" presName="c3text" presStyleLbl="node1" presStyleIdx="2" presStyleCnt="4">
        <dgm:presLayoutVars>
          <dgm:bulletEnabled val="1"/>
        </dgm:presLayoutVars>
      </dgm:prSet>
      <dgm:spPr/>
      <dgm:t>
        <a:bodyPr/>
        <a:lstStyle/>
        <a:p>
          <a:endParaRPr lang="en-US"/>
        </a:p>
      </dgm:t>
    </dgm:pt>
    <dgm:pt modelId="{15BB9EE4-8AD0-4310-9632-9CB0B8D9148A}" type="pres">
      <dgm:prSet presAssocID="{404966D0-8ED1-416B-9985-680517D859B9}" presName="comp4" presStyleCnt="0"/>
      <dgm:spPr/>
    </dgm:pt>
    <dgm:pt modelId="{BBD1C8D6-6C59-42AB-9CA0-ECFC1A299842}" type="pres">
      <dgm:prSet presAssocID="{404966D0-8ED1-416B-9985-680517D859B9}" presName="circle4" presStyleLbl="node1" presStyleIdx="3" presStyleCnt="4" custLinFactNeighborX="3700" custLinFactNeighborY="-2683"/>
      <dgm:spPr/>
      <dgm:t>
        <a:bodyPr/>
        <a:lstStyle/>
        <a:p>
          <a:endParaRPr lang="en-US"/>
        </a:p>
      </dgm:t>
    </dgm:pt>
    <dgm:pt modelId="{1D6961E2-E071-4B99-A4B4-94D9FF4AF99B}" type="pres">
      <dgm:prSet presAssocID="{404966D0-8ED1-416B-9985-680517D859B9}" presName="c4text" presStyleLbl="node1" presStyleIdx="3" presStyleCnt="4">
        <dgm:presLayoutVars>
          <dgm:bulletEnabled val="1"/>
        </dgm:presLayoutVars>
      </dgm:prSet>
      <dgm:spPr/>
      <dgm:t>
        <a:bodyPr/>
        <a:lstStyle/>
        <a:p>
          <a:endParaRPr lang="en-US"/>
        </a:p>
      </dgm:t>
    </dgm:pt>
  </dgm:ptLst>
  <dgm:cxnLst>
    <dgm:cxn modelId="{3A5A84EF-5815-4955-8994-38B60CE227EF}" srcId="{404966D0-8ED1-416B-9985-680517D859B9}" destId="{37CD4969-FA39-42FF-9076-A8B3B7608244}" srcOrd="0" destOrd="0" parTransId="{EDAAF9D4-99EF-44C9-8E3E-535BE65E2122}" sibTransId="{628C9164-76C8-48DD-AC17-D72E66C0E306}"/>
    <dgm:cxn modelId="{002520B0-477B-40CA-B921-26D4D844A78B}" srcId="{404966D0-8ED1-416B-9985-680517D859B9}" destId="{44B2D538-65FB-4E0F-A255-38523F3F4DB9}" srcOrd="3" destOrd="0" parTransId="{B790FC96-DCE9-4F3D-B33F-294D1A34B84D}" sibTransId="{C96A0F4A-8F7B-4FB3-B9BF-8D07349E198D}"/>
    <dgm:cxn modelId="{4E2CD3EA-5992-497B-A51C-AD217FFD1A1E}" type="presOf" srcId="{37CD4969-FA39-42FF-9076-A8B3B7608244}" destId="{DE366D0E-C85C-4BF7-9910-9ADDD5A80E27}" srcOrd="1" destOrd="0" presId="urn:microsoft.com/office/officeart/2005/8/layout/venn2"/>
    <dgm:cxn modelId="{111A91CB-E2B4-4640-942F-3080761111EA}" type="presOf" srcId="{3A8C96A4-2488-4585-BC5A-F61524C81E2B}" destId="{1898A0AA-83A7-48AD-B23B-4BC0CDF9AE1B}" srcOrd="1" destOrd="0" presId="urn:microsoft.com/office/officeart/2005/8/layout/venn2"/>
    <dgm:cxn modelId="{DA3EE54B-8173-4712-AC41-64F0D069F566}" type="presOf" srcId="{041D01B9-C90E-45F6-8993-DD45C3364395}" destId="{56E76FE9-6061-4073-A7A4-A0D15FA3D5F5}" srcOrd="1" destOrd="0" presId="urn:microsoft.com/office/officeart/2005/8/layout/venn2"/>
    <dgm:cxn modelId="{DD710204-5F14-4DEF-933C-54A2A657B996}" srcId="{404966D0-8ED1-416B-9985-680517D859B9}" destId="{3A8C96A4-2488-4585-BC5A-F61524C81E2B}" srcOrd="1" destOrd="0" parTransId="{D1049AB3-6C69-401B-9B5F-70A0CE1CD7FA}" sibTransId="{EB56E5EA-F25D-46F4-BA8B-01B84855DD82}"/>
    <dgm:cxn modelId="{4277941B-654C-40A1-B6E0-672D7019C537}" type="presOf" srcId="{3A8C96A4-2488-4585-BC5A-F61524C81E2B}" destId="{060CC8D3-9987-4610-81D0-BAEEFFB6C165}" srcOrd="0" destOrd="0" presId="urn:microsoft.com/office/officeart/2005/8/layout/venn2"/>
    <dgm:cxn modelId="{7524C3B2-2ED3-4E5A-8A4E-CE515F544B4A}" type="presOf" srcId="{44B2D538-65FB-4E0F-A255-38523F3F4DB9}" destId="{1D6961E2-E071-4B99-A4B4-94D9FF4AF99B}" srcOrd="1" destOrd="0" presId="urn:microsoft.com/office/officeart/2005/8/layout/venn2"/>
    <dgm:cxn modelId="{797ACA39-2624-454B-8B67-4D1B66F4C47B}" srcId="{404966D0-8ED1-416B-9985-680517D859B9}" destId="{041D01B9-C90E-45F6-8993-DD45C3364395}" srcOrd="2" destOrd="0" parTransId="{75BE1114-CFF1-4C37-B4DF-5D13FBA1CD35}" sibTransId="{B00D95E2-217C-41E0-89E4-A59F8E174FCB}"/>
    <dgm:cxn modelId="{46A532CE-A198-4956-9B85-0F2B93C10D43}" type="presOf" srcId="{44B2D538-65FB-4E0F-A255-38523F3F4DB9}" destId="{BBD1C8D6-6C59-42AB-9CA0-ECFC1A299842}" srcOrd="0" destOrd="0" presId="urn:microsoft.com/office/officeart/2005/8/layout/venn2"/>
    <dgm:cxn modelId="{3E848A41-3A8F-453F-B5E0-885DE22AD278}" type="presOf" srcId="{37CD4969-FA39-42FF-9076-A8B3B7608244}" destId="{4320C7E1-BFF9-45BE-80EF-6EC5BE6A13F6}" srcOrd="0" destOrd="0" presId="urn:microsoft.com/office/officeart/2005/8/layout/venn2"/>
    <dgm:cxn modelId="{7D04CE39-F427-4E4A-8E19-31D87F65A6EC}" type="presOf" srcId="{041D01B9-C90E-45F6-8993-DD45C3364395}" destId="{CAE7994A-15E7-458F-A44D-5775E1682F68}" srcOrd="0" destOrd="0" presId="urn:microsoft.com/office/officeart/2005/8/layout/venn2"/>
    <dgm:cxn modelId="{24C27C66-C502-4A0D-BB07-B7B214793868}" type="presOf" srcId="{404966D0-8ED1-416B-9985-680517D859B9}" destId="{DAF83D26-C809-40CD-B97A-C926BD35C98F}" srcOrd="0" destOrd="0" presId="urn:microsoft.com/office/officeart/2005/8/layout/venn2"/>
    <dgm:cxn modelId="{C6B14C67-5AB3-461C-917C-A51505E379D1}" type="presParOf" srcId="{DAF83D26-C809-40CD-B97A-C926BD35C98F}" destId="{4CF39B9B-7697-45E2-8A0B-BC2C6AD23260}" srcOrd="0" destOrd="0" presId="urn:microsoft.com/office/officeart/2005/8/layout/venn2"/>
    <dgm:cxn modelId="{57C67B0B-3D64-467E-8BF2-93ACE25F1C0C}" type="presParOf" srcId="{4CF39B9B-7697-45E2-8A0B-BC2C6AD23260}" destId="{4320C7E1-BFF9-45BE-80EF-6EC5BE6A13F6}" srcOrd="0" destOrd="0" presId="urn:microsoft.com/office/officeart/2005/8/layout/venn2"/>
    <dgm:cxn modelId="{099FC48D-9925-4BF0-B91F-A07966839980}" type="presParOf" srcId="{4CF39B9B-7697-45E2-8A0B-BC2C6AD23260}" destId="{DE366D0E-C85C-4BF7-9910-9ADDD5A80E27}" srcOrd="1" destOrd="0" presId="urn:microsoft.com/office/officeart/2005/8/layout/venn2"/>
    <dgm:cxn modelId="{E49B1A2A-D5D4-4D56-8A9C-59FC505631A0}" type="presParOf" srcId="{DAF83D26-C809-40CD-B97A-C926BD35C98F}" destId="{A7CEEE72-B75B-4E9A-8219-4160F1982EA6}" srcOrd="1" destOrd="0" presId="urn:microsoft.com/office/officeart/2005/8/layout/venn2"/>
    <dgm:cxn modelId="{CE1153C2-1488-4003-9370-5964A26B918F}" type="presParOf" srcId="{A7CEEE72-B75B-4E9A-8219-4160F1982EA6}" destId="{060CC8D3-9987-4610-81D0-BAEEFFB6C165}" srcOrd="0" destOrd="0" presId="urn:microsoft.com/office/officeart/2005/8/layout/venn2"/>
    <dgm:cxn modelId="{E764A51A-CD54-49FB-9C9D-4B653BB06FA2}" type="presParOf" srcId="{A7CEEE72-B75B-4E9A-8219-4160F1982EA6}" destId="{1898A0AA-83A7-48AD-B23B-4BC0CDF9AE1B}" srcOrd="1" destOrd="0" presId="urn:microsoft.com/office/officeart/2005/8/layout/venn2"/>
    <dgm:cxn modelId="{71D9D11F-E9A6-4253-B1E6-4621A2C62C6C}" type="presParOf" srcId="{DAF83D26-C809-40CD-B97A-C926BD35C98F}" destId="{AE9AD729-F1E2-4938-BECD-5BA93D7823AC}" srcOrd="2" destOrd="0" presId="urn:microsoft.com/office/officeart/2005/8/layout/venn2"/>
    <dgm:cxn modelId="{3A742E49-9D6A-4280-90C9-8ADECEF2568E}" type="presParOf" srcId="{AE9AD729-F1E2-4938-BECD-5BA93D7823AC}" destId="{CAE7994A-15E7-458F-A44D-5775E1682F68}" srcOrd="0" destOrd="0" presId="urn:microsoft.com/office/officeart/2005/8/layout/venn2"/>
    <dgm:cxn modelId="{BC2D191E-FAA6-49A5-B348-2254F2E6D2DB}" type="presParOf" srcId="{AE9AD729-F1E2-4938-BECD-5BA93D7823AC}" destId="{56E76FE9-6061-4073-A7A4-A0D15FA3D5F5}" srcOrd="1" destOrd="0" presId="urn:microsoft.com/office/officeart/2005/8/layout/venn2"/>
    <dgm:cxn modelId="{EE79594C-91C0-4BA3-8BB2-D8796644ACAE}" type="presParOf" srcId="{DAF83D26-C809-40CD-B97A-C926BD35C98F}" destId="{15BB9EE4-8AD0-4310-9632-9CB0B8D9148A}" srcOrd="3" destOrd="0" presId="urn:microsoft.com/office/officeart/2005/8/layout/venn2"/>
    <dgm:cxn modelId="{286F857B-56C4-480D-972C-8945E85FFBF8}" type="presParOf" srcId="{15BB9EE4-8AD0-4310-9632-9CB0B8D9148A}" destId="{BBD1C8D6-6C59-42AB-9CA0-ECFC1A299842}" srcOrd="0" destOrd="0" presId="urn:microsoft.com/office/officeart/2005/8/layout/venn2"/>
    <dgm:cxn modelId="{9BE08EAE-58C1-4544-B940-2EA809A50E7A}" type="presParOf" srcId="{15BB9EE4-8AD0-4310-9632-9CB0B8D9148A}" destId="{1D6961E2-E071-4B99-A4B4-94D9FF4AF99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94F0A9-3FFE-42A0-8118-596640C7DC89}" type="datetimeFigureOut">
              <a:rPr lang="en-US" smtClean="0"/>
              <a:t>4/3/2013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E11C1-CB69-4C59-AD42-FD96D593E857}" type="slidenum">
              <a:rPr lang="en-US" smtClean="0"/>
              <a:t>‹#›</a:t>
            </a:fld>
            <a:endParaRPr lang="en-US" dirty="0"/>
          </a:p>
        </p:txBody>
      </p:sp>
    </p:spTree>
    <p:extLst>
      <p:ext uri="{BB962C8B-B14F-4D97-AF65-F5344CB8AC3E}">
        <p14:creationId xmlns:p14="http://schemas.microsoft.com/office/powerpoint/2010/main" val="387193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842AA8-5B02-432C-B671-700A6F4DA356}" type="datetimeFigureOut">
              <a:rPr lang="en-US" smtClean="0"/>
              <a:t>4/3/2013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839FC-7030-4599-BAB7-EF270A8F4A5D}" type="slidenum">
              <a:rPr lang="en-US" smtClean="0"/>
              <a:t>‹#›</a:t>
            </a:fld>
            <a:endParaRPr lang="en-US" dirty="0"/>
          </a:p>
        </p:txBody>
      </p:sp>
    </p:spTree>
    <p:extLst>
      <p:ext uri="{BB962C8B-B14F-4D97-AF65-F5344CB8AC3E}">
        <p14:creationId xmlns:p14="http://schemas.microsoft.com/office/powerpoint/2010/main" val="2863184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8839FC-7030-4599-BAB7-EF270A8F4A5D}" type="slidenum">
              <a:rPr lang="en-US" smtClean="0"/>
              <a:t>1</a:t>
            </a:fld>
            <a:endParaRPr lang="en-US" dirty="0"/>
          </a:p>
        </p:txBody>
      </p:sp>
    </p:spTree>
    <p:extLst>
      <p:ext uri="{BB962C8B-B14F-4D97-AF65-F5344CB8AC3E}">
        <p14:creationId xmlns:p14="http://schemas.microsoft.com/office/powerpoint/2010/main" val="2069209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I would like you to close your eyes for a moment and imagine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endParaRP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Raising your hands above your head </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And then bring your arms slowly down</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Keeping them outstretched</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Extending your arms in front of you then behind you</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Knowing that </a:t>
            </a:r>
            <a:r>
              <a:rPr kumimoji="0" lang="en-US" sz="1200" b="1"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God</a:t>
            </a: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 is in this space with you </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Then slowly reach down to your feet.</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This is your Circle of Grace</a:t>
            </a:r>
          </a:p>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US" sz="1200" b="0" i="1"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You are in it.</a:t>
            </a:r>
          </a:p>
          <a:p>
            <a:r>
              <a:rPr lang="en-US" dirty="0" smtClean="0">
                <a:latin typeface="Verdana" pitchFamily="34" charset="0"/>
                <a:ea typeface="Verdana" pitchFamily="34" charset="0"/>
                <a:cs typeface="Verdana" pitchFamily="34" charset="0"/>
              </a:rPr>
              <a:t>The concept in this COG meditation is simple but quite profound</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It encompasses all of  who you are, including your senses; no matter what your age, status or ethnicity. </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It is a universal concept that helps us visualize a clear boundary between us and the world. This visual boundary which includes all of our senses is key because our senses are the way in which we all interact with the world.</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The presence of God in this space invites each of us to examine what does or does not belong in our own Circle of Grace.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Verdana" pitchFamily="34" charset="0"/>
                <a:ea typeface="Verdana" pitchFamily="34" charset="0"/>
                <a:cs typeface="Verdana" pitchFamily="34" charset="0"/>
              </a:rPr>
              <a:t>(Read bullet 1-add:) God is not in this space because he is nosey…. He has chosen to be present with us because he desires a relationship with us. That is simply amazing! The God of the Universe is this close, right here, with</a:t>
            </a:r>
            <a:r>
              <a:rPr lang="en-US" baseline="0" dirty="0" smtClean="0">
                <a:latin typeface="Verdana" pitchFamily="34" charset="0"/>
                <a:ea typeface="Verdana" pitchFamily="34" charset="0"/>
                <a:cs typeface="Verdana" pitchFamily="34" charset="0"/>
              </a:rPr>
              <a:t> us, always. He loves us and wants a relationship with us – Can you see how well this program fits with any other curriculum that teaches our children about God’s love?</a:t>
            </a:r>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 This is why…(read bullet 2-add:) the program stresses the value of the lessons being taught by a trusted adult and is not on a “DVD” for  kids to watch. Adults</a:t>
            </a:r>
            <a:r>
              <a:rPr lang="en-US" baseline="0" dirty="0" smtClean="0">
                <a:latin typeface="Verdana" pitchFamily="34" charset="0"/>
                <a:ea typeface="Verdana" pitchFamily="34" charset="0"/>
                <a:cs typeface="Verdana" pitchFamily="34" charset="0"/>
              </a:rPr>
              <a:t> who are in the child’s life, a Sunday school teacher, youth group leader, or GEM or Cadet counselor – these are the best people to teach COG. It also allows for reinforcing lessons learned at other times when it’s appropriate, and also helps create a safe place for sharing feelings, or unsafe situations, or for abuse to be disclosed.</a:t>
            </a:r>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What we know is that …. (read bullet 3- add:) There are real consequences when things happen in real relationships, unlike video games. Moral</a:t>
            </a:r>
            <a:r>
              <a:rPr lang="en-US" baseline="0" dirty="0" smtClean="0">
                <a:latin typeface="Verdana" pitchFamily="34" charset="0"/>
                <a:ea typeface="Verdana" pitchFamily="34" charset="0"/>
                <a:cs typeface="Verdana" pitchFamily="34" charset="0"/>
              </a:rPr>
              <a:t> development happens best in relationship.</a:t>
            </a:r>
            <a:endParaRPr lang="en-US" dirty="0" smtClean="0">
              <a:latin typeface="Verdana" pitchFamily="34" charset="0"/>
              <a:ea typeface="Verdana" pitchFamily="34" charset="0"/>
              <a:cs typeface="Verdana" pitchFamily="34" charset="0"/>
            </a:endParaRPr>
          </a:p>
          <a:p>
            <a:endParaRPr lang="en-US" dirty="0"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5ACC762-19D6-4BB2-B6B0-73A9F5D97541}" type="slidenum">
              <a:rPr lang="en-US" sz="1200" smtClean="0"/>
              <a:pPr eaLnBrk="1" hangingPunct="1"/>
              <a:t>11</a:t>
            </a:fld>
            <a:endParaRPr lang="en-US" sz="12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(Read title….)</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I am sure each of you have had a time where your “gut” was telling you one thing but you did not act on it and later  regretted not “listening”.</a:t>
            </a:r>
          </a:p>
          <a:p>
            <a:r>
              <a:rPr lang="en-US" dirty="0" smtClean="0">
                <a:latin typeface="Verdana" pitchFamily="34" charset="0"/>
                <a:ea typeface="Verdana" pitchFamily="34" charset="0"/>
                <a:cs typeface="Verdana" pitchFamily="34" charset="0"/>
              </a:rPr>
              <a:t>As adults, we many times we ignore this internal prompting and do not connect  it to God wanting us to be all we can be.</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The COG program teaches our children and youth that an uncomfortable feeling is not just a gut reaction but a prompting from the Holy Spirit to listen and seek help from a trusted adult.</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D83BCF33-FA6E-4D92-9AA2-869C8336A995}" type="slidenum">
              <a:rPr lang="en-US" sz="1200" smtClean="0"/>
              <a:pPr eaLnBrk="1" hangingPunct="1"/>
              <a:t>12</a:t>
            </a:fld>
            <a:endParaRPr lang="en-US" sz="12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731617AB-56C0-4CA8-95B4-0241403CD009}" type="slidenum">
              <a:rPr lang="en-US" sz="1200" smtClean="0"/>
              <a:pPr eaLnBrk="1" hangingPunct="1"/>
              <a:t>13</a:t>
            </a:fld>
            <a:endParaRPr lang="en-US" sz="1200"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smtClean="0">
                <a:latin typeface="Verdana" pitchFamily="34" charset="0"/>
                <a:ea typeface="Verdana" pitchFamily="34" charset="0"/>
                <a:cs typeface="Verdana" pitchFamily="34" charset="0"/>
              </a:rPr>
              <a:t>(Read bullet 1- add:)   we need to ask “do we allow ourselves to recognize this reality?</a:t>
            </a:r>
          </a:p>
          <a:p>
            <a:pPr eaLnBrk="1" hangingPunct="1">
              <a:buFontTx/>
              <a:buNone/>
            </a:pPr>
            <a:endParaRPr lang="en-US" dirty="0" smtClean="0">
              <a:latin typeface="Verdana" pitchFamily="34" charset="0"/>
              <a:ea typeface="Verdana" pitchFamily="34" charset="0"/>
              <a:cs typeface="Verdana" pitchFamily="34" charset="0"/>
            </a:endParaRPr>
          </a:p>
          <a:p>
            <a:pPr eaLnBrk="1" hangingPunct="1">
              <a:buFontTx/>
              <a:buChar char="•"/>
            </a:pPr>
            <a:r>
              <a:rPr lang="en-US" dirty="0" smtClean="0">
                <a:latin typeface="Verdana" pitchFamily="34" charset="0"/>
                <a:ea typeface="Verdana" pitchFamily="34" charset="0"/>
                <a:cs typeface="Verdana" pitchFamily="34" charset="0"/>
              </a:rPr>
              <a:t>(Read bullet 2-add:) most secular protection programs tell kids what they should not do as minors… don’t go with strangers, don’t drink, don’t view pornography…. But as adults we can justify these behaviors because we are competent adults.</a:t>
            </a:r>
          </a:p>
          <a:p>
            <a:pPr eaLnBrk="1" hangingPunct="1">
              <a:buFontTx/>
              <a:buChar char="•"/>
            </a:pPr>
            <a:endParaRPr lang="en-US" dirty="0" smtClean="0">
              <a:latin typeface="Verdana" pitchFamily="34" charset="0"/>
              <a:ea typeface="Verdana" pitchFamily="34" charset="0"/>
              <a:cs typeface="Verdana" pitchFamily="34" charset="0"/>
            </a:endParaRPr>
          </a:p>
          <a:p>
            <a:pPr eaLnBrk="1" hangingPunct="1">
              <a:buFontTx/>
              <a:buChar char="•"/>
            </a:pPr>
            <a:r>
              <a:rPr lang="en-US" dirty="0" smtClean="0">
                <a:latin typeface="Verdana" pitchFamily="34" charset="0"/>
                <a:ea typeface="Verdana" pitchFamily="34" charset="0"/>
                <a:cs typeface="Verdana" pitchFamily="34" charset="0"/>
              </a:rPr>
              <a:t>It is hard to teach COG without reflecting about our own COG and what are we letting in that may not be good for us??</a:t>
            </a:r>
          </a:p>
          <a:p>
            <a:pPr eaLnBrk="1" hangingPunct="1">
              <a:buFontTx/>
              <a:buChar char="•"/>
            </a:pPr>
            <a:endParaRPr lang="en-US" dirty="0" smtClean="0">
              <a:latin typeface="Verdana" pitchFamily="34" charset="0"/>
              <a:ea typeface="Verdana" pitchFamily="34" charset="0"/>
              <a:cs typeface="Verdana" pitchFamily="34" charset="0"/>
            </a:endParaRPr>
          </a:p>
          <a:p>
            <a:pPr eaLnBrk="1" hangingPunct="1">
              <a:buFontTx/>
              <a:buChar char="•"/>
            </a:pPr>
            <a:r>
              <a:rPr lang="en-US" dirty="0" smtClean="0">
                <a:latin typeface="Verdana" pitchFamily="34" charset="0"/>
                <a:ea typeface="Verdana" pitchFamily="34" charset="0"/>
                <a:cs typeface="Verdana" pitchFamily="34" charset="0"/>
              </a:rPr>
              <a:t>(Read bullet 3)</a:t>
            </a:r>
          </a:p>
          <a:p>
            <a:pPr eaLnBrk="1" hangingPunct="1">
              <a:buFontTx/>
              <a:buChar char="•"/>
            </a:pPr>
            <a:endParaRPr lang="en-US" dirty="0" smtClean="0">
              <a:latin typeface="Verdana" pitchFamily="34" charset="0"/>
              <a:ea typeface="Verdana" pitchFamily="34" charset="0"/>
              <a:cs typeface="Verdana" pitchFamily="34" charset="0"/>
            </a:endParaRPr>
          </a:p>
          <a:p>
            <a:pPr eaLnBrk="1" hangingPunct="1">
              <a:buFontTx/>
              <a:buNone/>
            </a:pPr>
            <a:r>
              <a:rPr lang="en-US" dirty="0" smtClean="0">
                <a:latin typeface="Verdana" pitchFamily="34" charset="0"/>
                <a:ea typeface="Verdana" pitchFamily="34" charset="0"/>
                <a:cs typeface="Verdana" pitchFamily="34" charset="0"/>
              </a:rPr>
              <a:t>We’ve heard the saying that sometimes the longest journey is from the head to the heart – what we truly</a:t>
            </a:r>
            <a:r>
              <a:rPr lang="en-US" baseline="0" dirty="0" smtClean="0">
                <a:latin typeface="Verdana" pitchFamily="34" charset="0"/>
                <a:ea typeface="Verdana" pitchFamily="34" charset="0"/>
                <a:cs typeface="Verdana" pitchFamily="34" charset="0"/>
              </a:rPr>
              <a:t> believe is best reflected in our actions. Teaching COG begins to develop a culture in our churches where God is with us, right here, all the time. It brings the adults and the whole community right along with the children in beginning to live out this reality.</a:t>
            </a:r>
            <a:endParaRPr lang="en-US" dirty="0" smtClean="0">
              <a:latin typeface="Verdana" pitchFamily="34" charset="0"/>
              <a:ea typeface="Verdana" pitchFamily="34" charset="0"/>
              <a:cs typeface="Verdan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Verdana" pitchFamily="34" charset="0"/>
                <a:ea typeface="Verdana" pitchFamily="34" charset="0"/>
                <a:cs typeface="Verdana" pitchFamily="34" charset="0"/>
              </a:rPr>
              <a:t>(Read slide-add:)</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As you can see these concepts reveal the sacredness of each person – this philosophy</a:t>
            </a:r>
            <a:r>
              <a:rPr lang="en-US" baseline="0" dirty="0" smtClean="0">
                <a:latin typeface="Verdana" pitchFamily="34" charset="0"/>
                <a:ea typeface="Verdana" pitchFamily="34" charset="0"/>
                <a:cs typeface="Verdana" pitchFamily="34" charset="0"/>
              </a:rPr>
              <a:t> is clear and sound and applies to all grades.</a:t>
            </a:r>
            <a:endParaRPr lang="en-US" dirty="0" smtClean="0">
              <a:latin typeface="Verdana" pitchFamily="34" charset="0"/>
              <a:ea typeface="Verdana" pitchFamily="34" charset="0"/>
              <a:cs typeface="Verdana" pitchFamily="34" charset="0"/>
            </a:endParaRPr>
          </a:p>
          <a:p>
            <a:endParaRPr lang="en-US" dirty="0" smtClean="0"/>
          </a:p>
          <a:p>
            <a:endParaRPr lang="en-US" dirty="0" smtClean="0"/>
          </a:p>
          <a:p>
            <a:endParaRPr lang="en-US" dirty="0"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33F91E0-6E7F-45B6-8E67-4F54C53FE73A}" type="slidenum">
              <a:rPr lang="en-US" sz="1200" smtClean="0"/>
              <a:pPr eaLnBrk="1" hangingPunct="1"/>
              <a:t>14</a:t>
            </a:fld>
            <a:endParaRPr lang="en-US" sz="12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dirty="0" smtClean="0">
                <a:latin typeface="Verdana" pitchFamily="34" charset="0"/>
                <a:ea typeface="Verdana" pitchFamily="34" charset="0"/>
                <a:cs typeface="Verdana" pitchFamily="34" charset="0"/>
              </a:rPr>
              <a:t>(Read bullet 1-add:) think of a relationship where you felt unconditionally loved. These are the types of relationships where we encounter God in the most intimate and divine way. This is how children</a:t>
            </a:r>
            <a:r>
              <a:rPr lang="en-US" sz="1200" baseline="0" dirty="0" smtClean="0">
                <a:latin typeface="Verdana" pitchFamily="34" charset="0"/>
                <a:ea typeface="Verdana" pitchFamily="34" charset="0"/>
                <a:cs typeface="Verdana" pitchFamily="34" charset="0"/>
              </a:rPr>
              <a:t> begin to understand the love of God, when they experience these kinds of relationships with others.</a:t>
            </a:r>
          </a:p>
          <a:p>
            <a:endParaRPr lang="en-US" sz="1200" baseline="0" dirty="0" smtClean="0">
              <a:latin typeface="Verdana" pitchFamily="34" charset="0"/>
              <a:ea typeface="Verdana" pitchFamily="34" charset="0"/>
              <a:cs typeface="Verdana" pitchFamily="34" charset="0"/>
            </a:endParaRPr>
          </a:p>
          <a:p>
            <a:r>
              <a:rPr lang="en-US" sz="1200" baseline="0" dirty="0" smtClean="0">
                <a:latin typeface="Verdana" pitchFamily="34" charset="0"/>
                <a:ea typeface="Verdana" pitchFamily="34" charset="0"/>
                <a:cs typeface="Verdana" pitchFamily="34" charset="0"/>
              </a:rPr>
              <a:t>Children are also more free to discuss their feelings and concerns in this kind of relational context, when they are surrounded with relationships of unconditional love. </a:t>
            </a:r>
            <a:endParaRPr lang="en-US" sz="1200" dirty="0" smtClean="0">
              <a:latin typeface="Verdana" pitchFamily="34" charset="0"/>
              <a:ea typeface="Verdana" pitchFamily="34" charset="0"/>
              <a:cs typeface="Verdana" pitchFamily="34" charset="0"/>
            </a:endParaRPr>
          </a:p>
          <a:p>
            <a:endParaRPr lang="en-US" sz="1200" dirty="0" smtClean="0">
              <a:latin typeface="Verdana" pitchFamily="34" charset="0"/>
              <a:ea typeface="Verdana" pitchFamily="34" charset="0"/>
              <a:cs typeface="Verdana" pitchFamily="34" charset="0"/>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lang="en-US" sz="1200" dirty="0" smtClean="0">
                <a:latin typeface="Verdana" pitchFamily="34" charset="0"/>
                <a:ea typeface="Verdana" pitchFamily="34" charset="0"/>
                <a:cs typeface="Verdana" pitchFamily="34" charset="0"/>
              </a:rPr>
              <a:t>(Read bullet 2)</a:t>
            </a: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 It is never too early to help young people understand how very special they are and how relationships in life are called to be sacred. This builds a foundation for healthy, respectful relationships in all of life.</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Many very good parents have trouble talking with their children about sex. COG is not a sex-</a:t>
            </a:r>
            <a:r>
              <a:rPr kumimoji="0" lang="en-US" sz="1200" b="0" i="0" u="none" strike="noStrike" kern="1200" cap="none" spc="0" normalizeH="0" baseline="0" noProof="0" dirty="0" err="1" smtClean="0">
                <a:ln>
                  <a:noFill/>
                </a:ln>
                <a:solidFill>
                  <a:prstClr val="black"/>
                </a:solidFill>
                <a:effectLst/>
                <a:uLnTx/>
                <a:uFillTx/>
                <a:latin typeface="Verdana" pitchFamily="34" charset="0"/>
                <a:ea typeface="Verdana" pitchFamily="34" charset="0"/>
                <a:cs typeface="Verdana" pitchFamily="34" charset="0"/>
              </a:rPr>
              <a:t>ed</a:t>
            </a: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 program. However it can provide a starting point for conversation. It gives children and youth a great foundation to build on. Children begin to see their value as people, in their bodies, not just at church but in their lives. It doesn’t separate church and life, but provides a holistic framework. It also provides a common language to talk about these things. </a:t>
            </a: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endParaRPr>
          </a:p>
          <a:p>
            <a:pPr marL="0" marR="0" lvl="0" indent="0" algn="l" defTabSz="914400" rtl="0" eaLnBrk="1" fontAlgn="auto" latinLnBrk="0" hangingPunct="1">
              <a:lnSpc>
                <a:spcPct val="90000"/>
              </a:lnSpc>
              <a:spcBef>
                <a:spcPct val="2000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endParaRPr>
          </a:p>
          <a:p>
            <a:endParaRPr lang="en-US" dirty="0" smtClean="0"/>
          </a:p>
          <a:p>
            <a:endParaRPr lang="en-US" dirty="0"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323B7DDE-F154-4B01-BCAE-82C85117B666}" type="slidenum">
              <a:rPr lang="en-US" sz="1200" smtClean="0"/>
              <a:pPr eaLnBrk="1" hangingPunct="1"/>
              <a:t>15</a:t>
            </a:fld>
            <a:endParaRPr lang="en-US" sz="12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pitchFamily="34" charset="0"/>
                <a:ea typeface="Verdana" pitchFamily="34" charset="0"/>
                <a:cs typeface="Verdana" pitchFamily="34" charset="0"/>
              </a:rPr>
              <a:t>Popular</a:t>
            </a:r>
            <a:r>
              <a:rPr lang="en-US" baseline="0" dirty="0" smtClean="0">
                <a:latin typeface="Verdana" pitchFamily="34" charset="0"/>
                <a:ea typeface="Verdana" pitchFamily="34" charset="0"/>
                <a:cs typeface="Verdana" pitchFamily="34" charset="0"/>
              </a:rPr>
              <a:t> culture, driven by the media is sending powerful messages to our children</a:t>
            </a:r>
          </a:p>
          <a:p>
            <a:endParaRPr lang="en-US" baseline="0" dirty="0" smtClean="0">
              <a:latin typeface="Verdana" pitchFamily="34" charset="0"/>
              <a:ea typeface="Verdana" pitchFamily="34" charset="0"/>
              <a:cs typeface="Verdana" pitchFamily="34" charset="0"/>
            </a:endParaRPr>
          </a:p>
          <a:p>
            <a:r>
              <a:rPr lang="en-US" baseline="0" dirty="0" smtClean="0">
                <a:latin typeface="Verdana" pitchFamily="34" charset="0"/>
                <a:ea typeface="Verdana" pitchFamily="34" charset="0"/>
                <a:cs typeface="Verdana" pitchFamily="34" charset="0"/>
              </a:rPr>
              <a:t>If we don’t counter these messages – this is all that our children hear</a:t>
            </a:r>
          </a:p>
          <a:p>
            <a:endParaRPr lang="en-US" baseline="0" dirty="0" smtClean="0">
              <a:latin typeface="Verdana" pitchFamily="34" charset="0"/>
              <a:ea typeface="Verdana" pitchFamily="34" charset="0"/>
              <a:cs typeface="Verdana" pitchFamily="34" charset="0"/>
            </a:endParaRPr>
          </a:p>
          <a:p>
            <a:r>
              <a:rPr lang="en-US" baseline="0" dirty="0" smtClean="0">
                <a:latin typeface="Verdana" pitchFamily="34" charset="0"/>
                <a:ea typeface="Verdana" pitchFamily="34" charset="0"/>
                <a:cs typeface="Verdana" pitchFamily="34" charset="0"/>
              </a:rPr>
              <a:t>There is a pervading lack of respect and de-valuing of relationships. The disconnect between what you do with your body and your soul or who you really are is one of the evil one’s greatest deceptions. For example, God designed sexual experience to go deep, to touch our souls, to affect who we are. We know, as Christians, that our sexual experience is connected to our very selves. Someone can’t be a “friend with benefits” without deeply affecting his or her soul. Are our children hearing this message about the sacredness of relationships? Are they hearing positive messages about healthy relationship as often as they hear these other messages from the media?</a:t>
            </a:r>
          </a:p>
          <a:p>
            <a:endParaRPr lang="en-US" baseline="0" dirty="0" smtClean="0">
              <a:latin typeface="Verdana" pitchFamily="34" charset="0"/>
              <a:ea typeface="Verdana" pitchFamily="34" charset="0"/>
              <a:cs typeface="Verdana" pitchFamily="34" charset="0"/>
            </a:endParaRPr>
          </a:p>
          <a:p>
            <a:r>
              <a:rPr lang="en-US" baseline="0" dirty="0" smtClean="0">
                <a:latin typeface="Verdana" pitchFamily="34" charset="0"/>
                <a:ea typeface="Verdana" pitchFamily="34" charset="0"/>
                <a:cs typeface="Verdana" pitchFamily="34" charset="0"/>
              </a:rPr>
              <a:t>COG provides opportunity to critically think about and to process the messages in our culture in the light of our Christian faith</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BB8839FC-7030-4599-BAB7-EF270A8F4A5D}" type="slidenum">
              <a:rPr lang="en-US" smtClean="0"/>
              <a:t>16</a:t>
            </a:fld>
            <a:endParaRPr lang="en-US" dirty="0"/>
          </a:p>
        </p:txBody>
      </p:sp>
    </p:spTree>
    <p:extLst>
      <p:ext uri="{BB962C8B-B14F-4D97-AF65-F5344CB8AC3E}">
        <p14:creationId xmlns:p14="http://schemas.microsoft.com/office/powerpoint/2010/main" val="421047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0AEDC0DE-8DF6-4B0C-B41B-62FC838B25A0}" type="slidenum">
              <a:rPr lang="en-US" sz="1200" smtClean="0"/>
              <a:pPr eaLnBrk="1" hangingPunct="1"/>
              <a:t>17</a:t>
            </a:fld>
            <a:endParaRPr lang="en-US" sz="1200"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z="1000" i="1" dirty="0" smtClean="0"/>
          </a:p>
          <a:p>
            <a:pPr eaLnBrk="1" hangingPunct="1">
              <a:buFontTx/>
              <a:buChar char="•"/>
            </a:pPr>
            <a:endParaRPr lang="en-US" sz="1200" dirty="0" smtClean="0">
              <a:latin typeface="Verdana" pitchFamily="34" charset="0"/>
              <a:ea typeface="Verdana" pitchFamily="34" charset="0"/>
              <a:cs typeface="Verdana" pitchFamily="34" charset="0"/>
            </a:endParaRPr>
          </a:p>
          <a:p>
            <a:pPr eaLnBrk="1" hangingPunct="1"/>
            <a:r>
              <a:rPr lang="en-US" sz="1200" dirty="0" smtClean="0">
                <a:latin typeface="Verdana" pitchFamily="34" charset="0"/>
                <a:ea typeface="Verdana" pitchFamily="34" charset="0"/>
                <a:cs typeface="Verdana" pitchFamily="34" charset="0"/>
              </a:rPr>
              <a:t> We are role models for our children.</a:t>
            </a:r>
            <a:r>
              <a:rPr lang="en-US" sz="1200" baseline="0" dirty="0" smtClean="0">
                <a:latin typeface="Verdana" pitchFamily="34" charset="0"/>
                <a:ea typeface="Verdana" pitchFamily="34" charset="0"/>
                <a:cs typeface="Verdana" pitchFamily="34" charset="0"/>
              </a:rPr>
              <a:t> Part of what the COG program can do is help us</a:t>
            </a:r>
            <a:r>
              <a:rPr lang="en-US" sz="1200" dirty="0" smtClean="0">
                <a:latin typeface="Verdana" pitchFamily="34" charset="0"/>
                <a:ea typeface="Verdana" pitchFamily="34" charset="0"/>
                <a:cs typeface="Verdana" pitchFamily="34" charset="0"/>
              </a:rPr>
              <a:t> develop a COG culture, modeling for children and youth our belief that God is always present and wanting to help.</a:t>
            </a:r>
          </a:p>
          <a:p>
            <a:pPr eaLnBrk="1" hangingPunct="1"/>
            <a:endParaRPr lang="en-US" sz="1200" dirty="0" smtClean="0">
              <a:latin typeface="Verdana" pitchFamily="34" charset="0"/>
              <a:ea typeface="Verdana" pitchFamily="34" charset="0"/>
              <a:cs typeface="Verdana" pitchFamily="34" charset="0"/>
            </a:endParaRPr>
          </a:p>
          <a:p>
            <a:pPr eaLnBrk="1" hangingPunct="1"/>
            <a:r>
              <a:rPr lang="en-US" sz="1200" dirty="0" smtClean="0">
                <a:latin typeface="Verdana" pitchFamily="34" charset="0"/>
                <a:ea typeface="Verdana" pitchFamily="34" charset="0"/>
                <a:cs typeface="Verdana" pitchFamily="34" charset="0"/>
              </a:rPr>
              <a:t>The program invites us, as adults, to contemplate the things that enter into our COG through our senses. Do these things honor who we are as children of God?</a:t>
            </a:r>
          </a:p>
          <a:p>
            <a:pPr eaLnBrk="1" hangingPunct="1"/>
            <a:endParaRPr lang="en-US" sz="1200" dirty="0" smtClean="0">
              <a:latin typeface="Verdana" pitchFamily="34" charset="0"/>
              <a:ea typeface="Verdana" pitchFamily="34" charset="0"/>
              <a:cs typeface="Verdana" pitchFamily="34" charset="0"/>
            </a:endParaRP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How does the Circle of Grace concept protect kids?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Verdana" pitchFamily="34" charset="0"/>
                <a:ea typeface="Verdana" pitchFamily="34" charset="0"/>
                <a:cs typeface="Verdana" pitchFamily="34" charset="0"/>
              </a:rPr>
              <a:t>COG gives children and youth an opportunity to tell us about whatever makes them uncomfortable.</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In</a:t>
            </a:r>
            <a:r>
              <a:rPr lang="en-US" baseline="0" dirty="0" smtClean="0">
                <a:latin typeface="Verdana" pitchFamily="34" charset="0"/>
                <a:ea typeface="Verdana" pitchFamily="34" charset="0"/>
                <a:cs typeface="Verdana" pitchFamily="34" charset="0"/>
              </a:rPr>
              <a:t> using the COG program, many</a:t>
            </a:r>
            <a:r>
              <a:rPr lang="en-US" dirty="0" smtClean="0">
                <a:latin typeface="Verdana" pitchFamily="34" charset="0"/>
                <a:ea typeface="Verdana" pitchFamily="34" charset="0"/>
                <a:cs typeface="Verdana" pitchFamily="34" charset="0"/>
              </a:rPr>
              <a:t> examples have been found of how children and youth use the</a:t>
            </a:r>
            <a:r>
              <a:rPr lang="en-US" baseline="0" dirty="0" smtClean="0">
                <a:latin typeface="Verdana" pitchFamily="34" charset="0"/>
                <a:ea typeface="Verdana" pitchFamily="34" charset="0"/>
                <a:cs typeface="Verdana" pitchFamily="34" charset="0"/>
              </a:rPr>
              <a:t> COG</a:t>
            </a:r>
            <a:r>
              <a:rPr lang="en-US" dirty="0" smtClean="0">
                <a:latin typeface="Verdana" pitchFamily="34" charset="0"/>
                <a:ea typeface="Verdana" pitchFamily="34" charset="0"/>
                <a:cs typeface="Verdana" pitchFamily="34" charset="0"/>
              </a:rPr>
              <a:t> concept to communicate their concerns to trusted adults in their lives. </a:t>
            </a:r>
          </a:p>
          <a:p>
            <a:endParaRPr lang="en-US" dirty="0" smtClean="0">
              <a:latin typeface="Verdana" pitchFamily="34" charset="0"/>
              <a:ea typeface="Verdana" pitchFamily="34" charset="0"/>
              <a:cs typeface="Verdana" pitchFamily="34" charset="0"/>
            </a:endParaRPr>
          </a:p>
          <a:p>
            <a:pPr marL="171450" indent="-171450">
              <a:buFont typeface="Arial" pitchFamily="34" charset="0"/>
              <a:buChar char="•"/>
            </a:pPr>
            <a:r>
              <a:rPr lang="en-US" dirty="0" smtClean="0">
                <a:latin typeface="Verdana" pitchFamily="34" charset="0"/>
                <a:ea typeface="Verdana" pitchFamily="34" charset="0"/>
                <a:cs typeface="Verdana" pitchFamily="34" charset="0"/>
              </a:rPr>
              <a:t>A group of 3-6</a:t>
            </a:r>
            <a:r>
              <a:rPr lang="en-US" baseline="30000" dirty="0" smtClean="0">
                <a:latin typeface="Verdana" pitchFamily="34" charset="0"/>
                <a:ea typeface="Verdana" pitchFamily="34" charset="0"/>
                <a:cs typeface="Verdana" pitchFamily="34" charset="0"/>
              </a:rPr>
              <a:t>th</a:t>
            </a:r>
            <a:r>
              <a:rPr lang="en-US" dirty="0" smtClean="0">
                <a:latin typeface="Verdana" pitchFamily="34" charset="0"/>
                <a:ea typeface="Verdana" pitchFamily="34" charset="0"/>
                <a:cs typeface="Verdana" pitchFamily="34" charset="0"/>
              </a:rPr>
              <a:t> graders were uncomfortable with their substitute teacher and made it known using COG language</a:t>
            </a:r>
            <a:r>
              <a:rPr lang="en-US" baseline="0" dirty="0" smtClean="0">
                <a:latin typeface="Verdana" pitchFamily="34" charset="0"/>
                <a:ea typeface="Verdana" pitchFamily="34" charset="0"/>
                <a:cs typeface="Verdana" pitchFamily="34" charset="0"/>
              </a:rPr>
              <a:t> to express their concerns</a:t>
            </a:r>
            <a:r>
              <a:rPr lang="en-US" dirty="0" smtClean="0">
                <a:latin typeface="Verdana" pitchFamily="34" charset="0"/>
                <a:ea typeface="Verdana" pitchFamily="34" charset="0"/>
                <a:cs typeface="Verdana" pitchFamily="34" charset="0"/>
              </a:rPr>
              <a:t>.</a:t>
            </a:r>
          </a:p>
          <a:p>
            <a:pPr marL="171450" indent="-171450">
              <a:buFont typeface="Arial" pitchFamily="34" charset="0"/>
              <a:buChar char="•"/>
            </a:pPr>
            <a:endParaRPr lang="en-US" dirty="0" smtClean="0">
              <a:latin typeface="Verdana" pitchFamily="34" charset="0"/>
              <a:ea typeface="Verdana" pitchFamily="34" charset="0"/>
              <a:cs typeface="Verdana" pitchFamily="34" charset="0"/>
            </a:endParaRPr>
          </a:p>
          <a:p>
            <a:pPr marL="171450" indent="-171450">
              <a:buFont typeface="Arial" pitchFamily="34" charset="0"/>
              <a:buChar char="•"/>
            </a:pPr>
            <a:r>
              <a:rPr lang="en-US" dirty="0" smtClean="0">
                <a:latin typeface="Verdana" pitchFamily="34" charset="0"/>
                <a:ea typeface="Verdana" pitchFamily="34" charset="0"/>
                <a:cs typeface="Verdana" pitchFamily="34" charset="0"/>
              </a:rPr>
              <a:t>Several children indicated in their interviews at the child protection center that they were able to tell of their abuse </a:t>
            </a:r>
            <a:r>
              <a:rPr lang="en-US" b="1" i="1" dirty="0" smtClean="0">
                <a:latin typeface="Verdana" pitchFamily="34" charset="0"/>
                <a:ea typeface="Verdana" pitchFamily="34" charset="0"/>
                <a:cs typeface="Verdana" pitchFamily="34" charset="0"/>
              </a:rPr>
              <a:t>after</a:t>
            </a:r>
            <a:r>
              <a:rPr lang="en-US" dirty="0" smtClean="0">
                <a:latin typeface="Verdana" pitchFamily="34" charset="0"/>
                <a:ea typeface="Verdana" pitchFamily="34" charset="0"/>
                <a:cs typeface="Verdana" pitchFamily="34" charset="0"/>
              </a:rPr>
              <a:t> being taught COG.</a:t>
            </a:r>
          </a:p>
          <a:p>
            <a:pPr marL="171450" indent="-171450">
              <a:buFont typeface="Arial" pitchFamily="34" charset="0"/>
              <a:buChar char="•"/>
            </a:pPr>
            <a:endParaRPr lang="en-US" dirty="0" smtClean="0">
              <a:latin typeface="Verdana" pitchFamily="34" charset="0"/>
              <a:ea typeface="Verdana" pitchFamily="34" charset="0"/>
              <a:cs typeface="Verdana" pitchFamily="34" charset="0"/>
            </a:endParaRPr>
          </a:p>
          <a:p>
            <a:pPr marL="171450" indent="-171450">
              <a:buFont typeface="Arial" pitchFamily="34" charset="0"/>
              <a:buChar char="•"/>
            </a:pPr>
            <a:r>
              <a:rPr lang="en-US" dirty="0" smtClean="0">
                <a:latin typeface="Verdana" pitchFamily="34" charset="0"/>
                <a:ea typeface="Verdana" pitchFamily="34" charset="0"/>
                <a:cs typeface="Verdana" pitchFamily="34" charset="0"/>
              </a:rPr>
              <a:t>Youth leaders reported several youth disclosing thoughts of cutting, suicide, and self harm </a:t>
            </a:r>
            <a:r>
              <a:rPr lang="en-US" b="1" i="1" dirty="0" smtClean="0">
                <a:latin typeface="Verdana" pitchFamily="34" charset="0"/>
                <a:ea typeface="Verdana" pitchFamily="34" charset="0"/>
                <a:cs typeface="Verdana" pitchFamily="34" charset="0"/>
              </a:rPr>
              <a:t>after</a:t>
            </a:r>
            <a:r>
              <a:rPr lang="en-US" dirty="0" smtClean="0">
                <a:latin typeface="Verdana" pitchFamily="34" charset="0"/>
                <a:ea typeface="Verdana" pitchFamily="34" charset="0"/>
                <a:cs typeface="Verdana" pitchFamily="34" charset="0"/>
              </a:rPr>
              <a:t> they were taught COG.</a:t>
            </a:r>
          </a:p>
          <a:p>
            <a:pPr marL="171450" indent="-171450">
              <a:buFont typeface="Arial" charset="0"/>
              <a:buChar char="•"/>
            </a:pPr>
            <a:endParaRPr lang="en-US" dirty="0" smtClean="0">
              <a:latin typeface="Verdana" pitchFamily="34" charset="0"/>
              <a:ea typeface="Verdana" pitchFamily="34" charset="0"/>
              <a:cs typeface="Verdana" pitchFamily="34" charset="0"/>
            </a:endParaRPr>
          </a:p>
          <a:p>
            <a:pPr marL="171450" indent="-171450">
              <a:buFont typeface="Arial" charset="0"/>
              <a:buChar char="•"/>
            </a:pPr>
            <a:endParaRPr lang="en-US" dirty="0" smtClean="0"/>
          </a:p>
          <a:p>
            <a:pPr marL="171450" indent="-171450">
              <a:buFont typeface="Arial" charset="0"/>
              <a:buChar char="•"/>
            </a:pPr>
            <a:endParaRPr lang="en-US" dirty="0"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AA7BD2C4-C4BF-461C-A778-D7D5163AC6C3}" type="slidenum">
              <a:rPr lang="en-US" sz="1200" smtClean="0"/>
              <a:pPr eaLnBrk="1" hangingPunct="1"/>
              <a:t>18</a:t>
            </a:fld>
            <a:endParaRPr lang="en-US" sz="1200"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835FF8D0-4085-4A2E-87EA-FCE2DF3215F9}" type="slidenum">
              <a:rPr lang="en-US" sz="1200" smtClean="0"/>
              <a:pPr eaLnBrk="1" hangingPunct="1"/>
              <a:t>19</a:t>
            </a:fld>
            <a:endParaRPr lang="en-US" sz="1200" dirty="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i="1"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The difference between the Circle of Grace curriculum and secular protection programs is that Circle of Grace teaches that each person is sacred along with boundary violations and action plan.</a:t>
            </a: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You can see the first two objectives teach that each person is sacred…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R="0" lvl="0">
              <a:spcBef>
                <a:spcPts val="0"/>
              </a:spcBef>
              <a:spcAft>
                <a:spcPts val="0"/>
              </a:spcAft>
            </a:pPr>
            <a:endParaRPr lang="en-US" sz="1400" dirty="0" smtClean="0">
              <a:effectLst/>
              <a:latin typeface="Verdana" pitchFamily="34" charset="0"/>
              <a:ea typeface="Verdana" pitchFamily="34" charset="0"/>
              <a:cs typeface="Verdana" pitchFamily="34" charset="0"/>
            </a:endParaRPr>
          </a:p>
          <a:p>
            <a:pPr marL="342900" marR="0" lvl="0" indent="-342900">
              <a:spcBef>
                <a:spcPts val="0"/>
              </a:spcBef>
              <a:spcAft>
                <a:spcPts val="0"/>
              </a:spcAft>
              <a:buFont typeface="Symbol"/>
              <a:buChar char=""/>
            </a:pPr>
            <a:r>
              <a:rPr lang="en-US" sz="1200" b="1" dirty="0" smtClean="0">
                <a:effectLst/>
                <a:latin typeface="Verdana" pitchFamily="34" charset="0"/>
                <a:ea typeface="Verdana" pitchFamily="34" charset="0"/>
                <a:cs typeface="Verdana" pitchFamily="34" charset="0"/>
              </a:rPr>
              <a:t>Top 5 </a:t>
            </a:r>
            <a:r>
              <a:rPr lang="en-US" sz="1200" dirty="0" smtClean="0">
                <a:effectLst/>
                <a:latin typeface="Verdana" pitchFamily="34" charset="0"/>
                <a:ea typeface="Verdana" pitchFamily="34" charset="0"/>
                <a:cs typeface="Verdana" pitchFamily="34" charset="0"/>
              </a:rPr>
              <a:t>– Imagine what it would look </a:t>
            </a:r>
            <a:r>
              <a:rPr lang="en-US" sz="1200" dirty="0" smtClean="0">
                <a:latin typeface="Verdana" pitchFamily="34" charset="0"/>
                <a:ea typeface="Verdana" pitchFamily="34" charset="0"/>
                <a:cs typeface="Verdana" pitchFamily="34" charset="0"/>
              </a:rPr>
              <a:t>like in your church</a:t>
            </a:r>
          </a:p>
          <a:p>
            <a:pPr marR="0" lvl="0">
              <a:spcBef>
                <a:spcPts val="0"/>
              </a:spcBef>
              <a:spcAft>
                <a:spcPts val="0"/>
              </a:spcAft>
            </a:pPr>
            <a:endParaRPr lang="en-US" sz="1200" dirty="0">
              <a:latin typeface="Verdana" pitchFamily="34" charset="0"/>
              <a:ea typeface="Verdana" pitchFamily="34" charset="0"/>
              <a:cs typeface="Verdana" pitchFamily="34" charset="0"/>
            </a:endParaRPr>
          </a:p>
          <a:p>
            <a:pPr marL="342900" marR="0" lvl="0" indent="-342900">
              <a:spcBef>
                <a:spcPts val="0"/>
              </a:spcBef>
              <a:spcAft>
                <a:spcPts val="0"/>
              </a:spcAft>
              <a:buFont typeface="Symbol"/>
              <a:buChar char=""/>
            </a:pPr>
            <a:r>
              <a:rPr lang="en-US" sz="1200" dirty="0">
                <a:latin typeface="Verdana" pitchFamily="34" charset="0"/>
                <a:ea typeface="Verdana" pitchFamily="34" charset="0"/>
                <a:cs typeface="Verdana" pitchFamily="34" charset="0"/>
              </a:rPr>
              <a:t>There is </a:t>
            </a:r>
            <a:r>
              <a:rPr lang="en-US" sz="1200" b="1" dirty="0">
                <a:latin typeface="Verdana" pitchFamily="34" charset="0"/>
                <a:ea typeface="Verdana" pitchFamily="34" charset="0"/>
                <a:cs typeface="Verdana" pitchFamily="34" charset="0"/>
              </a:rPr>
              <a:t>a lot of work to do</a:t>
            </a:r>
            <a:r>
              <a:rPr lang="en-US" sz="1200" dirty="0">
                <a:latin typeface="Verdana" pitchFamily="34" charset="0"/>
                <a:ea typeface="Verdana" pitchFamily="34" charset="0"/>
                <a:cs typeface="Verdana" pitchFamily="34" charset="0"/>
              </a:rPr>
              <a:t>; safe church is not primarily a reactionary ministry, ready to respond when abuse happens (although we want to be that too). </a:t>
            </a:r>
            <a:r>
              <a:rPr lang="en-US" sz="1200" b="1" dirty="0">
                <a:latin typeface="Verdana" pitchFamily="34" charset="0"/>
                <a:ea typeface="Verdana" pitchFamily="34" charset="0"/>
                <a:cs typeface="Verdana" pitchFamily="34" charset="0"/>
              </a:rPr>
              <a:t>Primarily we are a proactive ministry</a:t>
            </a:r>
            <a:r>
              <a:rPr lang="en-US" sz="1200" dirty="0">
                <a:latin typeface="Verdana" pitchFamily="34" charset="0"/>
                <a:ea typeface="Verdana" pitchFamily="34" charset="0"/>
                <a:cs typeface="Verdana" pitchFamily="34" charset="0"/>
              </a:rPr>
              <a:t>, promoting education, awareness and prevention as well as offering a healthy, effective response</a:t>
            </a:r>
            <a:r>
              <a:rPr lang="en-US" sz="1200" dirty="0" smtClean="0">
                <a:latin typeface="Verdana" pitchFamily="34" charset="0"/>
                <a:ea typeface="Verdana" pitchFamily="34" charset="0"/>
                <a:cs typeface="Verdana" pitchFamily="34" charset="0"/>
              </a:rPr>
              <a:t>. </a:t>
            </a:r>
            <a:r>
              <a:rPr lang="en-US" sz="1200" b="1" dirty="0" smtClean="0">
                <a:latin typeface="Verdana" pitchFamily="34" charset="0"/>
                <a:ea typeface="Verdana" pitchFamily="34" charset="0"/>
                <a:cs typeface="Verdana" pitchFamily="34" charset="0"/>
              </a:rPr>
              <a:t>We’d much rather work on the prevention side.</a:t>
            </a:r>
            <a:endParaRPr lang="en-US" sz="1200" b="1" dirty="0">
              <a:latin typeface="Verdana" pitchFamily="34" charset="0"/>
              <a:ea typeface="Verdana" pitchFamily="34" charset="0"/>
              <a:cs typeface="Verdana" pitchFamily="34" charset="0"/>
            </a:endParaRPr>
          </a:p>
          <a:p>
            <a:pPr marR="0" lvl="0">
              <a:spcBef>
                <a:spcPts val="0"/>
              </a:spcBef>
              <a:spcAft>
                <a:spcPts val="0"/>
              </a:spcAft>
            </a:pPr>
            <a:endParaRPr lang="en-US" sz="1200" dirty="0">
              <a:latin typeface="Verdana" pitchFamily="34" charset="0"/>
              <a:ea typeface="Verdana" pitchFamily="34" charset="0"/>
              <a:cs typeface="Verdana" pitchFamily="34" charset="0"/>
            </a:endParaRPr>
          </a:p>
          <a:p>
            <a:pPr marL="342900" marR="0" lvl="0" indent="-342900">
              <a:spcBef>
                <a:spcPts val="0"/>
              </a:spcBef>
              <a:spcAft>
                <a:spcPts val="0"/>
              </a:spcAft>
              <a:buFont typeface="Symbol"/>
              <a:buChar char=""/>
            </a:pPr>
            <a:r>
              <a:rPr lang="en-US" sz="1200" b="1" dirty="0" smtClean="0">
                <a:latin typeface="Verdana" pitchFamily="34" charset="0"/>
                <a:ea typeface="Verdana" pitchFamily="34" charset="0"/>
                <a:cs typeface="Verdana" pitchFamily="34" charset="0"/>
              </a:rPr>
              <a:t>These are the goals that Safe Church Teams work toward, so that ALL our churches can be </a:t>
            </a:r>
            <a:r>
              <a:rPr lang="en-US" sz="1200" b="1" dirty="0">
                <a:latin typeface="Verdana" pitchFamily="34" charset="0"/>
                <a:ea typeface="Verdana" pitchFamily="34" charset="0"/>
                <a:cs typeface="Verdana" pitchFamily="34" charset="0"/>
              </a:rPr>
              <a:t>truly safe </a:t>
            </a:r>
            <a:r>
              <a:rPr lang="en-US" sz="1200" b="1" dirty="0" smtClean="0">
                <a:latin typeface="Verdana" pitchFamily="34" charset="0"/>
                <a:ea typeface="Verdana" pitchFamily="34" charset="0"/>
                <a:cs typeface="Verdana" pitchFamily="34" charset="0"/>
              </a:rPr>
              <a:t>churches –</a:t>
            </a:r>
            <a:r>
              <a:rPr lang="en-US" sz="1200" dirty="0" smtClean="0">
                <a:latin typeface="Verdana" pitchFamily="34" charset="0"/>
                <a:ea typeface="Verdana" pitchFamily="34" charset="0"/>
                <a:cs typeface="Verdana" pitchFamily="34" charset="0"/>
              </a:rPr>
              <a:t> It takes </a:t>
            </a:r>
            <a:r>
              <a:rPr lang="en-US" sz="1200" i="1" dirty="0" smtClean="0">
                <a:latin typeface="Verdana" pitchFamily="34" charset="0"/>
                <a:ea typeface="Verdana" pitchFamily="34" charset="0"/>
                <a:cs typeface="Verdana" pitchFamily="34" charset="0"/>
              </a:rPr>
              <a:t>ALL</a:t>
            </a:r>
            <a:r>
              <a:rPr lang="en-US" sz="1200" dirty="0" smtClean="0">
                <a:latin typeface="Verdana" pitchFamily="34" charset="0"/>
                <a:ea typeface="Verdana" pitchFamily="34" charset="0"/>
                <a:cs typeface="Verdana" pitchFamily="34" charset="0"/>
              </a:rPr>
              <a:t> of us to make a truly safe church</a:t>
            </a:r>
            <a:r>
              <a:rPr lang="en-US" sz="1200" b="1" dirty="0" smtClean="0">
                <a:latin typeface="Verdana" pitchFamily="34" charset="0"/>
                <a:ea typeface="Verdana" pitchFamily="34" charset="0"/>
                <a:cs typeface="Verdana" pitchFamily="34" charset="0"/>
              </a:rPr>
              <a:t> </a:t>
            </a:r>
          </a:p>
          <a:p>
            <a:pPr marL="342900" marR="0" lvl="0" indent="-342900">
              <a:spcBef>
                <a:spcPts val="0"/>
              </a:spcBef>
              <a:spcAft>
                <a:spcPts val="0"/>
              </a:spcAft>
              <a:buFont typeface="Symbol"/>
              <a:buChar char=""/>
            </a:pPr>
            <a:endParaRPr lang="en-US" sz="1200" b="1" dirty="0" smtClean="0">
              <a:latin typeface="Verdana" pitchFamily="34" charset="0"/>
              <a:ea typeface="Verdana" pitchFamily="34" charset="0"/>
              <a:cs typeface="Verdana" pitchFamily="34" charset="0"/>
            </a:endParaRPr>
          </a:p>
          <a:p>
            <a:pPr marL="342900" marR="0" lvl="0" indent="-342900">
              <a:spcBef>
                <a:spcPts val="0"/>
              </a:spcBef>
              <a:spcAft>
                <a:spcPts val="0"/>
              </a:spcAft>
              <a:buFont typeface="Symbol"/>
              <a:buChar char=""/>
            </a:pPr>
            <a:r>
              <a:rPr lang="en-US" sz="1200" b="1" dirty="0" smtClean="0">
                <a:latin typeface="Verdana" pitchFamily="34" charset="0"/>
                <a:ea typeface="Verdana" pitchFamily="34" charset="0"/>
                <a:cs typeface="Verdana" pitchFamily="34" charset="0"/>
              </a:rPr>
              <a:t>Circle</a:t>
            </a:r>
            <a:r>
              <a:rPr lang="en-US" sz="1200" b="1" baseline="0" dirty="0" smtClean="0">
                <a:latin typeface="Verdana" pitchFamily="34" charset="0"/>
                <a:ea typeface="Verdana" pitchFamily="34" charset="0"/>
                <a:cs typeface="Verdana" pitchFamily="34" charset="0"/>
              </a:rPr>
              <a:t> of Grace </a:t>
            </a:r>
            <a:r>
              <a:rPr lang="en-US" sz="1200" b="0" baseline="0" dirty="0" smtClean="0">
                <a:latin typeface="Verdana" pitchFamily="34" charset="0"/>
                <a:ea typeface="Verdana" pitchFamily="34" charset="0"/>
                <a:cs typeface="Verdana" pitchFamily="34" charset="0"/>
              </a:rPr>
              <a:t>is just one of our resources for prevention.  Today we would like to highlight how it could fit into your ministry. </a:t>
            </a:r>
            <a:endParaRPr lang="en-US" sz="1200" b="0" dirty="0">
              <a:latin typeface="Verdana" pitchFamily="34" charset="0"/>
              <a:ea typeface="Verdana" pitchFamily="34" charset="0"/>
              <a:cs typeface="Verdana" pitchFamily="34" charset="0"/>
            </a:endParaRPr>
          </a:p>
          <a:p>
            <a:pPr marL="342900" marR="0" lvl="0" indent="-342900">
              <a:spcBef>
                <a:spcPts val="0"/>
              </a:spcBef>
              <a:spcAft>
                <a:spcPts val="0"/>
              </a:spcAft>
              <a:buFont typeface="Symbol"/>
              <a:buChar char=""/>
            </a:pPr>
            <a:endParaRPr lang="en-US" sz="1200" dirty="0" smtClean="0">
              <a:effectLst/>
              <a:latin typeface="Arial"/>
              <a:ea typeface="Calibri"/>
              <a:cs typeface="Calibri"/>
            </a:endParaRPr>
          </a:p>
          <a:p>
            <a:pPr marL="342900" marR="0" lvl="0" indent="-342900">
              <a:spcBef>
                <a:spcPts val="0"/>
              </a:spcBef>
              <a:spcAft>
                <a:spcPts val="0"/>
              </a:spcAft>
              <a:buFont typeface="Symbol"/>
              <a:buChar char=""/>
            </a:pPr>
            <a:endParaRPr lang="en-US" sz="1200" dirty="0" smtClean="0">
              <a:effectLst/>
              <a:latin typeface="Arial"/>
              <a:ea typeface="Calibri"/>
              <a:cs typeface="Calibri"/>
            </a:endParaRPr>
          </a:p>
          <a:p>
            <a:endParaRPr lang="en-US" sz="1200" dirty="0"/>
          </a:p>
        </p:txBody>
      </p:sp>
      <p:sp>
        <p:nvSpPr>
          <p:cNvPr id="4" name="Slide Number Placeholder 3"/>
          <p:cNvSpPr>
            <a:spLocks noGrp="1"/>
          </p:cNvSpPr>
          <p:nvPr>
            <p:ph type="sldNum" sz="quarter" idx="10"/>
          </p:nvPr>
        </p:nvSpPr>
        <p:spPr/>
        <p:txBody>
          <a:bodyPr/>
          <a:lstStyle/>
          <a:p>
            <a:fld id="{A97D174B-75CE-45AB-BF79-26CF08A808C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347824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Verdana" pitchFamily="34" charset="0"/>
                <a:ea typeface="Verdana" pitchFamily="34" charset="0"/>
                <a:cs typeface="Verdana" pitchFamily="34" charset="0"/>
              </a:rPr>
              <a:t>And the last 3 teach about boundaries,  and what to do if you feel uncomfortable</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653B1A31-2490-490B-8DFD-A221E41AD71F}" type="slidenum">
              <a:rPr lang="en-US" sz="1200" smtClean="0"/>
              <a:pPr eaLnBrk="1" hangingPunct="1"/>
              <a:t>20</a:t>
            </a:fld>
            <a:endParaRPr lang="en-US" sz="1200"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C3582587-6BC0-4016-AB48-B5E356E67F49}" type="slidenum">
              <a:rPr lang="en-US" sz="1200" smtClean="0"/>
              <a:pPr eaLnBrk="1" hangingPunct="1"/>
              <a:t>21</a:t>
            </a:fld>
            <a:endParaRPr lang="en-US" sz="1200" dirty="0"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dirty="0" smtClean="0">
                <a:latin typeface="Verdana" pitchFamily="34" charset="0"/>
                <a:ea typeface="Verdana" pitchFamily="34" charset="0"/>
                <a:cs typeface="Verdana" pitchFamily="34" charset="0"/>
              </a:rPr>
              <a:t>(Read slide:)</a:t>
            </a:r>
          </a:p>
          <a:p>
            <a:pPr eaLnBrk="1" hangingPunct="1">
              <a:lnSpc>
                <a:spcPct val="90000"/>
              </a:lnSpc>
            </a:pPr>
            <a:endParaRPr lang="en-US" dirty="0" smtClean="0">
              <a:latin typeface="Verdana" pitchFamily="34" charset="0"/>
              <a:ea typeface="Verdana" pitchFamily="34" charset="0"/>
              <a:cs typeface="Verdana" pitchFamily="34" charset="0"/>
            </a:endParaRPr>
          </a:p>
          <a:p>
            <a:pPr eaLnBrk="1" hangingPunct="1">
              <a:lnSpc>
                <a:spcPct val="90000"/>
              </a:lnSpc>
            </a:pPr>
            <a:r>
              <a:rPr lang="en-US" dirty="0" smtClean="0">
                <a:latin typeface="Verdana" pitchFamily="34" charset="0"/>
                <a:ea typeface="Verdana" pitchFamily="34" charset="0"/>
                <a:cs typeface="Verdana" pitchFamily="34" charset="0"/>
              </a:rPr>
              <a:t>All COG lessons are structured the same way and are very easy to follow</a:t>
            </a:r>
          </a:p>
          <a:p>
            <a:pPr eaLnBrk="1" hangingPunct="1">
              <a:lnSpc>
                <a:spcPct val="90000"/>
              </a:lnSpc>
            </a:pPr>
            <a:endParaRPr lang="en-US" dirty="0" smtClean="0">
              <a:latin typeface="Verdana" pitchFamily="34" charset="0"/>
              <a:ea typeface="Verdana" pitchFamily="34" charset="0"/>
              <a:cs typeface="Verdana" pitchFamily="34" charset="0"/>
            </a:endParaRPr>
          </a:p>
          <a:p>
            <a:pPr eaLnBrk="1" hangingPunct="1">
              <a:lnSpc>
                <a:spcPct val="90000"/>
              </a:lnSpc>
            </a:pPr>
            <a:r>
              <a:rPr lang="en-US" dirty="0" smtClean="0">
                <a:latin typeface="Verdana" pitchFamily="34" charset="0"/>
                <a:ea typeface="Verdana" pitchFamily="34" charset="0"/>
                <a:cs typeface="Verdana" pitchFamily="34" charset="0"/>
              </a:rPr>
              <a:t>All added props to the lesson activities are simple and easy to make</a:t>
            </a:r>
          </a:p>
          <a:p>
            <a:pPr eaLnBrk="1" hangingPunct="1">
              <a:lnSpc>
                <a:spcPct val="90000"/>
              </a:lnSpc>
            </a:pPr>
            <a:endParaRPr lang="en-US" dirty="0">
              <a:latin typeface="Verdana" pitchFamily="34" charset="0"/>
              <a:ea typeface="Verdana" pitchFamily="34" charset="0"/>
              <a:cs typeface="Verdana" pitchFamily="34" charset="0"/>
            </a:endParaRPr>
          </a:p>
          <a:p>
            <a:pPr eaLnBrk="1" hangingPunct="1">
              <a:lnSpc>
                <a:spcPct val="90000"/>
              </a:lnSpc>
            </a:pPr>
            <a:r>
              <a:rPr lang="en-US" dirty="0" smtClean="0">
                <a:latin typeface="Verdana" pitchFamily="34" charset="0"/>
                <a:ea typeface="Verdana" pitchFamily="34" charset="0"/>
                <a:cs typeface="Verdana" pitchFamily="34" charset="0"/>
              </a:rPr>
              <a:t>There is evaluation included as part of the program so that we can learn and increase its effectiveness as it is used more and more</a:t>
            </a:r>
          </a:p>
          <a:p>
            <a:pPr eaLnBrk="1" hangingPunct="1">
              <a:lnSpc>
                <a:spcPct val="90000"/>
              </a:lnSpc>
            </a:pPr>
            <a:endParaRPr lang="en-US" dirty="0">
              <a:latin typeface="Verdana" pitchFamily="34" charset="0"/>
              <a:ea typeface="Verdana" pitchFamily="34" charset="0"/>
              <a:cs typeface="Verdana" pitchFamily="34" charset="0"/>
            </a:endParaRPr>
          </a:p>
          <a:p>
            <a:pPr eaLnBrk="1" hangingPunct="1">
              <a:lnSpc>
                <a:spcPct val="90000"/>
              </a:lnSpc>
            </a:pPr>
            <a:r>
              <a:rPr lang="en-US" dirty="0" smtClean="0">
                <a:latin typeface="Verdana" pitchFamily="34" charset="0"/>
                <a:ea typeface="Verdana" pitchFamily="34" charset="0"/>
                <a:cs typeface="Verdana" pitchFamily="34" charset="0"/>
              </a:rPr>
              <a:t>It is a very comprehensive program that includes information for parents as well as a training component for teachers who will use the program </a:t>
            </a:r>
          </a:p>
          <a:p>
            <a:pPr eaLnBrk="1" hangingPunct="1">
              <a:lnSpc>
                <a:spcPct val="90000"/>
              </a:lnSpc>
            </a:pPr>
            <a:endParaRPr lang="en-US" dirty="0">
              <a:latin typeface="Verdana" pitchFamily="34" charset="0"/>
              <a:ea typeface="Verdana" pitchFamily="34" charset="0"/>
              <a:cs typeface="Verdana" pitchFamily="34" charset="0"/>
            </a:endParaRPr>
          </a:p>
          <a:p>
            <a:pPr eaLnBrk="1" hangingPunct="1">
              <a:lnSpc>
                <a:spcPct val="90000"/>
              </a:lnSpc>
            </a:pPr>
            <a:r>
              <a:rPr lang="en-US" dirty="0" smtClean="0">
                <a:latin typeface="Verdana" pitchFamily="34" charset="0"/>
                <a:ea typeface="Verdana" pitchFamily="34" charset="0"/>
                <a:cs typeface="Verdana" pitchFamily="34" charset="0"/>
              </a:rPr>
              <a:t>This is all included – when your church purchases the program you will receive all this information on two disks so that you can download and print out what is needed for your church program</a:t>
            </a:r>
          </a:p>
          <a:p>
            <a:pPr eaLnBrk="1" hangingPunct="1">
              <a:lnSpc>
                <a:spcPct val="90000"/>
              </a:lnSpc>
            </a:pPr>
            <a:endParaRPr lang="en-US" dirty="0">
              <a:latin typeface="Verdana" pitchFamily="34" charset="0"/>
              <a:ea typeface="Verdana" pitchFamily="34" charset="0"/>
              <a:cs typeface="Verdana" pitchFamily="34" charset="0"/>
            </a:endParaRPr>
          </a:p>
          <a:p>
            <a:pPr eaLnBrk="1" hangingPunct="1">
              <a:lnSpc>
                <a:spcPct val="90000"/>
              </a:lnSpc>
            </a:pPr>
            <a:r>
              <a:rPr lang="en-US" dirty="0" smtClean="0">
                <a:latin typeface="Verdana" pitchFamily="34" charset="0"/>
                <a:ea typeface="Verdana" pitchFamily="34" charset="0"/>
                <a:cs typeface="Verdana" pitchFamily="34" charset="0"/>
              </a:rPr>
              <a:t>To order the program – you will need to fill out an order form – Please feel free to contact Safe Church Ministry for more information.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a:buChar char=""/>
            </a:pPr>
            <a:r>
              <a:rPr lang="en-US" sz="1200" b="0" dirty="0" smtClean="0">
                <a:latin typeface="Verdana" pitchFamily="34" charset="0"/>
                <a:ea typeface="Verdana" pitchFamily="34" charset="0"/>
                <a:cs typeface="Verdana" pitchFamily="34" charset="0"/>
              </a:rPr>
              <a:t>Safe Church is a resource for</a:t>
            </a:r>
            <a:r>
              <a:rPr lang="en-US" sz="1200" b="0" baseline="0" dirty="0" smtClean="0">
                <a:latin typeface="Verdana" pitchFamily="34" charset="0"/>
                <a:ea typeface="Verdana" pitchFamily="34" charset="0"/>
                <a:cs typeface="Verdana" pitchFamily="34" charset="0"/>
              </a:rPr>
              <a:t> your church. We offer</a:t>
            </a:r>
            <a:r>
              <a:rPr lang="en-US" sz="1200" b="0" dirty="0" smtClean="0">
                <a:latin typeface="Verdana" pitchFamily="34" charset="0"/>
                <a:ea typeface="Verdana" pitchFamily="34" charset="0"/>
                <a:cs typeface="Verdana" pitchFamily="34" charset="0"/>
              </a:rPr>
              <a:t> the Circle</a:t>
            </a:r>
            <a:r>
              <a:rPr lang="en-US" sz="1200" b="0" baseline="0" dirty="0" smtClean="0">
                <a:latin typeface="Verdana" pitchFamily="34" charset="0"/>
                <a:ea typeface="Verdana" pitchFamily="34" charset="0"/>
                <a:cs typeface="Verdana" pitchFamily="34" charset="0"/>
              </a:rPr>
              <a:t> of Grace program to you as one of the best abuse prevention programs available, building communities of respect in our churches. </a:t>
            </a:r>
            <a:endParaRPr lang="en-US" sz="1200" b="0" dirty="0">
              <a:latin typeface="Verdana" pitchFamily="34" charset="0"/>
              <a:ea typeface="Verdana" pitchFamily="34" charset="0"/>
              <a:cs typeface="Verdana" pitchFamily="34" charset="0"/>
            </a:endParaRPr>
          </a:p>
          <a:p>
            <a:pPr marR="0" lvl="0">
              <a:spcBef>
                <a:spcPts val="0"/>
              </a:spcBef>
              <a:spcAft>
                <a:spcPts val="0"/>
              </a:spcAft>
            </a:pPr>
            <a:endParaRPr lang="en-US" sz="1200" b="0" dirty="0" smtClean="0">
              <a:effectLst/>
              <a:latin typeface="Verdana" pitchFamily="34" charset="0"/>
              <a:ea typeface="Verdana" pitchFamily="34" charset="0"/>
              <a:cs typeface="Verdana" pitchFamily="34" charset="0"/>
            </a:endParaRPr>
          </a:p>
          <a:p>
            <a:pPr marL="342900" marR="0" lvl="0" indent="-342900">
              <a:spcBef>
                <a:spcPts val="0"/>
              </a:spcBef>
              <a:spcAft>
                <a:spcPts val="0"/>
              </a:spcAft>
              <a:buFont typeface="Symbol"/>
              <a:buChar char=""/>
            </a:pPr>
            <a:r>
              <a:rPr lang="en-US" sz="1200" b="0" dirty="0" smtClean="0">
                <a:effectLst/>
                <a:latin typeface="Verdana" pitchFamily="34" charset="0"/>
                <a:ea typeface="Verdana" pitchFamily="34" charset="0"/>
                <a:cs typeface="Verdana" pitchFamily="34" charset="0"/>
              </a:rPr>
              <a:t>Really, don’t ever hesitate to contact Safe Church Ministry – Bonnie or Alicia</a:t>
            </a:r>
          </a:p>
          <a:p>
            <a:pPr marL="342900" marR="0" lvl="0" indent="-342900">
              <a:spcBef>
                <a:spcPts val="0"/>
              </a:spcBef>
              <a:spcAft>
                <a:spcPts val="0"/>
              </a:spcAft>
              <a:buFont typeface="Symbol"/>
              <a:buChar char=""/>
            </a:pPr>
            <a:endParaRPr lang="en-US"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A97D174B-75CE-45AB-BF79-26CF08A808C8}" type="slidenum">
              <a:rPr lang="en-US" smtClean="0"/>
              <a:t>22</a:t>
            </a:fld>
            <a:endParaRPr lang="en-US" dirty="0"/>
          </a:p>
        </p:txBody>
      </p:sp>
    </p:spTree>
    <p:extLst>
      <p:ext uri="{BB962C8B-B14F-4D97-AF65-F5344CB8AC3E}">
        <p14:creationId xmlns:p14="http://schemas.microsoft.com/office/powerpoint/2010/main" val="3657615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latin typeface="Verdana" pitchFamily="34" charset="0"/>
                <a:ea typeface="Verdana" pitchFamily="34" charset="0"/>
                <a:cs typeface="Verdana" pitchFamily="34" charset="0"/>
              </a:rPr>
              <a:t>Circle of Grace – A Safe Environment Program</a:t>
            </a:r>
          </a:p>
          <a:p>
            <a:endParaRPr lang="en-US" sz="1400" dirty="0">
              <a:latin typeface="Verdana" pitchFamily="34" charset="0"/>
              <a:ea typeface="Verdana" pitchFamily="34" charset="0"/>
              <a:cs typeface="Verdana" pitchFamily="34" charset="0"/>
            </a:endParaRPr>
          </a:p>
          <a:p>
            <a:r>
              <a:rPr lang="en-US" sz="1400" dirty="0" smtClean="0">
                <a:latin typeface="Verdana" pitchFamily="34" charset="0"/>
                <a:ea typeface="Verdana" pitchFamily="34" charset="0"/>
                <a:cs typeface="Verdana" pitchFamily="34" charset="0"/>
              </a:rPr>
              <a:t>Circle of Grace: </a:t>
            </a:r>
            <a:r>
              <a:rPr lang="en-US" sz="1400" b="1" dirty="0" smtClean="0">
                <a:latin typeface="Verdana" pitchFamily="34" charset="0"/>
                <a:ea typeface="Verdana" pitchFamily="34" charset="0"/>
                <a:cs typeface="Verdana" pitchFamily="34" charset="0"/>
              </a:rPr>
              <a:t>A holistic approach</a:t>
            </a:r>
          </a:p>
          <a:p>
            <a:endParaRPr lang="en-US" sz="1400" dirty="0" smtClean="0">
              <a:latin typeface="Verdana" pitchFamily="34" charset="0"/>
              <a:ea typeface="Verdana" pitchFamily="34" charset="0"/>
              <a:cs typeface="Verdana" pitchFamily="34" charset="0"/>
            </a:endParaRPr>
          </a:p>
          <a:p>
            <a:r>
              <a:rPr lang="en-US" sz="1400" dirty="0" smtClean="0">
                <a:latin typeface="Verdana" pitchFamily="34" charset="0"/>
                <a:ea typeface="Verdana" pitchFamily="34" charset="0"/>
                <a:cs typeface="Verdana" pitchFamily="34" charset="0"/>
              </a:rPr>
              <a:t>Key </a:t>
            </a:r>
            <a:r>
              <a:rPr lang="en-US" sz="1400" dirty="0">
                <a:latin typeface="Verdana" pitchFamily="34" charset="0"/>
                <a:ea typeface="Verdana" pitchFamily="34" charset="0"/>
                <a:cs typeface="Verdana" pitchFamily="34" charset="0"/>
              </a:rPr>
              <a:t>c</a:t>
            </a:r>
            <a:r>
              <a:rPr lang="en-US" sz="1400" dirty="0" smtClean="0">
                <a:latin typeface="Verdana" pitchFamily="34" charset="0"/>
                <a:ea typeface="Verdana" pitchFamily="34" charset="0"/>
                <a:cs typeface="Verdana" pitchFamily="34" charset="0"/>
              </a:rPr>
              <a:t>oncepts include:</a:t>
            </a:r>
          </a:p>
          <a:p>
            <a:pPr marL="285750" indent="-285750">
              <a:buFont typeface="Arial" pitchFamily="34" charset="0"/>
              <a:buChar char="•"/>
            </a:pPr>
            <a:r>
              <a:rPr lang="en-US" sz="1400" b="1" dirty="0" smtClean="0">
                <a:latin typeface="Verdana" pitchFamily="34" charset="0"/>
                <a:ea typeface="Verdana" pitchFamily="34" charset="0"/>
                <a:cs typeface="Verdana" pitchFamily="34" charset="0"/>
              </a:rPr>
              <a:t>God’s presence </a:t>
            </a:r>
            <a:r>
              <a:rPr lang="en-US" sz="1400" dirty="0" smtClean="0">
                <a:latin typeface="Verdana" pitchFamily="34" charset="0"/>
                <a:ea typeface="Verdana" pitchFamily="34" charset="0"/>
                <a:cs typeface="Verdana" pitchFamily="34" charset="0"/>
              </a:rPr>
              <a:t>with us at all times</a:t>
            </a:r>
          </a:p>
          <a:p>
            <a:pPr marL="285750" indent="-285750">
              <a:buFont typeface="Arial" pitchFamily="34" charset="0"/>
              <a:buChar char="•"/>
            </a:pPr>
            <a:r>
              <a:rPr lang="en-US" sz="1400" dirty="0" smtClean="0">
                <a:latin typeface="Verdana" pitchFamily="34" charset="0"/>
                <a:ea typeface="Verdana" pitchFamily="34" charset="0"/>
                <a:cs typeface="Verdana" pitchFamily="34" charset="0"/>
              </a:rPr>
              <a:t>The </a:t>
            </a:r>
            <a:r>
              <a:rPr lang="en-US" sz="1400" b="1" dirty="0" smtClean="0">
                <a:latin typeface="Verdana" pitchFamily="34" charset="0"/>
                <a:ea typeface="Verdana" pitchFamily="34" charset="0"/>
                <a:cs typeface="Verdana" pitchFamily="34" charset="0"/>
              </a:rPr>
              <a:t>value and sacredness of each person</a:t>
            </a:r>
          </a:p>
          <a:p>
            <a:pPr marL="285750" indent="-285750">
              <a:buFont typeface="Arial" pitchFamily="34" charset="0"/>
              <a:buChar char="•"/>
            </a:pPr>
            <a:r>
              <a:rPr lang="en-US" sz="1400" dirty="0" smtClean="0">
                <a:latin typeface="Verdana" pitchFamily="34" charset="0"/>
                <a:ea typeface="Verdana" pitchFamily="34" charset="0"/>
                <a:cs typeface="Verdana" pitchFamily="34" charset="0"/>
              </a:rPr>
              <a:t>Tools to identify </a:t>
            </a:r>
            <a:r>
              <a:rPr lang="en-US" sz="1400" b="1" dirty="0" smtClean="0">
                <a:latin typeface="Verdana" pitchFamily="34" charset="0"/>
                <a:ea typeface="Verdana" pitchFamily="34" charset="0"/>
                <a:cs typeface="Verdana" pitchFamily="34" charset="0"/>
              </a:rPr>
              <a:t>safe and unsafe situations</a:t>
            </a:r>
          </a:p>
          <a:p>
            <a:pPr marL="285750" indent="-285750">
              <a:buFont typeface="Arial" pitchFamily="34" charset="0"/>
              <a:buChar char="•"/>
            </a:pPr>
            <a:r>
              <a:rPr lang="en-US" sz="1400" dirty="0" smtClean="0">
                <a:latin typeface="Verdana" pitchFamily="34" charset="0"/>
                <a:ea typeface="Verdana" pitchFamily="34" charset="0"/>
                <a:cs typeface="Verdana" pitchFamily="34" charset="0"/>
              </a:rPr>
              <a:t>Learning to </a:t>
            </a:r>
            <a:r>
              <a:rPr lang="en-US" sz="1400" b="1" dirty="0" smtClean="0">
                <a:latin typeface="Verdana" pitchFamily="34" charset="0"/>
                <a:ea typeface="Verdana" pitchFamily="34" charset="0"/>
                <a:cs typeface="Verdana" pitchFamily="34" charset="0"/>
              </a:rPr>
              <a:t>respond</a:t>
            </a:r>
            <a:r>
              <a:rPr lang="en-US" sz="1400" dirty="0" smtClean="0">
                <a:latin typeface="Verdana" pitchFamily="34" charset="0"/>
                <a:ea typeface="Verdana" pitchFamily="34" charset="0"/>
                <a:cs typeface="Verdana" pitchFamily="34" charset="0"/>
              </a:rPr>
              <a:t> to unsafe situations with help from a </a:t>
            </a:r>
            <a:r>
              <a:rPr lang="en-US" sz="1400" b="1" dirty="0" smtClean="0">
                <a:latin typeface="Verdana" pitchFamily="34" charset="0"/>
                <a:ea typeface="Verdana" pitchFamily="34" charset="0"/>
                <a:cs typeface="Verdana" pitchFamily="34" charset="0"/>
              </a:rPr>
              <a:t>trusted adult</a:t>
            </a:r>
          </a:p>
          <a:p>
            <a:endParaRPr lang="en-US" sz="1400" dirty="0" smtClean="0">
              <a:latin typeface="Verdana" pitchFamily="34" charset="0"/>
              <a:ea typeface="Verdana" pitchFamily="34" charset="0"/>
              <a:cs typeface="Verdana" pitchFamily="34" charset="0"/>
            </a:endParaRPr>
          </a:p>
          <a:p>
            <a:r>
              <a:rPr lang="en-US" sz="1400" dirty="0" smtClean="0">
                <a:latin typeface="Verdana" pitchFamily="34" charset="0"/>
                <a:ea typeface="Verdana" pitchFamily="34" charset="0"/>
                <a:cs typeface="Verdana" pitchFamily="34" charset="0"/>
              </a:rPr>
              <a:t>Also includes training resources for teachers and information for parents – a comprehensive program</a:t>
            </a:r>
          </a:p>
          <a:p>
            <a:endParaRPr lang="en-US" sz="1400" dirty="0">
              <a:latin typeface="Verdana" pitchFamily="34" charset="0"/>
              <a:ea typeface="Verdana" pitchFamily="34" charset="0"/>
              <a:cs typeface="Verdana" pitchFamily="34" charset="0"/>
            </a:endParaRPr>
          </a:p>
          <a:p>
            <a:r>
              <a:rPr lang="en-US" sz="1400" b="1" dirty="0" smtClean="0">
                <a:latin typeface="Verdana" pitchFamily="34" charset="0"/>
                <a:ea typeface="Verdana" pitchFamily="34" charset="0"/>
                <a:cs typeface="Verdana" pitchFamily="34" charset="0"/>
              </a:rPr>
              <a:t>(Handout Brochure &amp; preview packet)</a:t>
            </a:r>
          </a:p>
          <a:p>
            <a:endParaRPr lang="en-US" sz="1400"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A97D174B-75CE-45AB-BF79-26CF08A808C8}" type="slidenum">
              <a:rPr lang="en-US" smtClean="0"/>
              <a:t>3</a:t>
            </a:fld>
            <a:endParaRPr lang="en-US" dirty="0"/>
          </a:p>
        </p:txBody>
      </p:sp>
    </p:spTree>
    <p:extLst>
      <p:ext uri="{BB962C8B-B14F-4D97-AF65-F5344CB8AC3E}">
        <p14:creationId xmlns:p14="http://schemas.microsoft.com/office/powerpoint/2010/main" val="3017712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23F96A9D-E7E5-4B10-B055-2ECB1B9B04E4}" type="slidenum">
              <a:rPr lang="en-US" sz="1200" smtClean="0"/>
              <a:pPr eaLnBrk="1" hangingPunct="1"/>
              <a:t>4</a:t>
            </a:fld>
            <a:endParaRPr lang="en-US" sz="1200"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Circle of Grace is a Christian safe environment program for children and youth , kindergarten through grade 12.</a:t>
            </a: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As Christians, we are called to provide faith environments that are free from the threat of abuse, neglect, bullying and harassment. Children and youth should feel secure in these environments to share their concerns and when they are feeling unsafe.</a:t>
            </a: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There is a responsibility for us to know the world that our children and youth live in, so that we can provide a safe haven  for them. This is part of our calling and part of the privilege we have of caring for our children. </a:t>
            </a: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Our goals in this presentation are to provide key information about the Circle of Grace Program, and also to enhance your passion for protecting our most treasured gift…. Our children and youth.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CB2DB4FC-6F68-4D39-BDDB-14E80A5B0310}" type="slidenum">
              <a:rPr lang="en-US" sz="1200" smtClean="0"/>
              <a:pPr eaLnBrk="1" hangingPunct="1"/>
              <a:t>5</a:t>
            </a:fld>
            <a:endParaRPr lang="en-US" sz="1200"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Verdana" pitchFamily="34" charset="0"/>
                <a:ea typeface="Verdana" pitchFamily="34" charset="0"/>
                <a:cs typeface="Verdana" pitchFamily="34" charset="0"/>
              </a:rPr>
              <a:t>I would like you to close your eyes for a moment and think about a child or youth who you have known or suspected is being abused. </a:t>
            </a:r>
          </a:p>
          <a:p>
            <a:pPr eaLnBrk="1" hangingPunct="1"/>
            <a:r>
              <a:rPr lang="en-US" dirty="0" smtClean="0">
                <a:latin typeface="Verdana" pitchFamily="34" charset="0"/>
                <a:ea typeface="Verdana" pitchFamily="34" charset="0"/>
                <a:cs typeface="Verdana" pitchFamily="34" charset="0"/>
              </a:rPr>
              <a:t>How did this make you feel ? angry ? sad?? Helpless?</a:t>
            </a: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Now consider how God would view this same situation …. (</a:t>
            </a:r>
            <a:r>
              <a:rPr lang="en-US" b="1" dirty="0" smtClean="0">
                <a:latin typeface="Verdana" pitchFamily="34" charset="0"/>
                <a:ea typeface="Verdana" pitchFamily="34" charset="0"/>
                <a:cs typeface="Verdana" pitchFamily="34" charset="0"/>
              </a:rPr>
              <a:t>read first bullet)</a:t>
            </a:r>
          </a:p>
          <a:p>
            <a:pPr eaLnBrk="1" hangingPunct="1"/>
            <a:endParaRPr lang="en-US" b="1"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COG helps our children and youth apply their Christian faith to their lives day by day.</a:t>
            </a:r>
          </a:p>
          <a:p>
            <a:pPr eaLnBrk="1" hangingPunct="1"/>
            <a:r>
              <a:rPr lang="en-US" dirty="0" smtClean="0">
                <a:latin typeface="Verdana" pitchFamily="34" charset="0"/>
                <a:ea typeface="Verdana" pitchFamily="34" charset="0"/>
                <a:cs typeface="Verdana" pitchFamily="34" charset="0"/>
              </a:rPr>
              <a:t>How do we feel when someone takes the time to really know us and our world?</a:t>
            </a:r>
          </a:p>
          <a:p>
            <a:pPr eaLnBrk="1" hangingPunct="1"/>
            <a:r>
              <a:rPr lang="en-US" dirty="0" smtClean="0">
                <a:latin typeface="Verdana" pitchFamily="34" charset="0"/>
                <a:ea typeface="Verdana" pitchFamily="34" charset="0"/>
                <a:cs typeface="Verdana" pitchFamily="34" charset="0"/>
              </a:rPr>
              <a:t>Most of us would  trust and feel connected  to this person.</a:t>
            </a:r>
          </a:p>
          <a:p>
            <a:pPr eaLnBrk="1" hangingPunct="1"/>
            <a:r>
              <a:rPr lang="en-US" dirty="0" smtClean="0">
                <a:latin typeface="Verdana" pitchFamily="34" charset="0"/>
                <a:ea typeface="Verdana" pitchFamily="34" charset="0"/>
                <a:cs typeface="Verdana" pitchFamily="34" charset="0"/>
              </a:rPr>
              <a:t>That’s what we want for our children. Children</a:t>
            </a:r>
            <a:r>
              <a:rPr lang="en-US" baseline="0" dirty="0" smtClean="0">
                <a:latin typeface="Verdana" pitchFamily="34" charset="0"/>
                <a:ea typeface="Verdana" pitchFamily="34" charset="0"/>
                <a:cs typeface="Verdana" pitchFamily="34" charset="0"/>
              </a:rPr>
              <a:t> and youth</a:t>
            </a:r>
            <a:r>
              <a:rPr lang="en-US" dirty="0" smtClean="0">
                <a:latin typeface="Verdana" pitchFamily="34" charset="0"/>
                <a:ea typeface="Verdana" pitchFamily="34" charset="0"/>
                <a:cs typeface="Verdana" pitchFamily="34" charset="0"/>
              </a:rPr>
              <a:t> feel a real connection to their faith communities when these communities  care enough to provide safety education which is relevant to the world they must</a:t>
            </a:r>
            <a:r>
              <a:rPr lang="en-US" baseline="0" dirty="0" smtClean="0">
                <a:latin typeface="Verdana" pitchFamily="34" charset="0"/>
                <a:ea typeface="Verdana" pitchFamily="34" charset="0"/>
                <a:cs typeface="Verdana" pitchFamily="34" charset="0"/>
              </a:rPr>
              <a:t> navigate everyday. We must be explicit in our actions and our words that we care about the safety of our children.</a:t>
            </a:r>
            <a:endParaRPr lang="en-US" dirty="0" smtClean="0">
              <a:latin typeface="Verdana" pitchFamily="34" charset="0"/>
              <a:ea typeface="Verdana" pitchFamily="34" charset="0"/>
              <a:cs typeface="Verdana" pitchFamily="34" charset="0"/>
            </a:endParaRP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When we are not explicit in stating our concerns,</a:t>
            </a:r>
            <a:r>
              <a:rPr lang="en-US" baseline="0" dirty="0" smtClean="0">
                <a:latin typeface="Verdana" pitchFamily="34" charset="0"/>
                <a:ea typeface="Verdana" pitchFamily="34" charset="0"/>
                <a:cs typeface="Verdana" pitchFamily="34" charset="0"/>
              </a:rPr>
              <a:t> and also showing the actions that back up our claims – we may be sending an implicit message that we don’t care enough to make the effort to keep them safe, or that it’s OK for them not to feel safe. We need to think about the</a:t>
            </a:r>
            <a:r>
              <a:rPr lang="en-US" dirty="0" smtClean="0">
                <a:latin typeface="Verdana" pitchFamily="34" charset="0"/>
                <a:ea typeface="Verdana" pitchFamily="34" charset="0"/>
                <a:cs typeface="Verdana" pitchFamily="34" charset="0"/>
              </a:rPr>
              <a:t> message that are we sending our children by our actions and our words.  </a:t>
            </a:r>
            <a:endParaRPr lang="en-US" dirty="0" smtClean="0"/>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current national child abuse statistics reflect the world that our children and youth need to navigate. This is their world! We must not put our head in the sand and ignore these realities. </a:t>
            </a: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These statistics help us realize why it is so important to provide a safe environment in our churches. It’s one of the ways that our church communities can be lights in a world filled with much darkness.  </a:t>
            </a:r>
          </a:p>
          <a:p>
            <a:pPr marL="0" marR="0" lvl="0" indent="0" algn="l" defTabSz="914400" rtl="0" eaLnBrk="1" fontAlgn="auto" latinLnBrk="0" hangingPunct="1">
              <a:lnSpc>
                <a:spcPct val="9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(Read bullets)</a:t>
            </a:r>
          </a:p>
          <a:p>
            <a:endParaRPr lang="en-US" dirty="0"/>
          </a:p>
        </p:txBody>
      </p:sp>
      <p:sp>
        <p:nvSpPr>
          <p:cNvPr id="4" name="Slide Number Placeholder 3"/>
          <p:cNvSpPr>
            <a:spLocks noGrp="1"/>
          </p:cNvSpPr>
          <p:nvPr>
            <p:ph type="sldNum" sz="quarter" idx="10"/>
          </p:nvPr>
        </p:nvSpPr>
        <p:spPr/>
        <p:txBody>
          <a:bodyPr/>
          <a:lstStyle/>
          <a:p>
            <a:fld id="{BB8839FC-7030-4599-BAB7-EF270A8F4A5D}" type="slidenum">
              <a:rPr lang="en-US" smtClean="0"/>
              <a:t>6</a:t>
            </a:fld>
            <a:endParaRPr lang="en-US" dirty="0"/>
          </a:p>
        </p:txBody>
      </p:sp>
    </p:spTree>
    <p:extLst>
      <p:ext uri="{BB962C8B-B14F-4D97-AF65-F5344CB8AC3E}">
        <p14:creationId xmlns:p14="http://schemas.microsoft.com/office/powerpoint/2010/main" val="1855225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xfrm>
            <a:off x="685800" y="4343400"/>
            <a:ext cx="5486400"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(Read bullet 1- add:) </a:t>
            </a:r>
            <a:r>
              <a:rPr lang="en-US" dirty="0" smtClean="0">
                <a:latin typeface="Verdana" pitchFamily="34" charset="0"/>
                <a:ea typeface="Verdana" pitchFamily="34" charset="0"/>
                <a:cs typeface="Verdana" pitchFamily="34" charset="0"/>
              </a:rPr>
              <a:t>policies are important to establish because they clearly outline expectations and more importantly  emphasize the valuable gift our children and youth are to the faith community</a:t>
            </a: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(Read bullet 2-add</a:t>
            </a:r>
            <a:r>
              <a:rPr lang="en-US" dirty="0" smtClean="0">
                <a:latin typeface="Verdana" pitchFamily="34" charset="0"/>
                <a:ea typeface="Verdana" pitchFamily="34" charset="0"/>
                <a:cs typeface="Verdana" pitchFamily="34" charset="0"/>
              </a:rPr>
              <a:t>:) policies are only as good as they are known and implemented. It’s no</a:t>
            </a:r>
            <a:r>
              <a:rPr lang="en-US" baseline="0" dirty="0" smtClean="0">
                <a:latin typeface="Verdana" pitchFamily="34" charset="0"/>
                <a:ea typeface="Verdana" pitchFamily="34" charset="0"/>
                <a:cs typeface="Verdana" pitchFamily="34" charset="0"/>
              </a:rPr>
              <a:t> good to have a policy tucked away in a file somewhere that no one knows about; in fact that can increase the legal liability if a church is not following an approved policy. Annual training is recommended so that all staff and volunteers are aware of the policy and follow it. Part of the training should include how to identify potential abuse, how to report suspected child abuse to the proper authorities and also how to respond to a child who discloses abuse.</a:t>
            </a:r>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(Read bullet 3- add:) </a:t>
            </a:r>
            <a:r>
              <a:rPr lang="en-US" dirty="0" smtClean="0">
                <a:latin typeface="Verdana" pitchFamily="34" charset="0"/>
                <a:ea typeface="Verdana" pitchFamily="34" charset="0"/>
                <a:cs typeface="Verdana" pitchFamily="34" charset="0"/>
              </a:rPr>
              <a:t>background checks give a current snapshot of a persons interaction with the law. This step reinforces the faith community’s intent on doing all that is possible to keep kids safe. As important as they are, they have severe limitations. They are only good </a:t>
            </a:r>
            <a:r>
              <a:rPr lang="en-US" baseline="0" dirty="0" smtClean="0">
                <a:latin typeface="Verdana" pitchFamily="34" charset="0"/>
                <a:ea typeface="Verdana" pitchFamily="34" charset="0"/>
                <a:cs typeface="Verdana" pitchFamily="34" charset="0"/>
              </a:rPr>
              <a:t>at the time that they are done; they </a:t>
            </a:r>
            <a:r>
              <a:rPr lang="en-US" dirty="0" smtClean="0">
                <a:latin typeface="Verdana" pitchFamily="34" charset="0"/>
                <a:ea typeface="Verdana" pitchFamily="34" charset="0"/>
                <a:cs typeface="Verdana" pitchFamily="34" charset="0"/>
              </a:rPr>
              <a:t>do not predict future</a:t>
            </a:r>
            <a:r>
              <a:rPr lang="en-US" baseline="0" dirty="0" smtClean="0">
                <a:latin typeface="Verdana" pitchFamily="34" charset="0"/>
                <a:ea typeface="Verdana" pitchFamily="34" charset="0"/>
                <a:cs typeface="Verdana" pitchFamily="34" charset="0"/>
              </a:rPr>
              <a:t> abuse, and they may be limited in terms of location (a given state or province</a:t>
            </a:r>
            <a:r>
              <a:rPr lang="en-US" dirty="0" smtClean="0">
                <a:latin typeface="Verdana" pitchFamily="34" charset="0"/>
                <a:ea typeface="Verdana" pitchFamily="34" charset="0"/>
                <a:cs typeface="Verdana" pitchFamily="34" charset="0"/>
              </a:rPr>
              <a:t> for example). Or, if an offender has pleaded to a lesser offence they may not provide an accurate record of the actual offence committed. </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1A99829-822D-4FA2-8CCA-9C3DDE76D09A}" type="slidenum">
              <a:rPr lang="en-US" sz="1200" smtClean="0"/>
              <a:pPr eaLnBrk="1" hangingPunct="1"/>
              <a:t>7</a:t>
            </a:fld>
            <a:endParaRPr lang="en-US" sz="12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Verdana" pitchFamily="34" charset="0"/>
                <a:ea typeface="Verdana" pitchFamily="34" charset="0"/>
                <a:cs typeface="Verdana" pitchFamily="34" charset="0"/>
              </a:rPr>
              <a:t>We must always remember our commitment to our children.</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(Read bullet, add:)</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The fact that you are here, finding out more, reveals your</a:t>
            </a:r>
            <a:r>
              <a:rPr lang="en-US" baseline="0" dirty="0" smtClean="0">
                <a:latin typeface="Verdana" pitchFamily="34" charset="0"/>
                <a:ea typeface="Verdana" pitchFamily="34" charset="0"/>
                <a:cs typeface="Verdana" pitchFamily="34" charset="0"/>
              </a:rPr>
              <a:t> commitment, and</a:t>
            </a:r>
            <a:r>
              <a:rPr lang="en-US" dirty="0" smtClean="0">
                <a:latin typeface="Verdana" pitchFamily="34" charset="0"/>
                <a:ea typeface="Verdana" pitchFamily="34" charset="0"/>
                <a:cs typeface="Verdana" pitchFamily="34" charset="0"/>
              </a:rPr>
              <a:t> the importance that you and your</a:t>
            </a:r>
            <a:r>
              <a:rPr lang="en-US" baseline="0" dirty="0" smtClean="0">
                <a:latin typeface="Verdana" pitchFamily="34" charset="0"/>
                <a:ea typeface="Verdana" pitchFamily="34" charset="0"/>
                <a:cs typeface="Verdana" pitchFamily="34" charset="0"/>
              </a:rPr>
              <a:t> church</a:t>
            </a:r>
            <a:r>
              <a:rPr lang="en-US" dirty="0" smtClean="0">
                <a:latin typeface="Verdana" pitchFamily="34" charset="0"/>
                <a:ea typeface="Verdana" pitchFamily="34" charset="0"/>
                <a:cs typeface="Verdana" pitchFamily="34" charset="0"/>
              </a:rPr>
              <a:t> place on keeping kids safe.</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There is a critical</a:t>
            </a:r>
            <a:r>
              <a:rPr lang="en-US" baseline="0" dirty="0" smtClean="0">
                <a:latin typeface="Verdana" pitchFamily="34" charset="0"/>
                <a:ea typeface="Verdana" pitchFamily="34" charset="0"/>
                <a:cs typeface="Verdana" pitchFamily="34" charset="0"/>
              </a:rPr>
              <a:t> link between learning and safety. Children who don’t feel safe don’t learn well. If we want to build faith in our children and provide a context for spiritual growth – we must provide a safe space for that learning to happen</a:t>
            </a:r>
            <a:r>
              <a:rPr lang="en-US" baseline="0" dirty="0" smtClean="0"/>
              <a:t>. </a:t>
            </a:r>
            <a:endParaRPr lang="en-US" dirty="0"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E72FB00F-69AC-4EEC-9AD4-1792C86A0D2A}" type="slidenum">
              <a:rPr lang="en-US" sz="1200" smtClean="0"/>
              <a:pPr eaLnBrk="1" hangingPunct="1"/>
              <a:t>8</a:t>
            </a:fld>
            <a:endParaRPr lang="en-US" sz="12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2E6AB5F-1823-400D-8E99-1ED309EE26B9}" type="slidenum">
              <a:rPr lang="en-US" sz="1200" smtClean="0"/>
              <a:pPr eaLnBrk="1" hangingPunct="1"/>
              <a:t>9</a:t>
            </a:fld>
            <a:endParaRPr lang="en-US" sz="1200" dirty="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Verdana" pitchFamily="34" charset="0"/>
                <a:ea typeface="Verdana" pitchFamily="34" charset="0"/>
                <a:cs typeface="Verdana" pitchFamily="34" charset="0"/>
              </a:rPr>
              <a:t>The Circle of Grace IS…</a:t>
            </a:r>
          </a:p>
          <a:p>
            <a:pPr eaLnBrk="1" hangingPunct="1"/>
            <a:r>
              <a:rPr lang="en-US" dirty="0" smtClean="0">
                <a:latin typeface="Verdana" pitchFamily="34" charset="0"/>
                <a:ea typeface="Verdana" pitchFamily="34" charset="0"/>
                <a:cs typeface="Verdana" pitchFamily="34" charset="0"/>
              </a:rPr>
              <a:t>(Read bullet 1) This is one of the strengths</a:t>
            </a:r>
            <a:r>
              <a:rPr lang="en-US" baseline="0" dirty="0" smtClean="0">
                <a:latin typeface="Verdana" pitchFamily="34" charset="0"/>
                <a:ea typeface="Verdana" pitchFamily="34" charset="0"/>
                <a:cs typeface="Verdana" pitchFamily="34" charset="0"/>
              </a:rPr>
              <a:t> of the COG program – it’s focus on God, and his presence with us always</a:t>
            </a:r>
            <a:endParaRPr lang="en-US" dirty="0" smtClean="0">
              <a:latin typeface="Verdana" pitchFamily="34" charset="0"/>
              <a:ea typeface="Verdana" pitchFamily="34" charset="0"/>
              <a:cs typeface="Verdana" pitchFamily="34" charset="0"/>
            </a:endParaRP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(Read bullet 2-add:) The</a:t>
            </a:r>
            <a:r>
              <a:rPr lang="en-US" baseline="0" dirty="0" smtClean="0">
                <a:latin typeface="Verdana" pitchFamily="34" charset="0"/>
                <a:ea typeface="Verdana" pitchFamily="34" charset="0"/>
                <a:cs typeface="Verdana" pitchFamily="34" charset="0"/>
              </a:rPr>
              <a:t> promise of our faith</a:t>
            </a:r>
            <a:r>
              <a:rPr lang="en-US" dirty="0" smtClean="0">
                <a:latin typeface="Verdana" pitchFamily="34" charset="0"/>
                <a:ea typeface="Verdana" pitchFamily="34" charset="0"/>
                <a:cs typeface="Verdana" pitchFamily="34" charset="0"/>
              </a:rPr>
              <a:t> is not that everything will be perfect but that God is always with us, especially in our struggles.</a:t>
            </a:r>
          </a:p>
          <a:p>
            <a:pPr eaLnBrk="1" hangingPunct="1"/>
            <a:endParaRPr lang="en-US" dirty="0" smtClean="0">
              <a:latin typeface="Verdana" pitchFamily="34" charset="0"/>
              <a:ea typeface="Verdana" pitchFamily="34" charset="0"/>
              <a:cs typeface="Verdana" pitchFamily="34" charset="0"/>
            </a:endParaRPr>
          </a:p>
          <a:p>
            <a:pPr eaLnBrk="1" hangingPunct="1"/>
            <a:r>
              <a:rPr lang="en-US" dirty="0" smtClean="0">
                <a:latin typeface="Verdana" pitchFamily="34" charset="0"/>
                <a:ea typeface="Verdana" pitchFamily="34" charset="0"/>
                <a:cs typeface="Verdana" pitchFamily="34" charset="0"/>
              </a:rPr>
              <a:t>The Circle of Grace- (read bullet 3-add:) this concept is taught in a very visual way to our children and youth.</a:t>
            </a:r>
          </a:p>
          <a:p>
            <a:pPr eaLnBrk="1" hangingPunct="1"/>
            <a:endParaRPr lang="en-US" dirty="0" smtClean="0">
              <a:latin typeface="Verdana" pitchFamily="34" charset="0"/>
              <a:ea typeface="Verdana" pitchFamily="34" charset="0"/>
              <a:cs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3826508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194504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1765011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F591A48-419A-4FA6-A7DA-5E1E98726345}" type="slidenum">
              <a:rPr lang="en-US"/>
              <a:pPr>
                <a:defRPr/>
              </a:pPr>
              <a:t>‹#›</a:t>
            </a:fld>
            <a:endParaRPr lang="en-US" dirty="0"/>
          </a:p>
        </p:txBody>
      </p:sp>
    </p:spTree>
    <p:extLst>
      <p:ext uri="{BB962C8B-B14F-4D97-AF65-F5344CB8AC3E}">
        <p14:creationId xmlns:p14="http://schemas.microsoft.com/office/powerpoint/2010/main" val="207920746"/>
      </p:ext>
    </p:extLst>
  </p:cSld>
  <p:clrMapOvr>
    <a:masterClrMapping/>
  </p:clrMapOvr>
  <p:transition advClick="0" advTm="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1816722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3123467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406593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109960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197515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407919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279488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875FD-701E-4FA5-8232-C746A5D9496D}" type="datetimeFigureOut">
              <a:rPr lang="en-US" smtClean="0"/>
              <a:t>4/3/2013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701458-3F20-4436-8E74-7D17C8130075}" type="slidenum">
              <a:rPr lang="en-US" smtClean="0"/>
              <a:t>‹#›</a:t>
            </a:fld>
            <a:endParaRPr lang="en-US" dirty="0"/>
          </a:p>
        </p:txBody>
      </p:sp>
    </p:spTree>
    <p:extLst>
      <p:ext uri="{BB962C8B-B14F-4D97-AF65-F5344CB8AC3E}">
        <p14:creationId xmlns:p14="http://schemas.microsoft.com/office/powerpoint/2010/main" val="52709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875FD-701E-4FA5-8232-C746A5D9496D}" type="datetimeFigureOut">
              <a:rPr lang="en-US" smtClean="0"/>
              <a:t>4/3/2013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01458-3F20-4436-8E74-7D17C8130075}" type="slidenum">
              <a:rPr lang="en-US" smtClean="0"/>
              <a:t>‹#›</a:t>
            </a:fld>
            <a:endParaRPr lang="en-US" dirty="0"/>
          </a:p>
        </p:txBody>
      </p:sp>
    </p:spTree>
    <p:extLst>
      <p:ext uri="{BB962C8B-B14F-4D97-AF65-F5344CB8AC3E}">
        <p14:creationId xmlns:p14="http://schemas.microsoft.com/office/powerpoint/2010/main" val="119980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rcna.org/safechurch"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nccanch.acf.hhs.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i="1" dirty="0" smtClean="0">
                <a:solidFill>
                  <a:srgbClr val="7030A0"/>
                </a:solidFill>
                <a:latin typeface="Palatino Linotype" pitchFamily="18" charset="0"/>
              </a:rPr>
              <a:t>Safe Church &amp; Circle of Grace</a:t>
            </a:r>
            <a:endParaRPr lang="en-US" b="1" i="1" dirty="0">
              <a:solidFill>
                <a:srgbClr val="7030A0"/>
              </a:solidFill>
              <a:latin typeface="Palatino Linotype" pitchFamily="18" charset="0"/>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00200"/>
            <a:ext cx="4525963" cy="4525963"/>
          </a:xfr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8800" y="1981200"/>
            <a:ext cx="2536659" cy="3804989"/>
          </a:xfrm>
          <a:prstGeom prst="rect">
            <a:avLst/>
          </a:prstGeom>
        </p:spPr>
      </p:pic>
    </p:spTree>
    <p:extLst>
      <p:ext uri="{BB962C8B-B14F-4D97-AF65-F5344CB8AC3E}">
        <p14:creationId xmlns:p14="http://schemas.microsoft.com/office/powerpoint/2010/main" val="1928940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i="1" dirty="0" smtClean="0">
                <a:solidFill>
                  <a:srgbClr val="7030A0"/>
                </a:solidFill>
                <a:latin typeface="Palatino Linotype" pitchFamily="18" charset="0"/>
              </a:rPr>
              <a:t>Circle of Grace </a:t>
            </a:r>
            <a:r>
              <a:rPr lang="en-US" b="1" dirty="0" smtClean="0">
                <a:solidFill>
                  <a:srgbClr val="7030A0"/>
                </a:solidFill>
                <a:latin typeface="Palatino Linotype" pitchFamily="18" charset="0"/>
              </a:rPr>
              <a:t>Meditation</a:t>
            </a:r>
          </a:p>
        </p:txBody>
      </p:sp>
      <p:sp>
        <p:nvSpPr>
          <p:cNvPr id="13315" name="Rectangle 3"/>
          <p:cNvSpPr>
            <a:spLocks noGrp="1" noChangeArrowheads="1"/>
          </p:cNvSpPr>
          <p:nvPr>
            <p:ph type="body" idx="1"/>
          </p:nvPr>
        </p:nvSpPr>
        <p:spPr>
          <a:xfrm>
            <a:off x="308811" y="1295400"/>
            <a:ext cx="8586537" cy="5257800"/>
          </a:xfrm>
        </p:spPr>
        <p:txBody>
          <a:bodyPr>
            <a:normAutofit/>
          </a:bodyPr>
          <a:lstStyle/>
          <a:p>
            <a:pPr algn="ctr" eaLnBrk="1" hangingPunct="1">
              <a:lnSpc>
                <a:spcPct val="110000"/>
              </a:lnSpc>
              <a:buFontTx/>
              <a:buNone/>
            </a:pPr>
            <a:r>
              <a:rPr lang="en-US" sz="3000" i="1" dirty="0" smtClean="0">
                <a:latin typeface="Palatino Linotype" pitchFamily="18" charset="0"/>
              </a:rPr>
              <a:t>Raising your hands above your head </a:t>
            </a:r>
          </a:p>
          <a:p>
            <a:pPr algn="ctr" eaLnBrk="1" hangingPunct="1">
              <a:lnSpc>
                <a:spcPct val="110000"/>
              </a:lnSpc>
              <a:buFontTx/>
              <a:buNone/>
            </a:pPr>
            <a:r>
              <a:rPr lang="en-US" sz="3000" i="1" dirty="0" smtClean="0">
                <a:latin typeface="Palatino Linotype" pitchFamily="18" charset="0"/>
              </a:rPr>
              <a:t>And then bringing  your arms slowly down</a:t>
            </a:r>
          </a:p>
          <a:p>
            <a:pPr algn="ctr" eaLnBrk="1" hangingPunct="1">
              <a:lnSpc>
                <a:spcPct val="110000"/>
              </a:lnSpc>
              <a:buFontTx/>
              <a:buNone/>
            </a:pPr>
            <a:r>
              <a:rPr lang="en-US" sz="3000" i="1" dirty="0" smtClean="0">
                <a:latin typeface="Palatino Linotype" pitchFamily="18" charset="0"/>
              </a:rPr>
              <a:t>Keeping them outstretched</a:t>
            </a:r>
          </a:p>
          <a:p>
            <a:pPr algn="ctr" eaLnBrk="1" hangingPunct="1">
              <a:lnSpc>
                <a:spcPct val="110000"/>
              </a:lnSpc>
              <a:buFontTx/>
              <a:buNone/>
            </a:pPr>
            <a:r>
              <a:rPr lang="en-US" sz="3000" i="1" dirty="0" smtClean="0">
                <a:latin typeface="Palatino Linotype" pitchFamily="18" charset="0"/>
              </a:rPr>
              <a:t>Extending your arms in front of you then behind you</a:t>
            </a:r>
          </a:p>
          <a:p>
            <a:pPr algn="ctr" eaLnBrk="1" hangingPunct="1">
              <a:lnSpc>
                <a:spcPct val="110000"/>
              </a:lnSpc>
              <a:buFontTx/>
              <a:buNone/>
            </a:pPr>
            <a:r>
              <a:rPr lang="en-US" sz="3000" i="1" dirty="0" smtClean="0">
                <a:latin typeface="Palatino Linotype" pitchFamily="18" charset="0"/>
              </a:rPr>
              <a:t>Knowing that God is in this space with you </a:t>
            </a:r>
          </a:p>
          <a:p>
            <a:pPr algn="ctr" eaLnBrk="1" hangingPunct="1">
              <a:lnSpc>
                <a:spcPct val="110000"/>
              </a:lnSpc>
              <a:buFontTx/>
              <a:buNone/>
            </a:pPr>
            <a:r>
              <a:rPr lang="en-US" sz="3000" i="1" dirty="0" smtClean="0">
                <a:latin typeface="Palatino Linotype" pitchFamily="18" charset="0"/>
              </a:rPr>
              <a:t>Then slowly reaching down to your feet.</a:t>
            </a:r>
          </a:p>
          <a:p>
            <a:pPr algn="ctr" eaLnBrk="1" hangingPunct="1">
              <a:lnSpc>
                <a:spcPct val="110000"/>
              </a:lnSpc>
              <a:buFontTx/>
              <a:buNone/>
            </a:pPr>
            <a:r>
              <a:rPr lang="en-US" sz="3000" i="1" dirty="0" smtClean="0">
                <a:latin typeface="Palatino Linotype" pitchFamily="18" charset="0"/>
              </a:rPr>
              <a:t>This is your Circle of Grace</a:t>
            </a:r>
          </a:p>
          <a:p>
            <a:pPr algn="ctr" eaLnBrk="1" hangingPunct="1">
              <a:lnSpc>
                <a:spcPct val="110000"/>
              </a:lnSpc>
              <a:buFontTx/>
              <a:buNone/>
            </a:pPr>
            <a:r>
              <a:rPr lang="en-US" sz="3000" i="1" dirty="0" smtClean="0">
                <a:latin typeface="Palatino Linotype" pitchFamily="18" charset="0"/>
              </a:rPr>
              <a:t>You are in it.</a:t>
            </a:r>
          </a:p>
        </p:txBody>
      </p:sp>
      <p:pic>
        <p:nvPicPr>
          <p:cNvPr id="13316" name="Picture 12" descr="mbhanus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0137" y="4684295"/>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684295"/>
            <a:ext cx="19812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087325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i="1" dirty="0" smtClean="0">
                <a:solidFill>
                  <a:srgbClr val="7030A0"/>
                </a:solidFill>
                <a:latin typeface="Palatino Linotype" pitchFamily="18" charset="0"/>
              </a:rPr>
              <a:t>Circle of Grace </a:t>
            </a:r>
            <a:r>
              <a:rPr lang="en-US" b="1" dirty="0" smtClean="0">
                <a:solidFill>
                  <a:srgbClr val="7030A0"/>
                </a:solidFill>
                <a:latin typeface="Palatino Linotype" pitchFamily="18" charset="0"/>
              </a:rPr>
              <a:t>is Relational</a:t>
            </a:r>
          </a:p>
        </p:txBody>
      </p:sp>
      <p:sp>
        <p:nvSpPr>
          <p:cNvPr id="14339" name="Content Placeholder 2"/>
          <p:cNvSpPr>
            <a:spLocks noGrp="1"/>
          </p:cNvSpPr>
          <p:nvPr>
            <p:ph idx="1"/>
          </p:nvPr>
        </p:nvSpPr>
        <p:spPr>
          <a:xfrm>
            <a:off x="457200" y="1219200"/>
            <a:ext cx="8229600" cy="5410200"/>
          </a:xfrm>
        </p:spPr>
        <p:txBody>
          <a:bodyPr>
            <a:normAutofit/>
          </a:bodyPr>
          <a:lstStyle/>
          <a:p>
            <a:pPr marL="0" indent="0">
              <a:buNone/>
            </a:pPr>
            <a:endParaRPr lang="en-US" sz="1600" dirty="0" smtClean="0"/>
          </a:p>
          <a:p>
            <a:r>
              <a:rPr lang="en-US" dirty="0" smtClean="0"/>
              <a:t>God is in our </a:t>
            </a:r>
            <a:r>
              <a:rPr lang="en-US" b="1" i="1" dirty="0" smtClean="0">
                <a:solidFill>
                  <a:srgbClr val="7030A0"/>
                </a:solidFill>
                <a:latin typeface="Palatino Linotype" pitchFamily="18" charset="0"/>
              </a:rPr>
              <a:t>Circle of Grace </a:t>
            </a:r>
            <a:r>
              <a:rPr lang="en-US" dirty="0" smtClean="0"/>
              <a:t>because He desires a relationship with each of us!</a:t>
            </a:r>
          </a:p>
          <a:p>
            <a:pPr marL="0" indent="0">
              <a:buNone/>
            </a:pPr>
            <a:endParaRPr lang="en-US" sz="1600" dirty="0" smtClean="0"/>
          </a:p>
          <a:p>
            <a:r>
              <a:rPr lang="en-US" b="1" i="1" dirty="0" smtClean="0">
                <a:solidFill>
                  <a:srgbClr val="7030A0"/>
                </a:solidFill>
                <a:latin typeface="Palatino Linotype" pitchFamily="18" charset="0"/>
              </a:rPr>
              <a:t>Circle of Grace </a:t>
            </a:r>
            <a:r>
              <a:rPr lang="en-US" dirty="0" smtClean="0"/>
              <a:t>is taught in the context of a relationship.</a:t>
            </a:r>
          </a:p>
          <a:p>
            <a:pPr marL="0" indent="0">
              <a:buNone/>
            </a:pPr>
            <a:endParaRPr lang="en-US" sz="1600" dirty="0" smtClean="0"/>
          </a:p>
          <a:p>
            <a:r>
              <a:rPr lang="en-US" dirty="0" smtClean="0"/>
              <a:t>Moral development and discernment matures with real “face to face” relationships not  with “technology” relationships.</a:t>
            </a:r>
          </a:p>
          <a:p>
            <a:pPr marL="0" indent="0">
              <a:buNone/>
            </a:pPr>
            <a:endParaRPr lang="en-US" dirty="0" smtClean="0"/>
          </a:p>
        </p:txBody>
      </p:sp>
    </p:spTree>
    <p:extLst>
      <p:ext uri="{BB962C8B-B14F-4D97-AF65-F5344CB8AC3E}">
        <p14:creationId xmlns:p14="http://schemas.microsoft.com/office/powerpoint/2010/main" val="944844306"/>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228600"/>
            <a:ext cx="8610600" cy="1219200"/>
          </a:xfrm>
        </p:spPr>
        <p:txBody>
          <a:bodyPr>
            <a:noAutofit/>
          </a:bodyPr>
          <a:lstStyle/>
          <a:p>
            <a:r>
              <a:rPr lang="en-US" sz="4000" b="1" dirty="0" smtClean="0">
                <a:solidFill>
                  <a:srgbClr val="7030A0"/>
                </a:solidFill>
                <a:latin typeface="Palatino Linotype" pitchFamily="18" charset="0"/>
              </a:rPr>
              <a:t>God’s Desire to Keep Kids Safe is Core to the </a:t>
            </a:r>
            <a:r>
              <a:rPr lang="en-US" sz="4000" b="1" i="1" dirty="0" smtClean="0">
                <a:solidFill>
                  <a:srgbClr val="7030A0"/>
                </a:solidFill>
                <a:latin typeface="Palatino Linotype" pitchFamily="18" charset="0"/>
              </a:rPr>
              <a:t>Circle of Grace </a:t>
            </a:r>
            <a:r>
              <a:rPr lang="en-US" sz="4000" b="1" dirty="0" smtClean="0">
                <a:solidFill>
                  <a:srgbClr val="7030A0"/>
                </a:solidFill>
                <a:latin typeface="Palatino Linotype" pitchFamily="18" charset="0"/>
              </a:rPr>
              <a:t>Concept</a:t>
            </a:r>
          </a:p>
        </p:txBody>
      </p:sp>
      <p:graphicFrame>
        <p:nvGraphicFramePr>
          <p:cNvPr id="4" name="Content Placeholder 3"/>
          <p:cNvGraphicFramePr>
            <a:graphicFrameLocks noGrp="1"/>
          </p:cNvGraphicFramePr>
          <p:nvPr>
            <p:ph idx="1"/>
          </p:nvPr>
        </p:nvGraphicFramePr>
        <p:xfrm>
          <a:off x="457200" y="1524000"/>
          <a:ext cx="8229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894007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274638"/>
            <a:ext cx="8686800" cy="1143000"/>
          </a:xfrm>
        </p:spPr>
        <p:txBody>
          <a:bodyPr>
            <a:normAutofit/>
          </a:bodyPr>
          <a:lstStyle/>
          <a:p>
            <a:pPr eaLnBrk="1" hangingPunct="1"/>
            <a:r>
              <a:rPr lang="en-US" b="1" dirty="0" smtClean="0">
                <a:solidFill>
                  <a:srgbClr val="7030A0"/>
                </a:solidFill>
                <a:latin typeface="Palatino Linotype" pitchFamily="18" charset="0"/>
              </a:rPr>
              <a:t>Teaching </a:t>
            </a:r>
            <a:r>
              <a:rPr lang="en-US" b="1" i="1" dirty="0" smtClean="0">
                <a:solidFill>
                  <a:srgbClr val="7030A0"/>
                </a:solidFill>
                <a:latin typeface="Palatino Linotype" pitchFamily="18" charset="0"/>
              </a:rPr>
              <a:t>Circle of Grace</a:t>
            </a:r>
          </a:p>
        </p:txBody>
      </p:sp>
      <p:sp>
        <p:nvSpPr>
          <p:cNvPr id="16387" name="Rectangle 3"/>
          <p:cNvSpPr>
            <a:spLocks noGrp="1" noChangeArrowheads="1"/>
          </p:cNvSpPr>
          <p:nvPr>
            <p:ph type="body" idx="1"/>
          </p:nvPr>
        </p:nvSpPr>
        <p:spPr>
          <a:xfrm>
            <a:off x="533400" y="1447800"/>
            <a:ext cx="8382000" cy="4876800"/>
          </a:xfrm>
        </p:spPr>
        <p:txBody>
          <a:bodyPr>
            <a:normAutofit/>
          </a:bodyPr>
          <a:lstStyle/>
          <a:p>
            <a:pPr eaLnBrk="1" hangingPunct="1">
              <a:lnSpc>
                <a:spcPct val="90000"/>
              </a:lnSpc>
              <a:buFontTx/>
              <a:buNone/>
            </a:pPr>
            <a:endParaRPr lang="en-US" sz="1600" dirty="0" smtClean="0"/>
          </a:p>
          <a:p>
            <a:pPr marL="0" indent="0" algn="ctr" eaLnBrk="1" hangingPunct="1">
              <a:lnSpc>
                <a:spcPct val="90000"/>
              </a:lnSpc>
              <a:buNone/>
            </a:pPr>
            <a:r>
              <a:rPr lang="en-US" b="1" i="1" dirty="0"/>
              <a:t>K</a:t>
            </a:r>
            <a:r>
              <a:rPr lang="en-US" b="1" i="1" dirty="0" smtClean="0"/>
              <a:t>ey to teaching </a:t>
            </a:r>
            <a:r>
              <a:rPr lang="en-US" b="1" i="1" dirty="0" smtClean="0">
                <a:solidFill>
                  <a:srgbClr val="7030A0"/>
                </a:solidFill>
                <a:latin typeface="Palatino Linotype" pitchFamily="18" charset="0"/>
              </a:rPr>
              <a:t>Circle of Grace </a:t>
            </a:r>
            <a:r>
              <a:rPr lang="en-US" b="1" i="1" dirty="0" smtClean="0"/>
              <a:t>is  truly believing, as the meditation expresses, that God is that close to us and is all around us! </a:t>
            </a:r>
          </a:p>
          <a:p>
            <a:pPr marL="0" indent="0" eaLnBrk="1" hangingPunct="1">
              <a:lnSpc>
                <a:spcPct val="90000"/>
              </a:lnSpc>
              <a:buNone/>
            </a:pPr>
            <a:endParaRPr lang="en-US" sz="1600" dirty="0" smtClean="0"/>
          </a:p>
          <a:p>
            <a:pPr lvl="1" eaLnBrk="1" hangingPunct="1">
              <a:lnSpc>
                <a:spcPct val="90000"/>
              </a:lnSpc>
            </a:pPr>
            <a:r>
              <a:rPr lang="en-US" dirty="0" smtClean="0"/>
              <a:t> </a:t>
            </a:r>
            <a:r>
              <a:rPr lang="en-US" sz="3200" dirty="0" smtClean="0"/>
              <a:t>Unlike other programs, it provides an invitation for adults to re-examine their own faith system.</a:t>
            </a:r>
          </a:p>
          <a:p>
            <a:pPr marL="457200" lvl="1" indent="0" eaLnBrk="1" hangingPunct="1">
              <a:lnSpc>
                <a:spcPct val="90000"/>
              </a:lnSpc>
              <a:buNone/>
            </a:pPr>
            <a:endParaRPr lang="en-US" sz="1600" dirty="0" smtClean="0"/>
          </a:p>
          <a:p>
            <a:pPr lvl="1" eaLnBrk="1" hangingPunct="1">
              <a:lnSpc>
                <a:spcPct val="90000"/>
              </a:lnSpc>
            </a:pPr>
            <a:r>
              <a:rPr lang="en-US" sz="3200" dirty="0" smtClean="0"/>
              <a:t>What would the world look like if our actions reflected this belief?</a:t>
            </a:r>
          </a:p>
        </p:txBody>
      </p:sp>
    </p:spTree>
    <p:extLst>
      <p:ext uri="{BB962C8B-B14F-4D97-AF65-F5344CB8AC3E}">
        <p14:creationId xmlns:p14="http://schemas.microsoft.com/office/powerpoint/2010/main" val="3544835350"/>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i="1" dirty="0" smtClean="0">
                <a:solidFill>
                  <a:srgbClr val="7030A0"/>
                </a:solidFill>
                <a:latin typeface="Palatino Linotype" pitchFamily="18" charset="0"/>
              </a:rPr>
              <a:t>Circle of Grace </a:t>
            </a:r>
            <a:r>
              <a:rPr lang="en-US" b="1" dirty="0" smtClean="0">
                <a:solidFill>
                  <a:srgbClr val="7030A0"/>
                </a:solidFill>
                <a:latin typeface="Palatino Linotype" pitchFamily="18" charset="0"/>
              </a:rPr>
              <a:t>Philosophy </a:t>
            </a:r>
            <a:endParaRPr lang="en-US" b="1" dirty="0" smtClean="0">
              <a:solidFill>
                <a:srgbClr val="7030A0"/>
              </a:solidFill>
            </a:endParaRPr>
          </a:p>
        </p:txBody>
      </p:sp>
      <p:sp>
        <p:nvSpPr>
          <p:cNvPr id="17411" name="Content Placeholder 2"/>
          <p:cNvSpPr>
            <a:spLocks noGrp="1"/>
          </p:cNvSpPr>
          <p:nvPr>
            <p:ph idx="1"/>
          </p:nvPr>
        </p:nvSpPr>
        <p:spPr>
          <a:xfrm>
            <a:off x="457200" y="1447800"/>
            <a:ext cx="8229600" cy="5257800"/>
          </a:xfrm>
        </p:spPr>
        <p:txBody>
          <a:bodyPr>
            <a:noAutofit/>
          </a:bodyPr>
          <a:lstStyle/>
          <a:p>
            <a:pPr eaLnBrk="1" hangingPunct="1"/>
            <a:r>
              <a:rPr lang="en-US" dirty="0" smtClean="0"/>
              <a:t>The Christian faith teaches that God has created each of us as unique and special. </a:t>
            </a:r>
          </a:p>
          <a:p>
            <a:pPr marL="0" indent="0" eaLnBrk="1" hangingPunct="1">
              <a:buNone/>
            </a:pPr>
            <a:endParaRPr lang="en-US" sz="1600" dirty="0" smtClean="0"/>
          </a:p>
          <a:p>
            <a:pPr eaLnBrk="1" hangingPunct="1"/>
            <a:r>
              <a:rPr lang="en-US" dirty="0" smtClean="0"/>
              <a:t>Genesis 1:27 tells us that we are created “male and female in God’s image” and that God saw this as “very good.”</a:t>
            </a:r>
          </a:p>
          <a:p>
            <a:pPr marL="0" indent="0" eaLnBrk="1" hangingPunct="1">
              <a:buNone/>
            </a:pPr>
            <a:endParaRPr lang="en-US" sz="1600" dirty="0" smtClean="0"/>
          </a:p>
          <a:p>
            <a:pPr eaLnBrk="1" hangingPunct="1"/>
            <a:r>
              <a:rPr lang="en-US" dirty="0" smtClean="0"/>
              <a:t>In that goodness, we are meant to respect ourselves and everyone else as persons created and loved by God.</a:t>
            </a:r>
          </a:p>
        </p:txBody>
      </p:sp>
    </p:spTree>
    <p:extLst>
      <p:ext uri="{BB962C8B-B14F-4D97-AF65-F5344CB8AC3E}">
        <p14:creationId xmlns:p14="http://schemas.microsoft.com/office/powerpoint/2010/main" val="1014841985"/>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4011"/>
            <a:ext cx="8229600" cy="1828800"/>
          </a:xfrm>
        </p:spPr>
        <p:txBody>
          <a:bodyPr>
            <a:noAutofit/>
          </a:bodyPr>
          <a:lstStyle/>
          <a:p>
            <a:r>
              <a:rPr lang="en-US" b="1" dirty="0" smtClean="0">
                <a:solidFill>
                  <a:srgbClr val="7030A0"/>
                </a:solidFill>
                <a:latin typeface="Palatino Linotype" pitchFamily="18" charset="0"/>
              </a:rPr>
              <a:t>Why is it Important to Understand the </a:t>
            </a:r>
            <a:r>
              <a:rPr lang="en-US" b="1" i="1" dirty="0" smtClean="0">
                <a:solidFill>
                  <a:srgbClr val="7030A0"/>
                </a:solidFill>
                <a:latin typeface="Palatino Linotype" pitchFamily="18" charset="0"/>
              </a:rPr>
              <a:t>Circle of Grace</a:t>
            </a:r>
            <a:r>
              <a:rPr lang="en-US" b="1" dirty="0" smtClean="0">
                <a:solidFill>
                  <a:srgbClr val="7030A0"/>
                </a:solidFill>
                <a:latin typeface="Palatino Linotype" pitchFamily="18" charset="0"/>
              </a:rPr>
              <a:t>?</a:t>
            </a:r>
            <a:endParaRPr lang="en-US" dirty="0" smtClean="0">
              <a:solidFill>
                <a:srgbClr val="7030A0"/>
              </a:solidFill>
            </a:endParaRPr>
          </a:p>
        </p:txBody>
      </p:sp>
      <p:sp>
        <p:nvSpPr>
          <p:cNvPr id="18435" name="Content Placeholder 2"/>
          <p:cNvSpPr>
            <a:spLocks noGrp="1"/>
          </p:cNvSpPr>
          <p:nvPr>
            <p:ph idx="1"/>
          </p:nvPr>
        </p:nvSpPr>
        <p:spPr>
          <a:xfrm>
            <a:off x="457200" y="1905000"/>
            <a:ext cx="8229600" cy="4953000"/>
          </a:xfrm>
        </p:spPr>
        <p:txBody>
          <a:bodyPr>
            <a:normAutofit/>
          </a:bodyPr>
          <a:lstStyle/>
          <a:p>
            <a:pPr>
              <a:lnSpc>
                <a:spcPct val="90000"/>
              </a:lnSpc>
            </a:pPr>
            <a:r>
              <a:rPr lang="en-US" dirty="0" smtClean="0"/>
              <a:t>God intends our relationships to be experiences of divine love. </a:t>
            </a:r>
          </a:p>
          <a:p>
            <a:pPr marL="0" indent="0">
              <a:lnSpc>
                <a:spcPct val="90000"/>
              </a:lnSpc>
              <a:buNone/>
            </a:pPr>
            <a:endParaRPr lang="en-US" sz="800" dirty="0" smtClean="0"/>
          </a:p>
          <a:p>
            <a:pPr>
              <a:lnSpc>
                <a:spcPct val="90000"/>
              </a:lnSpc>
            </a:pPr>
            <a:r>
              <a:rPr lang="en-US" dirty="0" smtClean="0"/>
              <a:t>Respectful, nurturing, loving relationships increase our understanding of our own value and help us to love others. </a:t>
            </a:r>
          </a:p>
          <a:p>
            <a:pPr marL="0" indent="0">
              <a:lnSpc>
                <a:spcPct val="90000"/>
              </a:lnSpc>
              <a:buNone/>
            </a:pPr>
            <a:endParaRPr lang="en-US" sz="800" dirty="0" smtClean="0"/>
          </a:p>
          <a:p>
            <a:pPr lvl="0">
              <a:lnSpc>
                <a:spcPct val="90000"/>
              </a:lnSpc>
            </a:pPr>
            <a:r>
              <a:rPr lang="en-US" dirty="0" smtClean="0">
                <a:solidFill>
                  <a:prstClr val="black"/>
                </a:solidFill>
              </a:rPr>
              <a:t>It’s </a:t>
            </a:r>
            <a:r>
              <a:rPr lang="en-US" dirty="0">
                <a:solidFill>
                  <a:prstClr val="black"/>
                </a:solidFill>
              </a:rPr>
              <a:t>never too early to </a:t>
            </a:r>
            <a:r>
              <a:rPr lang="en-US" dirty="0" smtClean="0">
                <a:solidFill>
                  <a:prstClr val="black"/>
                </a:solidFill>
              </a:rPr>
              <a:t>help children learn these concepts. This understanding </a:t>
            </a:r>
            <a:r>
              <a:rPr lang="en-US" dirty="0">
                <a:solidFill>
                  <a:prstClr val="black"/>
                </a:solidFill>
              </a:rPr>
              <a:t>can help </a:t>
            </a:r>
            <a:r>
              <a:rPr lang="en-US" dirty="0" smtClean="0">
                <a:solidFill>
                  <a:prstClr val="black"/>
                </a:solidFill>
              </a:rPr>
              <a:t>children </a:t>
            </a:r>
            <a:r>
              <a:rPr lang="en-US" dirty="0">
                <a:solidFill>
                  <a:prstClr val="black"/>
                </a:solidFill>
              </a:rPr>
              <a:t>protect the special person they are and to be respectful of others.</a:t>
            </a:r>
          </a:p>
          <a:p>
            <a:pPr eaLnBrk="1" hangingPunct="1">
              <a:lnSpc>
                <a:spcPct val="90000"/>
              </a:lnSpc>
            </a:pPr>
            <a:endParaRPr lang="en-US" dirty="0" smtClean="0"/>
          </a:p>
          <a:p>
            <a:pPr eaLnBrk="1" hangingPunct="1">
              <a:lnSpc>
                <a:spcPct val="90000"/>
              </a:lnSpc>
            </a:pPr>
            <a:endParaRPr lang="en-US" dirty="0" smtClean="0"/>
          </a:p>
        </p:txBody>
      </p:sp>
    </p:spTree>
    <p:extLst>
      <p:ext uri="{BB962C8B-B14F-4D97-AF65-F5344CB8AC3E}">
        <p14:creationId xmlns:p14="http://schemas.microsoft.com/office/powerpoint/2010/main" val="272759181"/>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solidFill>
                  <a:srgbClr val="7030A0"/>
                </a:solidFill>
                <a:latin typeface="Palatino Linotype" pitchFamily="18" charset="0"/>
              </a:rPr>
              <a:t>What Does Popular Culture Teach</a:t>
            </a:r>
            <a:r>
              <a:rPr lang="en-US" b="1" dirty="0" smtClean="0">
                <a:solidFill>
                  <a:srgbClr val="7030A0"/>
                </a:solidFill>
              </a:rPr>
              <a:t>?</a:t>
            </a:r>
            <a:endParaRPr lang="en-US" b="1" dirty="0">
              <a:solidFill>
                <a:srgbClr val="7030A0"/>
              </a:solidFill>
            </a:endParaRPr>
          </a:p>
        </p:txBody>
      </p:sp>
      <p:sp>
        <p:nvSpPr>
          <p:cNvPr id="3" name="Content Placeholder 2"/>
          <p:cNvSpPr>
            <a:spLocks noGrp="1"/>
          </p:cNvSpPr>
          <p:nvPr>
            <p:ph idx="1"/>
          </p:nvPr>
        </p:nvSpPr>
        <p:spPr/>
        <p:txBody>
          <a:bodyPr/>
          <a:lstStyle/>
          <a:p>
            <a:r>
              <a:rPr lang="en-US" dirty="0" smtClean="0"/>
              <a:t>Relationships are more about “taking” – less about “giving”</a:t>
            </a:r>
          </a:p>
          <a:p>
            <a:endParaRPr lang="en-US" sz="1600" dirty="0" smtClean="0"/>
          </a:p>
          <a:p>
            <a:r>
              <a:rPr lang="en-US" dirty="0" smtClean="0"/>
              <a:t>Relationship can be obtained by consuming the latest products, clothing, music, and looks</a:t>
            </a:r>
          </a:p>
          <a:p>
            <a:pPr marL="0" indent="0">
              <a:buNone/>
            </a:pPr>
            <a:endParaRPr lang="en-US" sz="1600" dirty="0" smtClean="0"/>
          </a:p>
          <a:p>
            <a:r>
              <a:rPr lang="en-US" dirty="0" smtClean="0"/>
              <a:t>What you do with your body is separate from who you are – a disconnect</a:t>
            </a:r>
            <a:endParaRPr lang="en-US" dirty="0"/>
          </a:p>
        </p:txBody>
      </p:sp>
    </p:spTree>
    <p:extLst>
      <p:ext uri="{BB962C8B-B14F-4D97-AF65-F5344CB8AC3E}">
        <p14:creationId xmlns:p14="http://schemas.microsoft.com/office/powerpoint/2010/main" val="3640341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b="1" i="1" dirty="0" smtClean="0">
                <a:solidFill>
                  <a:srgbClr val="7030A0"/>
                </a:solidFill>
                <a:latin typeface="Palatino Linotype" pitchFamily="18" charset="0"/>
              </a:rPr>
              <a:t>Circle of Grace </a:t>
            </a:r>
            <a:r>
              <a:rPr lang="en-US" b="1" dirty="0" smtClean="0">
                <a:solidFill>
                  <a:srgbClr val="7030A0"/>
                </a:solidFill>
                <a:latin typeface="Palatino Linotype" pitchFamily="18" charset="0"/>
              </a:rPr>
              <a:t>Culture</a:t>
            </a:r>
          </a:p>
        </p:txBody>
      </p:sp>
      <p:sp>
        <p:nvSpPr>
          <p:cNvPr id="20483" name="Rectangle 3"/>
          <p:cNvSpPr>
            <a:spLocks noGrp="1" noChangeArrowheads="1"/>
          </p:cNvSpPr>
          <p:nvPr>
            <p:ph idx="1"/>
          </p:nvPr>
        </p:nvSpPr>
        <p:spPr>
          <a:xfrm>
            <a:off x="457200" y="1600200"/>
            <a:ext cx="8305800" cy="4876800"/>
          </a:xfrm>
        </p:spPr>
        <p:txBody>
          <a:bodyPr>
            <a:normAutofit/>
          </a:bodyPr>
          <a:lstStyle/>
          <a:p>
            <a:pPr eaLnBrk="1" hangingPunct="1">
              <a:lnSpc>
                <a:spcPct val="90000"/>
              </a:lnSpc>
            </a:pPr>
            <a:r>
              <a:rPr lang="en-US" dirty="0" smtClean="0"/>
              <a:t>The </a:t>
            </a:r>
            <a:r>
              <a:rPr lang="en-US" b="1" i="1" dirty="0" smtClean="0">
                <a:solidFill>
                  <a:srgbClr val="7030A0"/>
                </a:solidFill>
                <a:latin typeface="Palatino Linotype" pitchFamily="18" charset="0"/>
              </a:rPr>
              <a:t>Circle of Grace </a:t>
            </a:r>
            <a:r>
              <a:rPr lang="en-US" dirty="0" smtClean="0"/>
              <a:t>philosophy represents   the core teaching of our Christian faith: The belief and knowledge of God’s real presence in our lives. </a:t>
            </a:r>
          </a:p>
          <a:p>
            <a:pPr eaLnBrk="1" hangingPunct="1">
              <a:lnSpc>
                <a:spcPct val="90000"/>
              </a:lnSpc>
            </a:pPr>
            <a:endParaRPr lang="en-US" sz="800" dirty="0" smtClean="0"/>
          </a:p>
          <a:p>
            <a:pPr lvl="1" eaLnBrk="1" hangingPunct="1">
              <a:lnSpc>
                <a:spcPct val="90000"/>
              </a:lnSpc>
            </a:pPr>
            <a:r>
              <a:rPr lang="en-US" sz="3200" dirty="0" smtClean="0"/>
              <a:t>This presence embraces the very essence of each  person.</a:t>
            </a:r>
          </a:p>
          <a:p>
            <a:pPr lvl="1" eaLnBrk="1" hangingPunct="1">
              <a:lnSpc>
                <a:spcPct val="90000"/>
              </a:lnSpc>
            </a:pPr>
            <a:endParaRPr lang="en-US" sz="800" dirty="0" smtClean="0"/>
          </a:p>
          <a:p>
            <a:pPr lvl="1" eaLnBrk="1" hangingPunct="1">
              <a:lnSpc>
                <a:spcPct val="90000"/>
              </a:lnSpc>
            </a:pPr>
            <a:r>
              <a:rPr lang="en-US" sz="3200" dirty="0" smtClean="0"/>
              <a:t>Awareness and integration of this knowledge has the ability to transform every aspect of a person’s life. </a:t>
            </a:r>
          </a:p>
        </p:txBody>
      </p:sp>
    </p:spTree>
    <p:extLst>
      <p:ext uri="{BB962C8B-B14F-4D97-AF65-F5344CB8AC3E}">
        <p14:creationId xmlns:p14="http://schemas.microsoft.com/office/powerpoint/2010/main" val="263204320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0"/>
            <a:ext cx="8915400" cy="14478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4900" b="1" dirty="0">
                <a:solidFill>
                  <a:srgbClr val="7030A0"/>
                </a:solidFill>
                <a:latin typeface="Palatino Linotype" pitchFamily="18" charset="0"/>
              </a:rPr>
              <a:t>T</a:t>
            </a:r>
            <a:r>
              <a:rPr lang="en-US" sz="4900" b="1" dirty="0" smtClean="0">
                <a:solidFill>
                  <a:srgbClr val="7030A0"/>
                </a:solidFill>
                <a:latin typeface="Palatino Linotype" pitchFamily="18" charset="0"/>
              </a:rPr>
              <a:t>he </a:t>
            </a:r>
            <a:r>
              <a:rPr lang="en-US" sz="4900" b="1" i="1" dirty="0" smtClean="0">
                <a:solidFill>
                  <a:srgbClr val="7030A0"/>
                </a:solidFill>
                <a:latin typeface="Palatino Linotype" pitchFamily="18" charset="0"/>
              </a:rPr>
              <a:t>Circle of Grace</a:t>
            </a:r>
            <a:r>
              <a:rPr lang="en-US" sz="4900" b="1" dirty="0" smtClean="0">
                <a:solidFill>
                  <a:srgbClr val="7030A0"/>
                </a:solidFill>
                <a:latin typeface="Palatino Linotype" pitchFamily="18" charset="0"/>
              </a:rPr>
              <a:t> Protects Kids </a:t>
            </a:r>
            <a:r>
              <a:rPr lang="en-US" dirty="0" smtClean="0"/>
              <a:t/>
            </a:r>
            <a:br>
              <a:rPr lang="en-US" dirty="0" smtClean="0"/>
            </a:br>
            <a:endParaRPr lang="en-US" dirty="0" smtClean="0"/>
          </a:p>
        </p:txBody>
      </p:sp>
      <p:sp>
        <p:nvSpPr>
          <p:cNvPr id="21507" name="Content Placeholder 2"/>
          <p:cNvSpPr>
            <a:spLocks noGrp="1"/>
          </p:cNvSpPr>
          <p:nvPr>
            <p:ph idx="1"/>
          </p:nvPr>
        </p:nvSpPr>
        <p:spPr>
          <a:xfrm>
            <a:off x="0" y="1676400"/>
            <a:ext cx="9144000" cy="5181600"/>
          </a:xfrm>
        </p:spPr>
        <p:txBody>
          <a:bodyPr>
            <a:normAutofit/>
          </a:bodyPr>
          <a:lstStyle/>
          <a:p>
            <a:r>
              <a:rPr lang="en-US" sz="3000" dirty="0" smtClean="0"/>
              <a:t>It gives the children/youth and adults a framework and language to address safety concerns.</a:t>
            </a:r>
          </a:p>
          <a:p>
            <a:endParaRPr lang="en-US" sz="800" dirty="0" smtClean="0"/>
          </a:p>
          <a:p>
            <a:r>
              <a:rPr lang="en-US" sz="2800" dirty="0" smtClean="0"/>
              <a:t> </a:t>
            </a:r>
            <a:r>
              <a:rPr lang="en-US" sz="3000" dirty="0" smtClean="0"/>
              <a:t>It gives children/youth an opportunity to tell us about whatever makes them uncomfortable which many times is before inappropriate touch has occurred.</a:t>
            </a:r>
          </a:p>
          <a:p>
            <a:endParaRPr lang="en-US" sz="800" dirty="0" smtClean="0"/>
          </a:p>
          <a:p>
            <a:r>
              <a:rPr lang="en-US" sz="2800" dirty="0" smtClean="0"/>
              <a:t> </a:t>
            </a:r>
            <a:r>
              <a:rPr lang="en-US" sz="3000" dirty="0" smtClean="0"/>
              <a:t>An offender is alerted when a child or youth states  “you are in  my </a:t>
            </a:r>
            <a:r>
              <a:rPr lang="en-US" b="1" i="1" dirty="0" smtClean="0">
                <a:solidFill>
                  <a:srgbClr val="7030A0"/>
                </a:solidFill>
                <a:latin typeface="Palatino Linotype" pitchFamily="18" charset="0"/>
              </a:rPr>
              <a:t>Circle of Grace</a:t>
            </a:r>
            <a:r>
              <a:rPr lang="en-US" sz="3000" dirty="0" smtClean="0"/>
              <a:t>”. This is a clue that the child/youth has had safety education and may deter further contacts.</a:t>
            </a:r>
          </a:p>
          <a:p>
            <a:endParaRPr lang="en-US" dirty="0" smtClean="0"/>
          </a:p>
          <a:p>
            <a:pPr marL="0" indent="0">
              <a:buNone/>
            </a:pPr>
            <a:endParaRPr lang="en-US" sz="3600" dirty="0" smtClean="0"/>
          </a:p>
        </p:txBody>
      </p:sp>
    </p:spTree>
    <p:extLst>
      <p:ext uri="{BB962C8B-B14F-4D97-AF65-F5344CB8AC3E}">
        <p14:creationId xmlns:p14="http://schemas.microsoft.com/office/powerpoint/2010/main" val="285356882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457200"/>
            <a:ext cx="8229600" cy="1143000"/>
          </a:xfrm>
        </p:spPr>
        <p:txBody>
          <a:bodyPr>
            <a:normAutofit/>
          </a:bodyPr>
          <a:lstStyle/>
          <a:p>
            <a:pPr eaLnBrk="1" hangingPunct="1"/>
            <a:r>
              <a:rPr lang="en-US" b="1" i="1" dirty="0" smtClean="0">
                <a:solidFill>
                  <a:srgbClr val="7030A0"/>
                </a:solidFill>
                <a:latin typeface="Palatino Linotype" pitchFamily="18" charset="0"/>
              </a:rPr>
              <a:t>Circle of Grace </a:t>
            </a:r>
            <a:r>
              <a:rPr lang="en-US" b="1" dirty="0" smtClean="0">
                <a:solidFill>
                  <a:srgbClr val="7030A0"/>
                </a:solidFill>
                <a:latin typeface="Palatino Linotype" pitchFamily="18" charset="0"/>
              </a:rPr>
              <a:t>Objectives</a:t>
            </a:r>
          </a:p>
        </p:txBody>
      </p:sp>
      <p:sp>
        <p:nvSpPr>
          <p:cNvPr id="27651" name="Rectangle 3"/>
          <p:cNvSpPr>
            <a:spLocks noGrp="1" noChangeArrowheads="1"/>
          </p:cNvSpPr>
          <p:nvPr>
            <p:ph idx="1"/>
          </p:nvPr>
        </p:nvSpPr>
        <p:spPr>
          <a:xfrm>
            <a:off x="914400" y="1600200"/>
            <a:ext cx="7315200" cy="4876800"/>
          </a:xfrm>
        </p:spPr>
        <p:txBody>
          <a:bodyPr>
            <a:normAutofit fontScale="92500"/>
          </a:bodyPr>
          <a:lstStyle/>
          <a:p>
            <a:pPr eaLnBrk="1" hangingPunct="1">
              <a:lnSpc>
                <a:spcPct val="90000"/>
              </a:lnSpc>
              <a:buFontTx/>
              <a:buNone/>
            </a:pPr>
            <a:endParaRPr lang="en-US" sz="2400" dirty="0" smtClean="0">
              <a:latin typeface="Palatino Linotype" pitchFamily="18" charset="0"/>
            </a:endParaRPr>
          </a:p>
          <a:p>
            <a:pPr eaLnBrk="1" hangingPunct="1">
              <a:lnSpc>
                <a:spcPct val="90000"/>
              </a:lnSpc>
            </a:pPr>
            <a:r>
              <a:rPr lang="en-US" dirty="0" smtClean="0"/>
              <a:t>Children will understand they are created by God and live in the love of the Father, Son, and Holy Spirit.</a:t>
            </a:r>
          </a:p>
          <a:p>
            <a:pPr eaLnBrk="1" hangingPunct="1">
              <a:lnSpc>
                <a:spcPct val="90000"/>
              </a:lnSpc>
              <a:buFontTx/>
              <a:buNone/>
            </a:pPr>
            <a:r>
              <a:rPr lang="en-US" dirty="0" smtClean="0"/>
              <a:t>      </a:t>
            </a:r>
            <a:r>
              <a:rPr lang="en-US" i="1" dirty="0" smtClean="0">
                <a:solidFill>
                  <a:srgbClr val="7030A0"/>
                </a:solidFill>
              </a:rPr>
              <a:t>God is “present” in everyone’s Circle of Grace</a:t>
            </a:r>
          </a:p>
          <a:p>
            <a:pPr eaLnBrk="1" hangingPunct="1">
              <a:lnSpc>
                <a:spcPct val="90000"/>
              </a:lnSpc>
            </a:pPr>
            <a:endParaRPr lang="en-US" sz="1700" dirty="0" smtClean="0"/>
          </a:p>
          <a:p>
            <a:pPr eaLnBrk="1" hangingPunct="1">
              <a:lnSpc>
                <a:spcPct val="90000"/>
              </a:lnSpc>
            </a:pPr>
            <a:r>
              <a:rPr lang="en-US" dirty="0" smtClean="0"/>
              <a:t>Children will be able to describe the Circle of Grace which God gives each of us.</a:t>
            </a:r>
          </a:p>
          <a:p>
            <a:pPr eaLnBrk="1" hangingPunct="1">
              <a:lnSpc>
                <a:spcPct val="90000"/>
              </a:lnSpc>
              <a:buFontTx/>
              <a:buNone/>
            </a:pPr>
            <a:r>
              <a:rPr lang="en-US" i="1" dirty="0" smtClean="0">
                <a:solidFill>
                  <a:srgbClr val="FFFF00"/>
                </a:solidFill>
              </a:rPr>
              <a:t>     </a:t>
            </a:r>
            <a:r>
              <a:rPr lang="en-US" i="1" dirty="0" smtClean="0">
                <a:solidFill>
                  <a:srgbClr val="7030A0"/>
                </a:solidFill>
              </a:rPr>
              <a:t>God is “present” because He desires a relationship with us</a:t>
            </a:r>
          </a:p>
          <a:p>
            <a:pPr eaLnBrk="1" hangingPunct="1">
              <a:lnSpc>
                <a:spcPct val="90000"/>
              </a:lnSpc>
            </a:pPr>
            <a:endParaRPr lang="en-US" sz="1200" dirty="0" smtClean="0">
              <a:solidFill>
                <a:srgbClr val="7030A0"/>
              </a:solidFill>
              <a:latin typeface="Palatino Linotype" pitchFamily="18" charset="0"/>
            </a:endParaRPr>
          </a:p>
          <a:p>
            <a:pPr eaLnBrk="1" hangingPunct="1">
              <a:lnSpc>
                <a:spcPct val="90000"/>
              </a:lnSpc>
            </a:pPr>
            <a:endParaRPr lang="en-US" sz="1200" dirty="0" smtClean="0">
              <a:latin typeface="Palatino Linotype" pitchFamily="18" charset="0"/>
            </a:endParaRPr>
          </a:p>
        </p:txBody>
      </p:sp>
    </p:spTree>
    <p:extLst>
      <p:ext uri="{BB962C8B-B14F-4D97-AF65-F5344CB8AC3E}">
        <p14:creationId xmlns:p14="http://schemas.microsoft.com/office/powerpoint/2010/main" val="3987349438"/>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7030A0"/>
                </a:solidFill>
                <a:latin typeface="Palatino Linotype" pitchFamily="18" charset="0"/>
                <a:ea typeface="Verdana" pitchFamily="34" charset="0"/>
                <a:cs typeface="Verdana" pitchFamily="34" charset="0"/>
              </a:rPr>
              <a:t>The Guiding Goals for SCM</a:t>
            </a:r>
            <a:endParaRPr lang="en-US" b="1" dirty="0">
              <a:solidFill>
                <a:srgbClr val="7030A0"/>
              </a:solidFill>
              <a:latin typeface="Palatino Linotype" pitchFamily="18" charset="0"/>
              <a:ea typeface="Verdana" pitchFamily="34" charset="0"/>
              <a:cs typeface="Verdana" pitchFamily="34" charset="0"/>
            </a:endParaRPr>
          </a:p>
        </p:txBody>
      </p:sp>
      <p:sp>
        <p:nvSpPr>
          <p:cNvPr id="3" name="Content Placeholder 2"/>
          <p:cNvSpPr>
            <a:spLocks noGrp="1"/>
          </p:cNvSpPr>
          <p:nvPr>
            <p:ph idx="1"/>
          </p:nvPr>
        </p:nvSpPr>
        <p:spPr>
          <a:xfrm>
            <a:off x="457200" y="1295400"/>
            <a:ext cx="8229600" cy="5257800"/>
          </a:xfrm>
        </p:spPr>
        <p:txBody>
          <a:bodyPr>
            <a:normAutofit lnSpcReduction="10000"/>
          </a:bodyPr>
          <a:lstStyle/>
          <a:p>
            <a:pPr marL="0" indent="0">
              <a:buNone/>
            </a:pPr>
            <a:r>
              <a:rPr lang="en-US" sz="3600" b="1" i="1" dirty="0" smtClean="0"/>
              <a:t>Safe Church Top 5 </a:t>
            </a:r>
          </a:p>
          <a:p>
            <a:pPr marL="514350" indent="-514350">
              <a:buFont typeface="+mj-lt"/>
              <a:buAutoNum type="arabicPeriod"/>
            </a:pPr>
            <a:r>
              <a:rPr lang="en-US" dirty="0" smtClean="0"/>
              <a:t>Every church abides by a Safe </a:t>
            </a:r>
            <a:r>
              <a:rPr lang="en-US" dirty="0"/>
              <a:t>C</a:t>
            </a:r>
            <a:r>
              <a:rPr lang="en-US" dirty="0" smtClean="0"/>
              <a:t>hurch policy</a:t>
            </a:r>
          </a:p>
          <a:p>
            <a:pPr marL="514350" indent="-514350">
              <a:buFont typeface="+mj-lt"/>
              <a:buAutoNum type="arabicPeriod"/>
            </a:pPr>
            <a:r>
              <a:rPr lang="en-US" b="1" i="1" dirty="0" smtClean="0">
                <a:solidFill>
                  <a:srgbClr val="7030A0"/>
                </a:solidFill>
              </a:rPr>
              <a:t>Every church uses a Safe Church curriculum for training children and youth</a:t>
            </a:r>
          </a:p>
          <a:p>
            <a:pPr marL="514350" indent="-514350">
              <a:buFont typeface="+mj-lt"/>
              <a:buAutoNum type="arabicPeriod"/>
            </a:pPr>
            <a:r>
              <a:rPr lang="en-US" dirty="0" smtClean="0"/>
              <a:t>Every church follows approved protocols for responding to church leader misconduct</a:t>
            </a:r>
          </a:p>
          <a:p>
            <a:pPr marL="514350" indent="-514350">
              <a:buFont typeface="+mj-lt"/>
              <a:buAutoNum type="arabicPeriod"/>
            </a:pPr>
            <a:r>
              <a:rPr lang="en-US" dirty="0" smtClean="0"/>
              <a:t>Issues of abuse can be freely discussed without shame</a:t>
            </a:r>
          </a:p>
          <a:p>
            <a:pPr marL="514350" indent="-514350">
              <a:buFont typeface="+mj-lt"/>
              <a:buAutoNum type="arabicPeriod"/>
            </a:pPr>
            <a:r>
              <a:rPr lang="en-US" dirty="0" smtClean="0"/>
              <a:t>Leadership at all levels is committed to Safe Church Ministry (support Safe Church Teams)</a:t>
            </a:r>
          </a:p>
          <a:p>
            <a:pPr marL="0" indent="0">
              <a:buNone/>
            </a:pPr>
            <a:endParaRPr lang="en-US" sz="2600" dirty="0"/>
          </a:p>
        </p:txBody>
      </p:sp>
    </p:spTree>
    <p:extLst>
      <p:ext uri="{BB962C8B-B14F-4D97-AF65-F5344CB8AC3E}">
        <p14:creationId xmlns:p14="http://schemas.microsoft.com/office/powerpoint/2010/main" val="4268817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a:xfrm>
            <a:off x="304800" y="990600"/>
            <a:ext cx="8610600" cy="6248400"/>
          </a:xfrm>
        </p:spPr>
        <p:txBody>
          <a:bodyPr>
            <a:normAutofit fontScale="92500" lnSpcReduction="10000"/>
          </a:bodyPr>
          <a:lstStyle/>
          <a:p>
            <a:pPr>
              <a:lnSpc>
                <a:spcPct val="90000"/>
              </a:lnSpc>
            </a:pPr>
            <a:r>
              <a:rPr lang="en-US" dirty="0" smtClean="0"/>
              <a:t>Children will be able to identify and maintain appropriate physical, emotional, spiritual, and sexual boundaries.</a:t>
            </a:r>
          </a:p>
          <a:p>
            <a:pPr eaLnBrk="1" hangingPunct="1">
              <a:lnSpc>
                <a:spcPct val="90000"/>
              </a:lnSpc>
              <a:buFontTx/>
              <a:buNone/>
            </a:pPr>
            <a:r>
              <a:rPr lang="en-US" i="1" dirty="0" smtClean="0">
                <a:solidFill>
                  <a:srgbClr val="7030A0"/>
                </a:solidFill>
              </a:rPr>
              <a:t>          God helps us know what belongs in our Circle of Grace</a:t>
            </a:r>
            <a:endParaRPr lang="en-US" sz="900" dirty="0" smtClean="0"/>
          </a:p>
          <a:p>
            <a:r>
              <a:rPr lang="en-US" dirty="0" smtClean="0"/>
              <a:t>Children will be able to identify all types of boundary violations</a:t>
            </a:r>
          </a:p>
          <a:p>
            <a:pPr>
              <a:buFontTx/>
              <a:buNone/>
            </a:pPr>
            <a:r>
              <a:rPr lang="en-US" i="1" dirty="0" smtClean="0">
                <a:solidFill>
                  <a:srgbClr val="FFFF00"/>
                </a:solidFill>
              </a:rPr>
              <a:t>     </a:t>
            </a:r>
            <a:r>
              <a:rPr lang="en-US" i="1" dirty="0" smtClean="0">
                <a:solidFill>
                  <a:srgbClr val="7030A0"/>
                </a:solidFill>
              </a:rPr>
              <a:t>God helps us know what does not belong in our Circle of Grace</a:t>
            </a:r>
            <a:endParaRPr lang="en-US" sz="900" dirty="0" smtClean="0"/>
          </a:p>
          <a:p>
            <a:r>
              <a:rPr lang="en-US" dirty="0" smtClean="0"/>
              <a:t>Children  will know how to take action if any boundary is threatened or violated</a:t>
            </a:r>
          </a:p>
          <a:p>
            <a:pPr>
              <a:buFontTx/>
              <a:buNone/>
            </a:pPr>
            <a:r>
              <a:rPr lang="en-US" i="1" dirty="0" smtClean="0">
                <a:solidFill>
                  <a:srgbClr val="FFFF00"/>
                </a:solidFill>
              </a:rPr>
              <a:t>      </a:t>
            </a:r>
            <a:r>
              <a:rPr lang="en-US" i="1" dirty="0" smtClean="0">
                <a:solidFill>
                  <a:srgbClr val="7030A0"/>
                </a:solidFill>
              </a:rPr>
              <a:t>God helps us know when to ask for help from a trusted adult</a:t>
            </a:r>
          </a:p>
          <a:p>
            <a:endParaRPr lang="en-US" sz="2600" dirty="0" smtClean="0">
              <a:latin typeface="Palatino Linotype" pitchFamily="18" charset="0"/>
            </a:endParaRPr>
          </a:p>
        </p:txBody>
      </p:sp>
      <p:sp>
        <p:nvSpPr>
          <p:cNvPr id="28675" name="Title 4"/>
          <p:cNvSpPr>
            <a:spLocks noGrp="1"/>
          </p:cNvSpPr>
          <p:nvPr>
            <p:ph type="title"/>
          </p:nvPr>
        </p:nvSpPr>
        <p:spPr>
          <a:xfrm>
            <a:off x="457200" y="0"/>
            <a:ext cx="8229600" cy="1066800"/>
          </a:xfrm>
        </p:spPr>
        <p:txBody>
          <a:bodyPr>
            <a:normAutofit/>
          </a:bodyPr>
          <a:lstStyle/>
          <a:p>
            <a:r>
              <a:rPr lang="en-US" sz="4000" b="1" dirty="0" smtClean="0">
                <a:solidFill>
                  <a:srgbClr val="7030A0"/>
                </a:solidFill>
                <a:latin typeface="Palatino Linotype" pitchFamily="18" charset="0"/>
              </a:rPr>
              <a:t>Objectives (Continued</a:t>
            </a:r>
            <a:r>
              <a:rPr lang="en-US" b="1" dirty="0" smtClean="0">
                <a:solidFill>
                  <a:srgbClr val="7030A0"/>
                </a:solidFill>
                <a:latin typeface="Palatino Linotype" pitchFamily="18" charset="0"/>
              </a:rPr>
              <a:t>) </a:t>
            </a:r>
          </a:p>
        </p:txBody>
      </p:sp>
    </p:spTree>
    <p:extLst>
      <p:ext uri="{BB962C8B-B14F-4D97-AF65-F5344CB8AC3E}">
        <p14:creationId xmlns:p14="http://schemas.microsoft.com/office/powerpoint/2010/main" val="2163974732"/>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304800"/>
            <a:ext cx="8534400" cy="1143000"/>
          </a:xfrm>
        </p:spPr>
        <p:txBody>
          <a:bodyPr>
            <a:noAutofit/>
          </a:bodyPr>
          <a:lstStyle/>
          <a:p>
            <a:pPr eaLnBrk="1" hangingPunct="1"/>
            <a:r>
              <a:rPr lang="en-US" b="1" dirty="0" smtClean="0">
                <a:solidFill>
                  <a:srgbClr val="7030A0"/>
                </a:solidFill>
                <a:latin typeface="Palatino Linotype" pitchFamily="18" charset="0"/>
              </a:rPr>
              <a:t>Self Contained Material</a:t>
            </a:r>
          </a:p>
        </p:txBody>
      </p:sp>
      <p:sp>
        <p:nvSpPr>
          <p:cNvPr id="30723" name="Rectangle 3"/>
          <p:cNvSpPr>
            <a:spLocks noGrp="1" noChangeArrowheads="1"/>
          </p:cNvSpPr>
          <p:nvPr>
            <p:ph type="body" idx="1"/>
          </p:nvPr>
        </p:nvSpPr>
        <p:spPr>
          <a:xfrm>
            <a:off x="457200" y="1447800"/>
            <a:ext cx="8229600" cy="5029200"/>
          </a:xfrm>
        </p:spPr>
        <p:txBody>
          <a:bodyPr>
            <a:noAutofit/>
          </a:bodyPr>
          <a:lstStyle/>
          <a:p>
            <a:pPr eaLnBrk="1" hangingPunct="1">
              <a:lnSpc>
                <a:spcPct val="80000"/>
              </a:lnSpc>
              <a:buFontTx/>
              <a:buNone/>
            </a:pPr>
            <a:r>
              <a:rPr lang="en-US" b="1" dirty="0" smtClean="0">
                <a:solidFill>
                  <a:srgbClr val="7030A0"/>
                </a:solidFill>
              </a:rPr>
              <a:t>Each Grade section includes:</a:t>
            </a:r>
          </a:p>
          <a:p>
            <a:pPr eaLnBrk="1" hangingPunct="1">
              <a:lnSpc>
                <a:spcPct val="80000"/>
              </a:lnSpc>
              <a:buFontTx/>
              <a:buNone/>
            </a:pPr>
            <a:endParaRPr lang="en-US" sz="800" dirty="0" smtClean="0"/>
          </a:p>
          <a:p>
            <a:pPr eaLnBrk="1" hangingPunct="1">
              <a:lnSpc>
                <a:spcPct val="80000"/>
              </a:lnSpc>
              <a:buSzPct val="80000"/>
              <a:buFont typeface="Wingdings" pitchFamily="2" charset="2"/>
              <a:buChar char="ü"/>
            </a:pPr>
            <a:r>
              <a:rPr lang="en-US" dirty="0" smtClean="0"/>
              <a:t>Philosophy and Goals</a:t>
            </a:r>
          </a:p>
          <a:p>
            <a:pPr eaLnBrk="1" hangingPunct="1">
              <a:lnSpc>
                <a:spcPct val="80000"/>
              </a:lnSpc>
              <a:buSzPct val="80000"/>
              <a:buFont typeface="Wingdings" pitchFamily="2" charset="2"/>
              <a:buChar char="ü"/>
            </a:pPr>
            <a:r>
              <a:rPr lang="en-US" dirty="0" smtClean="0"/>
              <a:t>Leader Guidelines</a:t>
            </a:r>
          </a:p>
          <a:p>
            <a:pPr eaLnBrk="1" hangingPunct="1">
              <a:lnSpc>
                <a:spcPct val="80000"/>
              </a:lnSpc>
              <a:buSzPct val="80000"/>
              <a:buFont typeface="Wingdings" pitchFamily="2" charset="2"/>
              <a:buChar char="ü"/>
            </a:pPr>
            <a:r>
              <a:rPr lang="en-US" dirty="0" smtClean="0"/>
              <a:t>Full Vocabulary for Program</a:t>
            </a:r>
          </a:p>
          <a:p>
            <a:pPr eaLnBrk="1" hangingPunct="1">
              <a:lnSpc>
                <a:spcPct val="80000"/>
              </a:lnSpc>
              <a:buSzPct val="80000"/>
              <a:buFont typeface="Wingdings" pitchFamily="2" charset="2"/>
              <a:buChar char="ü"/>
            </a:pPr>
            <a:r>
              <a:rPr lang="en-US" dirty="0" smtClean="0"/>
              <a:t>Pre and Post Assessments in Identified Grades</a:t>
            </a:r>
          </a:p>
          <a:p>
            <a:pPr eaLnBrk="1" hangingPunct="1">
              <a:lnSpc>
                <a:spcPct val="80000"/>
              </a:lnSpc>
              <a:buSzPct val="80000"/>
              <a:buFont typeface="Wingdings" pitchFamily="2" charset="2"/>
              <a:buChar char="ü"/>
            </a:pPr>
            <a:r>
              <a:rPr lang="en-US" dirty="0" smtClean="0"/>
              <a:t>Easy to follow Lessons</a:t>
            </a:r>
          </a:p>
          <a:p>
            <a:pPr eaLnBrk="1" hangingPunct="1">
              <a:lnSpc>
                <a:spcPct val="80000"/>
              </a:lnSpc>
              <a:buSzPct val="80000"/>
              <a:buFont typeface="Wingdings" pitchFamily="2" charset="2"/>
              <a:buChar char="ü"/>
            </a:pPr>
            <a:r>
              <a:rPr lang="en-US" dirty="0" smtClean="0"/>
              <a:t>Lesson Evaluation</a:t>
            </a:r>
          </a:p>
          <a:p>
            <a:pPr eaLnBrk="1" hangingPunct="1">
              <a:lnSpc>
                <a:spcPct val="80000"/>
              </a:lnSpc>
              <a:buSzPct val="80000"/>
              <a:buFont typeface="Wingdings" pitchFamily="2" charset="2"/>
              <a:buChar char="ü"/>
            </a:pPr>
            <a:r>
              <a:rPr lang="en-US" dirty="0" smtClean="0"/>
              <a:t>Copies of Prayers</a:t>
            </a:r>
          </a:p>
          <a:p>
            <a:pPr eaLnBrk="1" hangingPunct="1">
              <a:lnSpc>
                <a:spcPct val="80000"/>
              </a:lnSpc>
              <a:buSzPct val="80000"/>
              <a:buFont typeface="Wingdings" pitchFamily="2" charset="2"/>
              <a:buChar char="ü"/>
            </a:pPr>
            <a:r>
              <a:rPr lang="en-US" dirty="0" smtClean="0"/>
              <a:t>Handouts and Parent Take Home Sheets</a:t>
            </a:r>
          </a:p>
          <a:p>
            <a:pPr eaLnBrk="1" hangingPunct="1">
              <a:lnSpc>
                <a:spcPct val="80000"/>
              </a:lnSpc>
              <a:buSzPct val="80000"/>
              <a:buFont typeface="Wingdings" pitchFamily="2" charset="2"/>
              <a:buChar char="ü"/>
            </a:pPr>
            <a:r>
              <a:rPr lang="en-US" dirty="0" smtClean="0"/>
              <a:t>Curriculum is available in Spanish</a:t>
            </a:r>
          </a:p>
          <a:p>
            <a:pPr eaLnBrk="1" hangingPunct="1">
              <a:lnSpc>
                <a:spcPct val="80000"/>
              </a:lnSpc>
              <a:buFontTx/>
              <a:buNone/>
            </a:pPr>
            <a:r>
              <a:rPr lang="en-US" sz="2800" dirty="0" smtClean="0"/>
              <a:t>           </a:t>
            </a:r>
          </a:p>
        </p:txBody>
      </p:sp>
    </p:spTree>
    <p:extLst>
      <p:ext uri="{BB962C8B-B14F-4D97-AF65-F5344CB8AC3E}">
        <p14:creationId xmlns:p14="http://schemas.microsoft.com/office/powerpoint/2010/main" val="55593376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r>
              <a:rPr lang="en-US" b="1" dirty="0" smtClean="0">
                <a:solidFill>
                  <a:srgbClr val="7030A0"/>
                </a:solidFill>
                <a:latin typeface="Palatino Linotype" pitchFamily="18" charset="0"/>
                <a:ea typeface="Verdana" pitchFamily="34" charset="0"/>
                <a:cs typeface="Verdana" pitchFamily="34" charset="0"/>
              </a:rPr>
              <a:t>Safe Church Ministry</a:t>
            </a:r>
            <a:br>
              <a:rPr lang="en-US" b="1" dirty="0" smtClean="0">
                <a:solidFill>
                  <a:srgbClr val="7030A0"/>
                </a:solidFill>
                <a:latin typeface="Palatino Linotype" pitchFamily="18" charset="0"/>
                <a:ea typeface="Verdana" pitchFamily="34" charset="0"/>
                <a:cs typeface="Verdana" pitchFamily="34" charset="0"/>
              </a:rPr>
            </a:br>
            <a:r>
              <a:rPr lang="en-US" b="1" dirty="0" smtClean="0">
                <a:solidFill>
                  <a:srgbClr val="7030A0"/>
                </a:solidFill>
                <a:latin typeface="Palatino Linotype" pitchFamily="18" charset="0"/>
                <a:ea typeface="Verdana" pitchFamily="34" charset="0"/>
                <a:cs typeface="Verdana" pitchFamily="34" charset="0"/>
              </a:rPr>
              <a:t>A Resource for YOU</a:t>
            </a:r>
            <a:endParaRPr lang="en-US" b="1" dirty="0">
              <a:solidFill>
                <a:srgbClr val="7030A0"/>
              </a:solidFill>
              <a:latin typeface="Palatino Linotype" pitchFamily="18" charset="0"/>
              <a:ea typeface="Verdana" pitchFamily="34" charset="0"/>
              <a:cs typeface="Verdana" pitchFamily="34" charset="0"/>
            </a:endParaRPr>
          </a:p>
        </p:txBody>
      </p:sp>
      <p:sp>
        <p:nvSpPr>
          <p:cNvPr id="3" name="Content Placeholder 2"/>
          <p:cNvSpPr>
            <a:spLocks noGrp="1"/>
          </p:cNvSpPr>
          <p:nvPr>
            <p:ph idx="1"/>
          </p:nvPr>
        </p:nvSpPr>
        <p:spPr>
          <a:xfrm>
            <a:off x="457200" y="1219200"/>
            <a:ext cx="8229600" cy="3962400"/>
          </a:xfrm>
        </p:spPr>
        <p:txBody>
          <a:bodyPr>
            <a:normAutofit/>
          </a:bodyPr>
          <a:lstStyle/>
          <a:p>
            <a:endParaRPr lang="en-US" b="1" dirty="0" smtClean="0"/>
          </a:p>
          <a:p>
            <a:r>
              <a:rPr lang="en-US" b="1" dirty="0" smtClean="0"/>
              <a:t>Website</a:t>
            </a:r>
            <a:r>
              <a:rPr lang="en-US" dirty="0" smtClean="0"/>
              <a:t> – </a:t>
            </a:r>
            <a:r>
              <a:rPr lang="en-US" dirty="0" smtClean="0">
                <a:hlinkClick r:id="rId3"/>
              </a:rPr>
              <a:t>www.crcna.org/safechurch</a:t>
            </a:r>
            <a:endParaRPr lang="en-US" dirty="0" smtClean="0"/>
          </a:p>
          <a:p>
            <a:pPr marL="0" indent="0">
              <a:buNone/>
            </a:pPr>
            <a:endParaRPr lang="en-US" sz="800" dirty="0" smtClean="0"/>
          </a:p>
          <a:p>
            <a:r>
              <a:rPr lang="en-US" b="1" dirty="0" smtClean="0"/>
              <a:t>Director</a:t>
            </a:r>
            <a:r>
              <a:rPr lang="en-US" dirty="0" smtClean="0"/>
              <a:t> – bnicholas@crcna.org </a:t>
            </a:r>
            <a:br>
              <a:rPr lang="en-US" dirty="0" smtClean="0"/>
            </a:br>
            <a:r>
              <a:rPr lang="en-US" dirty="0" smtClean="0"/>
              <a:t>		   616-224-0735</a:t>
            </a:r>
          </a:p>
          <a:p>
            <a:pPr marL="0" indent="0">
              <a:buNone/>
            </a:pPr>
            <a:endParaRPr lang="en-US" sz="800" dirty="0" smtClean="0"/>
          </a:p>
          <a:p>
            <a:r>
              <a:rPr lang="en-US" b="1" dirty="0" smtClean="0"/>
              <a:t>Classis and Regional Safe Church </a:t>
            </a:r>
            <a:r>
              <a:rPr lang="en-US" b="1" dirty="0"/>
              <a:t>r</a:t>
            </a:r>
            <a:r>
              <a:rPr lang="en-US" b="1" dirty="0" smtClean="0"/>
              <a:t>esources</a:t>
            </a:r>
            <a:endParaRPr lang="en-US" dirty="0" smtClean="0"/>
          </a:p>
          <a:p>
            <a:pPr marL="0" indent="0">
              <a:buNone/>
            </a:pPr>
            <a:endParaRPr lang="en-US" dirty="0" smtClean="0"/>
          </a:p>
          <a:p>
            <a:endParaRPr lang="en-US" b="1" dirty="0" smtClean="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9199" y="4501017"/>
            <a:ext cx="1320801" cy="1981201"/>
          </a:xfrm>
          <a:prstGeom prst="rect">
            <a:avLst/>
          </a:prstGeom>
        </p:spPr>
      </p:pic>
      <p:pic>
        <p:nvPicPr>
          <p:cNvPr id="5" name="Picture 12" descr="mbhanus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1943100" y="4336495"/>
            <a:ext cx="2209801" cy="2310247"/>
          </a:xfrm>
          <a:prstGeom prst="rect">
            <a:avLst/>
          </a:prstGeom>
        </p:spPr>
      </p:pic>
    </p:spTree>
    <p:extLst>
      <p:ext uri="{BB962C8B-B14F-4D97-AF65-F5344CB8AC3E}">
        <p14:creationId xmlns:p14="http://schemas.microsoft.com/office/powerpoint/2010/main" val="3068671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01762"/>
          </a:xfrm>
        </p:spPr>
        <p:txBody>
          <a:bodyPr>
            <a:normAutofit/>
          </a:bodyPr>
          <a:lstStyle/>
          <a:p>
            <a:r>
              <a:rPr lang="en-US" b="1" dirty="0" smtClean="0">
                <a:solidFill>
                  <a:srgbClr val="7030A0"/>
                </a:solidFill>
                <a:latin typeface="Palatino Linotype" pitchFamily="18" charset="0"/>
                <a:ea typeface="Verdana" pitchFamily="34" charset="0"/>
                <a:cs typeface="Verdana" pitchFamily="34" charset="0"/>
              </a:rPr>
              <a:t>Education &amp; Awareness</a:t>
            </a:r>
            <a:endParaRPr lang="en-US" b="1" dirty="0">
              <a:solidFill>
                <a:srgbClr val="7030A0"/>
              </a:solidFill>
              <a:latin typeface="Palatino Linotype" pitchFamily="18" charset="0"/>
              <a:ea typeface="Verdana" pitchFamily="34" charset="0"/>
              <a:cs typeface="Verdana" pitchFamily="34" charset="0"/>
            </a:endParaRP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3400" y="1752600"/>
            <a:ext cx="3810000" cy="3810000"/>
          </a:xfrm>
        </p:spPr>
      </p:pic>
      <p:sp>
        <p:nvSpPr>
          <p:cNvPr id="5" name="TextBox 4"/>
          <p:cNvSpPr txBox="1"/>
          <p:nvPr/>
        </p:nvSpPr>
        <p:spPr>
          <a:xfrm>
            <a:off x="4495800" y="2286000"/>
            <a:ext cx="4267200" cy="3416320"/>
          </a:xfrm>
          <a:prstGeom prst="rect">
            <a:avLst/>
          </a:prstGeom>
          <a:noFill/>
        </p:spPr>
        <p:txBody>
          <a:bodyPr wrap="square" rtlCol="0">
            <a:spAutoFit/>
          </a:bodyPr>
          <a:lstStyle/>
          <a:p>
            <a:pPr algn="ctr"/>
            <a:r>
              <a:rPr lang="en-US" sz="4000" b="1" i="1" dirty="0" smtClean="0">
                <a:solidFill>
                  <a:srgbClr val="7030A0"/>
                </a:solidFill>
                <a:latin typeface="Palatino Linotype" pitchFamily="18" charset="0"/>
              </a:rPr>
              <a:t>Circle of Grace</a:t>
            </a:r>
          </a:p>
          <a:p>
            <a:endParaRPr lang="en-US" sz="1600" b="1" dirty="0"/>
          </a:p>
          <a:p>
            <a:pPr algn="ctr"/>
            <a:r>
              <a:rPr lang="en-US" sz="3200" dirty="0" smtClean="0"/>
              <a:t>A program that equips children and youth to participate in a safe environment for themselves and others.</a:t>
            </a:r>
            <a:endParaRPr lang="en-US" sz="3200" dirty="0"/>
          </a:p>
        </p:txBody>
      </p:sp>
    </p:spTree>
    <p:extLst>
      <p:ext uri="{BB962C8B-B14F-4D97-AF65-F5344CB8AC3E}">
        <p14:creationId xmlns:p14="http://schemas.microsoft.com/office/powerpoint/2010/main" val="4110609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2" descr="mbhanussmall"/>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486400" y="3124200"/>
            <a:ext cx="3352800" cy="3505200"/>
          </a:xfrm>
        </p:spPr>
      </p:pic>
      <p:sp>
        <p:nvSpPr>
          <p:cNvPr id="2051" name="Rectangle 17"/>
          <p:cNvSpPr>
            <a:spLocks noGrp="1" noChangeArrowheads="1"/>
          </p:cNvSpPr>
          <p:nvPr>
            <p:ph type="title" idx="4294967295"/>
          </p:nvPr>
        </p:nvSpPr>
        <p:spPr>
          <a:xfrm>
            <a:off x="685800" y="1295400"/>
            <a:ext cx="5867400" cy="3810000"/>
          </a:xfrm>
        </p:spPr>
        <p:txBody>
          <a:bodyPr>
            <a:normAutofit fontScale="90000"/>
          </a:bodyPr>
          <a:lstStyle/>
          <a:p>
            <a:pPr eaLnBrk="1" hangingPunct="1"/>
            <a:r>
              <a:rPr lang="en-US" sz="4900" b="1" i="1" dirty="0" smtClean="0">
                <a:solidFill>
                  <a:srgbClr val="7030A0"/>
                </a:solidFill>
                <a:latin typeface="Palatino Linotype" pitchFamily="18" charset="0"/>
              </a:rPr>
              <a:t>Circle of Grace</a:t>
            </a:r>
            <a:r>
              <a:rPr lang="en-US" sz="3600" dirty="0" smtClean="0">
                <a:latin typeface="Palatino Linotype" pitchFamily="18" charset="0"/>
              </a:rPr>
              <a:t/>
            </a:r>
            <a:br>
              <a:rPr lang="en-US" sz="3600" dirty="0" smtClean="0">
                <a:latin typeface="Palatino Linotype" pitchFamily="18" charset="0"/>
              </a:rPr>
            </a:br>
            <a:r>
              <a:rPr lang="en-US" sz="800" b="1" dirty="0" smtClean="0">
                <a:latin typeface="Palatino Linotype" pitchFamily="18" charset="0"/>
              </a:rPr>
              <a:t/>
            </a:r>
            <a:br>
              <a:rPr lang="en-US" sz="800" b="1" dirty="0" smtClean="0">
                <a:latin typeface="Palatino Linotype" pitchFamily="18" charset="0"/>
              </a:rPr>
            </a:br>
            <a:r>
              <a:rPr lang="en-US" sz="3300" dirty="0" smtClean="0">
                <a:solidFill>
                  <a:schemeClr val="tx1"/>
                </a:solidFill>
              </a:rPr>
              <a:t>Kindergarten – Grade 12 </a:t>
            </a:r>
            <a:br>
              <a:rPr lang="en-US" sz="3300" dirty="0" smtClean="0">
                <a:solidFill>
                  <a:schemeClr val="tx1"/>
                </a:solidFill>
              </a:rPr>
            </a:br>
            <a:r>
              <a:rPr lang="en-US" sz="3300" dirty="0" smtClean="0">
                <a:solidFill>
                  <a:schemeClr val="tx1"/>
                </a:solidFill>
              </a:rPr>
              <a:t>Christian Safe Environment Program</a:t>
            </a:r>
            <a:br>
              <a:rPr lang="en-US" sz="3300" dirty="0" smtClean="0">
                <a:solidFill>
                  <a:schemeClr val="tx1"/>
                </a:solidFill>
              </a:rPr>
            </a:br>
            <a:r>
              <a:rPr lang="en-US" sz="3300" dirty="0" smtClean="0">
                <a:solidFill>
                  <a:schemeClr val="tx1"/>
                </a:solidFill>
              </a:rPr>
              <a:t/>
            </a:r>
            <a:br>
              <a:rPr lang="en-US" sz="3300" dirty="0" smtClean="0">
                <a:solidFill>
                  <a:schemeClr val="tx1"/>
                </a:solidFill>
              </a:rPr>
            </a:br>
            <a:r>
              <a:rPr lang="en-US" sz="3300" dirty="0" smtClean="0">
                <a:solidFill>
                  <a:schemeClr val="tx1"/>
                </a:solidFill>
              </a:rPr>
              <a:t>Developed by</a:t>
            </a:r>
            <a:br>
              <a:rPr lang="en-US" sz="3300" dirty="0" smtClean="0">
                <a:solidFill>
                  <a:schemeClr val="tx1"/>
                </a:solidFill>
              </a:rPr>
            </a:br>
            <a:r>
              <a:rPr lang="en-US" sz="3300" dirty="0" smtClean="0">
                <a:solidFill>
                  <a:schemeClr val="tx1"/>
                </a:solidFill>
              </a:rPr>
              <a:t>Archdiocese of Omaha</a:t>
            </a:r>
            <a:br>
              <a:rPr lang="en-US" sz="3300" dirty="0" smtClean="0">
                <a:solidFill>
                  <a:schemeClr val="tx1"/>
                </a:solidFill>
              </a:rPr>
            </a:br>
            <a:r>
              <a:rPr lang="en-US" sz="3300" dirty="0" smtClean="0">
                <a:solidFill>
                  <a:schemeClr val="tx1"/>
                </a:solidFill>
              </a:rPr>
              <a:t/>
            </a:r>
            <a:br>
              <a:rPr lang="en-US" sz="3300" dirty="0" smtClean="0">
                <a:solidFill>
                  <a:schemeClr val="tx1"/>
                </a:solidFill>
              </a:rPr>
            </a:br>
            <a:r>
              <a:rPr lang="en-US" sz="3300" dirty="0" smtClean="0">
                <a:solidFill>
                  <a:schemeClr val="tx1"/>
                </a:solidFill>
              </a:rPr>
              <a:t>Copyright 2007</a:t>
            </a:r>
            <a:r>
              <a:rPr lang="en-US" sz="3300" dirty="0" smtClean="0"/>
              <a:t> </a:t>
            </a:r>
          </a:p>
        </p:txBody>
      </p:sp>
    </p:spTree>
    <p:extLst>
      <p:ext uri="{BB962C8B-B14F-4D97-AF65-F5344CB8AC3E}">
        <p14:creationId xmlns:p14="http://schemas.microsoft.com/office/powerpoint/2010/main" val="2629317737"/>
      </p:ext>
    </p:extLst>
  </p:cSld>
  <p:clrMapOvr>
    <a:masterClrMapping/>
  </p:clrMapOvr>
  <p:transition advClick="0" advTm="5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52400"/>
            <a:ext cx="9144000" cy="1066800"/>
          </a:xfrm>
        </p:spPr>
        <p:txBody>
          <a:bodyPr>
            <a:noAutofit/>
          </a:bodyPr>
          <a:lstStyle/>
          <a:p>
            <a:pPr eaLnBrk="1" hangingPunct="1"/>
            <a:r>
              <a:rPr lang="en-US" b="1" dirty="0" smtClean="0">
                <a:solidFill>
                  <a:srgbClr val="7030A0"/>
                </a:solidFill>
                <a:latin typeface="Palatino Linotype" pitchFamily="18" charset="0"/>
              </a:rPr>
              <a:t> Why Promote Safety in Church?</a:t>
            </a:r>
          </a:p>
        </p:txBody>
      </p:sp>
      <p:sp>
        <p:nvSpPr>
          <p:cNvPr id="7171" name="Rectangle 3"/>
          <p:cNvSpPr>
            <a:spLocks noGrp="1" noChangeArrowheads="1"/>
          </p:cNvSpPr>
          <p:nvPr>
            <p:ph type="body" idx="1"/>
          </p:nvPr>
        </p:nvSpPr>
        <p:spPr>
          <a:xfrm>
            <a:off x="457200" y="1391653"/>
            <a:ext cx="8229600" cy="5486400"/>
          </a:xfrm>
        </p:spPr>
        <p:txBody>
          <a:bodyPr>
            <a:noAutofit/>
          </a:bodyPr>
          <a:lstStyle/>
          <a:p>
            <a:pPr eaLnBrk="1" hangingPunct="1">
              <a:lnSpc>
                <a:spcPct val="80000"/>
              </a:lnSpc>
            </a:pPr>
            <a:r>
              <a:rPr lang="en-US" dirty="0" smtClean="0">
                <a:latin typeface="Calibri" pitchFamily="34" charset="0"/>
              </a:rPr>
              <a:t>God, our creator, desires his children to be safe more than we could ever imagine. </a:t>
            </a:r>
          </a:p>
          <a:p>
            <a:pPr eaLnBrk="1" hangingPunct="1">
              <a:lnSpc>
                <a:spcPct val="80000"/>
              </a:lnSpc>
              <a:buFontTx/>
              <a:buNone/>
            </a:pPr>
            <a:endParaRPr lang="en-US" sz="1600" dirty="0" smtClean="0">
              <a:latin typeface="Calibri" pitchFamily="34" charset="0"/>
            </a:endParaRPr>
          </a:p>
          <a:p>
            <a:pPr eaLnBrk="1" hangingPunct="1">
              <a:lnSpc>
                <a:spcPct val="80000"/>
              </a:lnSpc>
            </a:pPr>
            <a:r>
              <a:rPr lang="en-US" dirty="0" smtClean="0">
                <a:latin typeface="Calibri" pitchFamily="34" charset="0"/>
              </a:rPr>
              <a:t>When children know that their church  community cares about their well being and that they are sacred in God’s and the church’s eyes, they build trust  which enables them to more fully embrace their faith.</a:t>
            </a:r>
          </a:p>
          <a:p>
            <a:pPr marL="0" indent="0" eaLnBrk="1" hangingPunct="1">
              <a:lnSpc>
                <a:spcPct val="80000"/>
              </a:lnSpc>
              <a:buNone/>
            </a:pPr>
            <a:endParaRPr lang="en-US" sz="1600" dirty="0" smtClean="0">
              <a:latin typeface="Calibri" pitchFamily="34" charset="0"/>
            </a:endParaRPr>
          </a:p>
          <a:p>
            <a:pPr eaLnBrk="1" hangingPunct="1">
              <a:lnSpc>
                <a:spcPct val="80000"/>
              </a:lnSpc>
            </a:pPr>
            <a:r>
              <a:rPr lang="en-US" dirty="0" smtClean="0">
                <a:latin typeface="Calibri" pitchFamily="34" charset="0"/>
              </a:rPr>
              <a:t>Teaching  that  each of us are sacred in God’s eyes along with healthy boundaries and an action plan, maximizes the ability to seek help.</a:t>
            </a:r>
          </a:p>
          <a:p>
            <a:pPr eaLnBrk="1" hangingPunct="1">
              <a:lnSpc>
                <a:spcPct val="80000"/>
              </a:lnSpc>
              <a:buFontTx/>
              <a:buNone/>
            </a:pPr>
            <a:endParaRPr lang="en-US" sz="2800" dirty="0" smtClean="0">
              <a:latin typeface="Palatino Linotype" pitchFamily="18" charset="0"/>
            </a:endParaRPr>
          </a:p>
          <a:p>
            <a:pPr eaLnBrk="1" hangingPunct="1">
              <a:lnSpc>
                <a:spcPct val="80000"/>
              </a:lnSpc>
              <a:buFontTx/>
              <a:buNone/>
            </a:pPr>
            <a:r>
              <a:rPr lang="en-US" sz="2800" dirty="0" smtClean="0"/>
              <a:t> </a:t>
            </a:r>
          </a:p>
        </p:txBody>
      </p:sp>
    </p:spTree>
    <p:extLst>
      <p:ext uri="{BB962C8B-B14F-4D97-AF65-F5344CB8AC3E}">
        <p14:creationId xmlns:p14="http://schemas.microsoft.com/office/powerpoint/2010/main" val="2058161903"/>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b="1" dirty="0">
                <a:solidFill>
                  <a:srgbClr val="7030A0"/>
                </a:solidFill>
                <a:latin typeface="Palatino Linotype" pitchFamily="18" charset="0"/>
              </a:rPr>
              <a:t>Safe Environments in Church</a:t>
            </a:r>
          </a:p>
        </p:txBody>
      </p:sp>
      <p:sp>
        <p:nvSpPr>
          <p:cNvPr id="3" name="Content Placeholder 2"/>
          <p:cNvSpPr>
            <a:spLocks noGrp="1"/>
          </p:cNvSpPr>
          <p:nvPr>
            <p:ph idx="1"/>
          </p:nvPr>
        </p:nvSpPr>
        <p:spPr>
          <a:xfrm>
            <a:off x="457200" y="1295400"/>
            <a:ext cx="8229600" cy="6705600"/>
          </a:xfrm>
        </p:spPr>
        <p:txBody>
          <a:bodyPr>
            <a:normAutofit/>
          </a:bodyPr>
          <a:lstStyle/>
          <a:p>
            <a:pPr>
              <a:spcBef>
                <a:spcPts val="0"/>
              </a:spcBef>
            </a:pPr>
            <a:r>
              <a:rPr lang="en-US" sz="2800" dirty="0">
                <a:solidFill>
                  <a:prstClr val="black"/>
                </a:solidFill>
              </a:rPr>
              <a:t>1</a:t>
            </a:r>
            <a:r>
              <a:rPr lang="en-US" sz="2800" dirty="0" smtClean="0">
                <a:solidFill>
                  <a:prstClr val="black"/>
                </a:solidFill>
              </a:rPr>
              <a:t> </a:t>
            </a:r>
            <a:r>
              <a:rPr lang="en-US" sz="2800" dirty="0">
                <a:solidFill>
                  <a:prstClr val="black"/>
                </a:solidFill>
              </a:rPr>
              <a:t>in 4</a:t>
            </a:r>
            <a:r>
              <a:rPr lang="en-US" sz="2800" dirty="0" smtClean="0">
                <a:solidFill>
                  <a:prstClr val="black"/>
                </a:solidFill>
              </a:rPr>
              <a:t> </a:t>
            </a:r>
            <a:r>
              <a:rPr lang="en-US" sz="2800" dirty="0">
                <a:solidFill>
                  <a:prstClr val="black"/>
                </a:solidFill>
              </a:rPr>
              <a:t>girls and 1</a:t>
            </a:r>
            <a:r>
              <a:rPr lang="en-US" sz="2800" dirty="0" smtClean="0">
                <a:solidFill>
                  <a:prstClr val="black"/>
                </a:solidFill>
              </a:rPr>
              <a:t> </a:t>
            </a:r>
            <a:r>
              <a:rPr lang="en-US" sz="2800" dirty="0">
                <a:solidFill>
                  <a:prstClr val="black"/>
                </a:solidFill>
              </a:rPr>
              <a:t>in 6</a:t>
            </a:r>
            <a:r>
              <a:rPr lang="en-US" sz="2800" dirty="0" smtClean="0">
                <a:solidFill>
                  <a:prstClr val="black"/>
                </a:solidFill>
              </a:rPr>
              <a:t> </a:t>
            </a:r>
            <a:r>
              <a:rPr lang="en-US" sz="2800" dirty="0">
                <a:solidFill>
                  <a:prstClr val="black"/>
                </a:solidFill>
              </a:rPr>
              <a:t>boys will experience some sort of sexual abuse/exploitation by the age of eighteen</a:t>
            </a:r>
            <a:r>
              <a:rPr lang="en-US" sz="2800" dirty="0" smtClean="0">
                <a:solidFill>
                  <a:prstClr val="black"/>
                </a:solidFill>
              </a:rPr>
              <a:t>.*</a:t>
            </a:r>
          </a:p>
          <a:p>
            <a:pPr marL="0" indent="0">
              <a:spcBef>
                <a:spcPts val="0"/>
              </a:spcBef>
              <a:buNone/>
            </a:pPr>
            <a:r>
              <a:rPr lang="en-US" sz="800" dirty="0" smtClean="0">
                <a:solidFill>
                  <a:prstClr val="black"/>
                </a:solidFill>
              </a:rPr>
              <a:t> </a:t>
            </a:r>
          </a:p>
          <a:p>
            <a:pPr>
              <a:spcBef>
                <a:spcPts val="0"/>
              </a:spcBef>
            </a:pPr>
            <a:r>
              <a:rPr lang="en-US" sz="2800" dirty="0" smtClean="0">
                <a:solidFill>
                  <a:prstClr val="black"/>
                </a:solidFill>
              </a:rPr>
              <a:t>Juveniles commit  </a:t>
            </a:r>
            <a:r>
              <a:rPr lang="en-US" sz="2800" dirty="0">
                <a:solidFill>
                  <a:prstClr val="black"/>
                </a:solidFill>
              </a:rPr>
              <a:t>1/3 of all sex offenses against children</a:t>
            </a:r>
            <a:r>
              <a:rPr lang="en-US" sz="2800" dirty="0" smtClean="0">
                <a:solidFill>
                  <a:prstClr val="black"/>
                </a:solidFill>
              </a:rPr>
              <a:t>*</a:t>
            </a:r>
          </a:p>
          <a:p>
            <a:pPr marL="0" indent="0">
              <a:spcBef>
                <a:spcPts val="0"/>
              </a:spcBef>
              <a:buNone/>
            </a:pPr>
            <a:endParaRPr lang="en-US" sz="800" dirty="0">
              <a:solidFill>
                <a:prstClr val="black"/>
              </a:solidFill>
            </a:endParaRPr>
          </a:p>
          <a:p>
            <a:pPr>
              <a:spcBef>
                <a:spcPts val="0"/>
              </a:spcBef>
            </a:pPr>
            <a:r>
              <a:rPr lang="en-US" sz="2800" dirty="0" smtClean="0">
                <a:solidFill>
                  <a:prstClr val="black"/>
                </a:solidFill>
              </a:rPr>
              <a:t>1 </a:t>
            </a:r>
            <a:r>
              <a:rPr lang="en-US" sz="2800" dirty="0">
                <a:solidFill>
                  <a:prstClr val="black"/>
                </a:solidFill>
              </a:rPr>
              <a:t>in 5 children  (10-17 year olds)  receive unwanted  sexual solicitation </a:t>
            </a:r>
            <a:r>
              <a:rPr lang="en-US" sz="2800" dirty="0" smtClean="0">
                <a:solidFill>
                  <a:prstClr val="black"/>
                </a:solidFill>
              </a:rPr>
              <a:t>online.</a:t>
            </a:r>
          </a:p>
          <a:p>
            <a:pPr>
              <a:spcBef>
                <a:spcPts val="0"/>
              </a:spcBef>
            </a:pPr>
            <a:endParaRPr lang="en-US" sz="800" dirty="0" smtClean="0">
              <a:solidFill>
                <a:prstClr val="black"/>
              </a:solidFill>
            </a:endParaRPr>
          </a:p>
          <a:p>
            <a:pPr>
              <a:spcBef>
                <a:spcPts val="0"/>
              </a:spcBef>
            </a:pPr>
            <a:r>
              <a:rPr lang="en-US" sz="2800" dirty="0">
                <a:solidFill>
                  <a:prstClr val="black"/>
                </a:solidFill>
              </a:rPr>
              <a:t>90% of the time the perpetrator is known </a:t>
            </a:r>
            <a:r>
              <a:rPr lang="en-US" sz="2800" dirty="0" smtClean="0">
                <a:solidFill>
                  <a:prstClr val="black"/>
                </a:solidFill>
              </a:rPr>
              <a:t>.*</a:t>
            </a:r>
          </a:p>
          <a:p>
            <a:pPr marL="0" indent="0">
              <a:spcBef>
                <a:spcPts val="0"/>
              </a:spcBef>
              <a:buNone/>
            </a:pPr>
            <a:endParaRPr lang="en-US" sz="800" b="1" dirty="0">
              <a:solidFill>
                <a:prstClr val="black"/>
              </a:solidFill>
              <a:latin typeface="Palatino Linotype" pitchFamily="18" charset="0"/>
            </a:endParaRPr>
          </a:p>
          <a:p>
            <a:pPr>
              <a:spcBef>
                <a:spcPts val="0"/>
              </a:spcBef>
            </a:pPr>
            <a:r>
              <a:rPr lang="en-US" sz="2800" dirty="0" smtClean="0">
                <a:solidFill>
                  <a:prstClr val="black"/>
                </a:solidFill>
              </a:rPr>
              <a:t>Children </a:t>
            </a:r>
            <a:r>
              <a:rPr lang="en-US" sz="2800" dirty="0">
                <a:solidFill>
                  <a:prstClr val="black"/>
                </a:solidFill>
              </a:rPr>
              <a:t>have a much higher risk of being abused by someone they know </a:t>
            </a:r>
            <a:r>
              <a:rPr lang="en-US" sz="2800" dirty="0" smtClean="0">
                <a:solidFill>
                  <a:prstClr val="black"/>
                </a:solidFill>
              </a:rPr>
              <a:t>than </a:t>
            </a:r>
            <a:r>
              <a:rPr lang="en-US" sz="2800" dirty="0">
                <a:solidFill>
                  <a:prstClr val="black"/>
                </a:solidFill>
              </a:rPr>
              <a:t>a stranger</a:t>
            </a:r>
            <a:r>
              <a:rPr lang="en-US" sz="2800" dirty="0" smtClean="0">
                <a:solidFill>
                  <a:prstClr val="black"/>
                </a:solidFill>
              </a:rPr>
              <a:t>.</a:t>
            </a:r>
            <a:endParaRPr lang="en-US" sz="2800" b="1" dirty="0">
              <a:solidFill>
                <a:prstClr val="black"/>
              </a:solidFill>
            </a:endParaRPr>
          </a:p>
          <a:p>
            <a:pPr marL="0" lvl="0" indent="0">
              <a:lnSpc>
                <a:spcPct val="80000"/>
              </a:lnSpc>
              <a:spcBef>
                <a:spcPts val="0"/>
              </a:spcBef>
              <a:buNone/>
            </a:pPr>
            <a:endParaRPr lang="en-US" sz="2800" b="1" dirty="0">
              <a:solidFill>
                <a:prstClr val="black"/>
              </a:solidFill>
              <a:latin typeface="Palatino Linotype" pitchFamily="18" charset="0"/>
              <a:hlinkClick r:id="rId3"/>
            </a:endParaRPr>
          </a:p>
          <a:p>
            <a:pPr marL="0" lvl="0" indent="0">
              <a:lnSpc>
                <a:spcPct val="80000"/>
              </a:lnSpc>
              <a:spcBef>
                <a:spcPts val="0"/>
              </a:spcBef>
              <a:buNone/>
            </a:pPr>
            <a:r>
              <a:rPr lang="en-US" sz="2800" b="1" dirty="0" smtClean="0">
                <a:solidFill>
                  <a:prstClr val="black"/>
                </a:solidFill>
                <a:latin typeface="Palatino Linotype" pitchFamily="18" charset="0"/>
                <a:hlinkClick r:id="rId3"/>
              </a:rPr>
              <a:t>*http</a:t>
            </a:r>
            <a:r>
              <a:rPr lang="en-US" sz="2800" b="1" dirty="0">
                <a:solidFill>
                  <a:prstClr val="black"/>
                </a:solidFill>
                <a:latin typeface="Palatino Linotype" pitchFamily="18" charset="0"/>
                <a:hlinkClick r:id="rId3"/>
              </a:rPr>
              <a:t>://nccanch.acf.hhs.gov</a:t>
            </a:r>
            <a:r>
              <a:rPr lang="en-US" sz="2800" b="1" dirty="0">
                <a:solidFill>
                  <a:prstClr val="black"/>
                </a:solidFill>
                <a:latin typeface="Palatino Linotype" pitchFamily="18" charset="0"/>
              </a:rPr>
              <a:t> </a:t>
            </a:r>
            <a:endParaRPr lang="en-US" sz="2800" dirty="0">
              <a:solidFill>
                <a:prstClr val="black"/>
              </a:solidFill>
            </a:endParaRPr>
          </a:p>
        </p:txBody>
      </p:sp>
    </p:spTree>
    <p:extLst>
      <p:ext uri="{BB962C8B-B14F-4D97-AF65-F5344CB8AC3E}">
        <p14:creationId xmlns:p14="http://schemas.microsoft.com/office/powerpoint/2010/main" val="52895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792162"/>
          </a:xfrm>
        </p:spPr>
        <p:txBody>
          <a:bodyPr>
            <a:normAutofit/>
          </a:bodyPr>
          <a:lstStyle/>
          <a:p>
            <a:r>
              <a:rPr lang="en-US" b="1" dirty="0" smtClean="0">
                <a:solidFill>
                  <a:srgbClr val="7030A0"/>
                </a:solidFill>
                <a:latin typeface="Palatino Linotype" pitchFamily="18" charset="0"/>
              </a:rPr>
              <a:t>Safe Environment Key Elements</a:t>
            </a:r>
          </a:p>
        </p:txBody>
      </p:sp>
      <p:sp>
        <p:nvSpPr>
          <p:cNvPr id="9219" name="Content Placeholder 2"/>
          <p:cNvSpPr>
            <a:spLocks noGrp="1"/>
          </p:cNvSpPr>
          <p:nvPr>
            <p:ph idx="1"/>
          </p:nvPr>
        </p:nvSpPr>
        <p:spPr>
          <a:xfrm>
            <a:off x="152400" y="1295400"/>
            <a:ext cx="8686800" cy="5562600"/>
          </a:xfrm>
        </p:spPr>
        <p:txBody>
          <a:bodyPr>
            <a:normAutofit/>
          </a:bodyPr>
          <a:lstStyle/>
          <a:p>
            <a:r>
              <a:rPr lang="en-US" sz="3000" b="1" dirty="0" smtClean="0"/>
              <a:t>F-</a:t>
            </a:r>
            <a:r>
              <a:rPr lang="en-US" sz="3000" dirty="0" smtClean="0"/>
              <a:t> Faith  communities need to have policies in place regarding child abuse and ministerial conduct.</a:t>
            </a:r>
          </a:p>
          <a:p>
            <a:pPr marL="0" indent="0">
              <a:buNone/>
            </a:pPr>
            <a:endParaRPr lang="en-US" sz="800" dirty="0" smtClean="0"/>
          </a:p>
          <a:p>
            <a:r>
              <a:rPr lang="en-US" sz="3000" b="1" dirty="0" smtClean="0"/>
              <a:t>A</a:t>
            </a:r>
            <a:r>
              <a:rPr lang="en-US" sz="3000" dirty="0" smtClean="0"/>
              <a:t>- All adults involved with children and youth need to be educated in these policies and in identification/reporting of child abuse.</a:t>
            </a:r>
          </a:p>
          <a:p>
            <a:pPr marL="0" indent="0">
              <a:buNone/>
            </a:pPr>
            <a:endParaRPr lang="en-US" sz="800" dirty="0" smtClean="0"/>
          </a:p>
          <a:p>
            <a:r>
              <a:rPr lang="en-US" sz="3000" b="1" dirty="0" smtClean="0"/>
              <a:t>C-</a:t>
            </a:r>
            <a:r>
              <a:rPr lang="en-US" sz="3000" dirty="0" smtClean="0"/>
              <a:t>  Checking  criminal backgrounds is highly advised for all who work with children and youth.</a:t>
            </a:r>
          </a:p>
          <a:p>
            <a:pPr marL="0" indent="0">
              <a:buNone/>
            </a:pPr>
            <a:endParaRPr lang="en-US" sz="800" dirty="0" smtClean="0"/>
          </a:p>
          <a:p>
            <a:r>
              <a:rPr lang="en-US" sz="3000" b="1" dirty="0" smtClean="0"/>
              <a:t>E-</a:t>
            </a:r>
            <a:r>
              <a:rPr lang="en-US" sz="3000" dirty="0" smtClean="0"/>
              <a:t> Educate your children on healthy relationships and boundaries by teaching  </a:t>
            </a:r>
            <a:r>
              <a:rPr lang="en-US" b="1" i="1" dirty="0" smtClean="0">
                <a:solidFill>
                  <a:srgbClr val="7030A0"/>
                </a:solidFill>
                <a:latin typeface="Palatino Linotype" pitchFamily="18" charset="0"/>
              </a:rPr>
              <a:t>Circle of Grace</a:t>
            </a:r>
            <a:r>
              <a:rPr lang="en-US" sz="3000" i="1" dirty="0" smtClean="0"/>
              <a:t>.</a:t>
            </a:r>
          </a:p>
        </p:txBody>
      </p:sp>
    </p:spTree>
    <p:extLst>
      <p:ext uri="{BB962C8B-B14F-4D97-AF65-F5344CB8AC3E}">
        <p14:creationId xmlns:p14="http://schemas.microsoft.com/office/powerpoint/2010/main" val="598005154"/>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1295400"/>
          </a:xfrm>
        </p:spPr>
        <p:txBody>
          <a:bodyPr>
            <a:normAutofit/>
          </a:bodyPr>
          <a:lstStyle/>
          <a:p>
            <a:r>
              <a:rPr lang="en-US" b="1" dirty="0" smtClean="0">
                <a:solidFill>
                  <a:srgbClr val="7030A0"/>
                </a:solidFill>
                <a:latin typeface="Palatino Linotype" pitchFamily="18" charset="0"/>
              </a:rPr>
              <a:t>Commitment to our Children</a:t>
            </a:r>
          </a:p>
        </p:txBody>
      </p:sp>
      <p:sp>
        <p:nvSpPr>
          <p:cNvPr id="10243" name="Content Placeholder 2"/>
          <p:cNvSpPr>
            <a:spLocks noGrp="1"/>
          </p:cNvSpPr>
          <p:nvPr>
            <p:ph idx="1"/>
          </p:nvPr>
        </p:nvSpPr>
        <p:spPr>
          <a:xfrm>
            <a:off x="228600" y="2057400"/>
            <a:ext cx="8229600" cy="4449763"/>
          </a:xfrm>
        </p:spPr>
        <p:txBody>
          <a:bodyPr/>
          <a:lstStyle/>
          <a:p>
            <a:pPr algn="ctr">
              <a:buFontTx/>
              <a:buNone/>
            </a:pPr>
            <a:r>
              <a:rPr lang="en-US" sz="4000" i="1" dirty="0" smtClean="0"/>
              <a:t> All children and youth should experience a welcoming, secure and protected environment allowing them to embrace all aspects of their Christian faith and engage in healthy relationships.</a:t>
            </a:r>
          </a:p>
        </p:txBody>
      </p:sp>
    </p:spTree>
    <p:extLst>
      <p:ext uri="{BB962C8B-B14F-4D97-AF65-F5344CB8AC3E}">
        <p14:creationId xmlns:p14="http://schemas.microsoft.com/office/powerpoint/2010/main" val="254570476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i="1" dirty="0" smtClean="0">
                <a:solidFill>
                  <a:srgbClr val="7030A0"/>
                </a:solidFill>
                <a:latin typeface="Palatino Linotype" pitchFamily="18" charset="0"/>
              </a:rPr>
              <a:t>Circle of Grace </a:t>
            </a:r>
            <a:r>
              <a:rPr lang="en-US" b="1" dirty="0">
                <a:solidFill>
                  <a:srgbClr val="7030A0"/>
                </a:solidFill>
                <a:latin typeface="Palatino Linotype" pitchFamily="18" charset="0"/>
              </a:rPr>
              <a:t>I</a:t>
            </a:r>
            <a:r>
              <a:rPr lang="en-US" b="1" dirty="0" smtClean="0">
                <a:solidFill>
                  <a:srgbClr val="7030A0"/>
                </a:solidFill>
                <a:latin typeface="Palatino Linotype" pitchFamily="18" charset="0"/>
              </a:rPr>
              <a:t>s…</a:t>
            </a:r>
          </a:p>
        </p:txBody>
      </p:sp>
      <p:sp>
        <p:nvSpPr>
          <p:cNvPr id="12291" name="Rectangle 3"/>
          <p:cNvSpPr>
            <a:spLocks noGrp="1" noChangeArrowheads="1"/>
          </p:cNvSpPr>
          <p:nvPr>
            <p:ph type="body" idx="1"/>
          </p:nvPr>
        </p:nvSpPr>
        <p:spPr/>
        <p:txBody>
          <a:bodyPr>
            <a:noAutofit/>
          </a:bodyPr>
          <a:lstStyle/>
          <a:p>
            <a:pPr eaLnBrk="1" hangingPunct="1"/>
            <a:r>
              <a:rPr lang="en-US" sz="3000" dirty="0" smtClean="0">
                <a:latin typeface="Palatino Linotype" pitchFamily="18" charset="0"/>
              </a:rPr>
              <a:t> </a:t>
            </a:r>
            <a:r>
              <a:rPr lang="en-US" dirty="0" smtClean="0"/>
              <a:t>The love and goodness of God that surrounds us and all others.</a:t>
            </a:r>
          </a:p>
          <a:p>
            <a:pPr marL="0" indent="0" eaLnBrk="1" hangingPunct="1">
              <a:buNone/>
            </a:pPr>
            <a:endParaRPr lang="en-US" sz="1600" dirty="0" smtClean="0"/>
          </a:p>
          <a:p>
            <a:pPr eaLnBrk="1" hangingPunct="1"/>
            <a:r>
              <a:rPr lang="en-US" dirty="0" smtClean="0"/>
              <a:t> The recognition that God is always with us and is there to help us in difficult situations. </a:t>
            </a:r>
          </a:p>
          <a:p>
            <a:pPr eaLnBrk="1" hangingPunct="1">
              <a:buFontTx/>
              <a:buNone/>
            </a:pPr>
            <a:endParaRPr lang="en-US" sz="1600" dirty="0" smtClean="0"/>
          </a:p>
          <a:p>
            <a:pPr eaLnBrk="1" hangingPunct="1"/>
            <a:r>
              <a:rPr lang="en-US" sz="3000" dirty="0" smtClean="0"/>
              <a:t> </a:t>
            </a:r>
            <a:r>
              <a:rPr lang="en-US" dirty="0" smtClean="0"/>
              <a:t>Holds your very essence in mind, heart, soul, body and sexuality encompassing all of your senses. </a:t>
            </a:r>
          </a:p>
          <a:p>
            <a:pPr eaLnBrk="1" hangingPunct="1"/>
            <a:endParaRPr lang="en-US" sz="3000" dirty="0" smtClean="0">
              <a:latin typeface="Palatino Linotype" pitchFamily="18" charset="0"/>
            </a:endParaRPr>
          </a:p>
        </p:txBody>
      </p:sp>
    </p:spTree>
    <p:extLst>
      <p:ext uri="{BB962C8B-B14F-4D97-AF65-F5344CB8AC3E}">
        <p14:creationId xmlns:p14="http://schemas.microsoft.com/office/powerpoint/2010/main" val="1589860769"/>
      </p:ext>
    </p:extLst>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TotalTime>
  <Words>3832</Words>
  <Application>Microsoft Office PowerPoint</Application>
  <PresentationFormat>On-screen Show (4:3)</PresentationFormat>
  <Paragraphs>323</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Safe Church &amp; Circle of Grace</vt:lpstr>
      <vt:lpstr>The Guiding Goals for SCM</vt:lpstr>
      <vt:lpstr>Education &amp; Awareness</vt:lpstr>
      <vt:lpstr>Circle of Grace  Kindergarten – Grade 12  Christian Safe Environment Program  Developed by Archdiocese of Omaha  Copyright 2007 </vt:lpstr>
      <vt:lpstr> Why Promote Safety in Church?</vt:lpstr>
      <vt:lpstr>Safe Environments in Church</vt:lpstr>
      <vt:lpstr>Safe Environment Key Elements</vt:lpstr>
      <vt:lpstr>Commitment to our Children</vt:lpstr>
      <vt:lpstr>Circle of Grace Is…</vt:lpstr>
      <vt:lpstr>Circle of Grace Meditation</vt:lpstr>
      <vt:lpstr>Circle of Grace is Relational</vt:lpstr>
      <vt:lpstr>God’s Desire to Keep Kids Safe is Core to the Circle of Grace Concept</vt:lpstr>
      <vt:lpstr>Teaching Circle of Grace</vt:lpstr>
      <vt:lpstr>Circle of Grace Philosophy </vt:lpstr>
      <vt:lpstr>Why is it Important to Understand the Circle of Grace?</vt:lpstr>
      <vt:lpstr>What Does Popular Culture Teach?</vt:lpstr>
      <vt:lpstr>Circle of Grace Culture</vt:lpstr>
      <vt:lpstr>  The Circle of Grace Protects Kids  </vt:lpstr>
      <vt:lpstr>Circle of Grace Objectives</vt:lpstr>
      <vt:lpstr>Objectives (Continued) </vt:lpstr>
      <vt:lpstr>Self Contained Material</vt:lpstr>
      <vt:lpstr>Safe Church Ministry A Resource for YOU</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 of Grace</dc:title>
  <dc:creator>Alicia Mannes</dc:creator>
  <cp:lastModifiedBy>Bonnie Nicholas</cp:lastModifiedBy>
  <cp:revision>40</cp:revision>
  <dcterms:created xsi:type="dcterms:W3CDTF">2013-01-15T18:15:47Z</dcterms:created>
  <dcterms:modified xsi:type="dcterms:W3CDTF">2013-04-03T18:03:33Z</dcterms:modified>
</cp:coreProperties>
</file>